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19202400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10384">
          <p15:clr>
            <a:srgbClr val="A4A3A4"/>
          </p15:clr>
        </p15:guide>
        <p15:guide id="2" pos="4016">
          <p15:clr>
            <a:srgbClr val="A4A3A4"/>
          </p15:clr>
        </p15:guide>
        <p15:guide id="3" pos="176">
          <p15:clr>
            <a:srgbClr val="A4A3A4"/>
          </p15:clr>
        </p15:guide>
        <p15:guide id="4" pos="496">
          <p15:clr>
            <a:srgbClr val="A4A3A4"/>
          </p15:clr>
        </p15:guide>
        <p15:guide id="5" orient="horz" pos="60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2dsFll62PWgM3Pg5WewhdYDlH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>
      <p:cViewPr varScale="1">
        <p:scale>
          <a:sx n="38" d="100"/>
          <a:sy n="38" d="100"/>
        </p:scale>
        <p:origin x="952" y="232"/>
      </p:cViewPr>
      <p:guideLst>
        <p:guide pos="10384"/>
        <p:guide pos="4016"/>
        <p:guide pos="176"/>
        <p:guide pos="496"/>
        <p:guide orient="horz"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1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686050" y="914400"/>
            <a:ext cx="42291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86050" y="914400"/>
            <a:ext cx="42291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Poster Template using Individual Text Boxes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2263140" y="1022352"/>
            <a:ext cx="28392119" cy="371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10367327" y="-2992437"/>
            <a:ext cx="12183746" cy="28392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18969671" y="5609908"/>
            <a:ext cx="16273147" cy="7098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4567872" y="-1282381"/>
            <a:ext cx="16273147" cy="20882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2263140" y="1022352"/>
            <a:ext cx="28392119" cy="371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title"/>
          </p:nvPr>
        </p:nvSpPr>
        <p:spPr>
          <a:xfrm>
            <a:off x="2263140" y="1022352"/>
            <a:ext cx="28392119" cy="371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2263140" y="5111750"/>
            <a:ext cx="28392119" cy="12183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ctrTitle"/>
          </p:nvPr>
        </p:nvSpPr>
        <p:spPr>
          <a:xfrm>
            <a:off x="4114800" y="3142616"/>
            <a:ext cx="24688800" cy="6685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200"/>
              <a:buFont typeface="Calibri"/>
              <a:buNone/>
              <a:defRPr sz="16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ubTitle" idx="1"/>
          </p:nvPr>
        </p:nvSpPr>
        <p:spPr>
          <a:xfrm>
            <a:off x="4114800" y="10085706"/>
            <a:ext cx="24688800" cy="4636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6480"/>
              <a:buNone/>
              <a:defRPr sz="6480"/>
            </a:lvl1pPr>
            <a:lvl2pPr lvl="1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2pPr>
            <a:lvl3pPr lvl="2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None/>
              <a:defRPr sz="4860"/>
            </a:lvl3pPr>
            <a:lvl4pPr lvl="3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4pPr>
            <a:lvl5pPr lvl="4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5pPr>
            <a:lvl6pPr lvl="5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6pPr>
            <a:lvl7pPr lvl="6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7pPr>
            <a:lvl8pPr lvl="7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8pPr>
            <a:lvl9pPr lvl="8" algn="ctr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45995" y="4787268"/>
            <a:ext cx="28392119" cy="7987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200"/>
              <a:buFont typeface="Calibri"/>
              <a:buNone/>
              <a:defRPr sz="16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2245995" y="12850498"/>
            <a:ext cx="28392119" cy="4200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rgbClr val="888888"/>
              </a:buClr>
              <a:buSzPts val="6480"/>
              <a:buNone/>
              <a:defRPr sz="648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860"/>
              <a:buNone/>
              <a:defRPr sz="486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320"/>
              <a:buNone/>
              <a:defRPr sz="432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320"/>
              <a:buNone/>
              <a:defRPr sz="432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320"/>
              <a:buNone/>
              <a:defRPr sz="432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320"/>
              <a:buNone/>
              <a:defRPr sz="432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320"/>
              <a:buNone/>
              <a:defRPr sz="432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320"/>
              <a:buNone/>
              <a:defRPr sz="432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2263140" y="1022352"/>
            <a:ext cx="28392119" cy="371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2263140" y="5111750"/>
            <a:ext cx="13990321" cy="12183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2"/>
          </p:nvPr>
        </p:nvSpPr>
        <p:spPr>
          <a:xfrm>
            <a:off x="16664941" y="5111750"/>
            <a:ext cx="13990321" cy="12183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2267428" y="1022352"/>
            <a:ext cx="28392119" cy="371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2267429" y="4707256"/>
            <a:ext cx="13926025" cy="2306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6480"/>
              <a:buNone/>
              <a:defRPr sz="6480" b="1"/>
            </a:lvl1pPr>
            <a:lvl2pPr marL="914400" lvl="1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2pPr>
            <a:lvl3pPr marL="1371600" lvl="2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None/>
              <a:defRPr sz="4860" b="1"/>
            </a:lvl3pPr>
            <a:lvl4pPr marL="1828800" lvl="3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4pPr>
            <a:lvl5pPr marL="2286000" lvl="4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5pPr>
            <a:lvl6pPr marL="2743200" lvl="5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6pPr>
            <a:lvl7pPr marL="3200400" lvl="6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7pPr>
            <a:lvl8pPr marL="3657600" lvl="7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8pPr>
            <a:lvl9pPr marL="4114800" lvl="8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2267429" y="7014210"/>
            <a:ext cx="13926025" cy="10316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3"/>
          </p:nvPr>
        </p:nvSpPr>
        <p:spPr>
          <a:xfrm>
            <a:off x="16664941" y="4707256"/>
            <a:ext cx="13994608" cy="2306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6480"/>
              <a:buNone/>
              <a:defRPr sz="6480" b="1"/>
            </a:lvl1pPr>
            <a:lvl2pPr marL="914400" lvl="1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2pPr>
            <a:lvl3pPr marL="1371600" lvl="2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None/>
              <a:defRPr sz="4860" b="1"/>
            </a:lvl3pPr>
            <a:lvl4pPr marL="1828800" lvl="3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4pPr>
            <a:lvl5pPr marL="2286000" lvl="4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5pPr>
            <a:lvl6pPr marL="2743200" lvl="5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6pPr>
            <a:lvl7pPr marL="3200400" lvl="6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7pPr>
            <a:lvl8pPr marL="3657600" lvl="7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8pPr>
            <a:lvl9pPr marL="4114800" lvl="8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 b="1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4"/>
          </p:nvPr>
        </p:nvSpPr>
        <p:spPr>
          <a:xfrm>
            <a:off x="16664941" y="7014210"/>
            <a:ext cx="13994608" cy="10316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Calibri"/>
              <a:buNone/>
              <a:defRPr sz="864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13994608" y="2764791"/>
            <a:ext cx="16664939" cy="1364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77724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8640"/>
              <a:buChar char="•"/>
              <a:defRPr sz="8640"/>
            </a:lvl1pPr>
            <a:lvl2pPr marL="914400" lvl="1" indent="-70866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7560"/>
              <a:buChar char="•"/>
              <a:defRPr sz="7560"/>
            </a:lvl2pPr>
            <a:lvl3pPr marL="1371600" lvl="2" indent="-64008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480"/>
              <a:buChar char="•"/>
              <a:defRPr sz="6480"/>
            </a:lvl3pPr>
            <a:lvl4pPr marL="1828800" lvl="3" indent="-5715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4pPr>
            <a:lvl5pPr marL="2286000" lvl="4" indent="-5715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5pPr>
            <a:lvl6pPr marL="2743200" lvl="5" indent="-5715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2267429" y="5760720"/>
            <a:ext cx="10617040" cy="10672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1pPr>
            <a:lvl2pPr marL="914400" lvl="1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2pPr>
            <a:lvl3pPr marL="1371600" lvl="2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3pPr>
            <a:lvl4pPr marL="1828800" lvl="3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4pPr>
            <a:lvl5pPr marL="2286000" lvl="4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5pPr>
            <a:lvl6pPr marL="2743200" lvl="5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6pPr>
            <a:lvl7pPr marL="3200400" lvl="6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7pPr>
            <a:lvl8pPr marL="3657600" lvl="7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8pPr>
            <a:lvl9pPr marL="4114800" lvl="8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Calibri"/>
              <a:buNone/>
              <a:defRPr sz="864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13994608" y="2764791"/>
            <a:ext cx="16664939" cy="1364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None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7560"/>
              <a:buFont typeface="Arial"/>
              <a:buNone/>
              <a:defRPr sz="7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None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267429" y="5760720"/>
            <a:ext cx="10617040" cy="10672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1pPr>
            <a:lvl2pPr marL="914400" lvl="1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2pPr>
            <a:lvl3pPr marL="1371600" lvl="2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3240"/>
              <a:buNone/>
              <a:defRPr sz="3240"/>
            </a:lvl3pPr>
            <a:lvl4pPr marL="1828800" lvl="3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4pPr>
            <a:lvl5pPr marL="2286000" lvl="4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5pPr>
            <a:lvl6pPr marL="2743200" lvl="5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6pPr>
            <a:lvl7pPr marL="3200400" lvl="6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7pPr>
            <a:lvl8pPr marL="3657600" lvl="7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8pPr>
            <a:lvl9pPr marL="4114800" lvl="8" indent="-228600" algn="l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2263140" y="1022352"/>
            <a:ext cx="28392119" cy="371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880"/>
              <a:buFont typeface="Calibri"/>
              <a:buNone/>
              <a:defRPr sz="118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2263140" y="5111750"/>
            <a:ext cx="28392119" cy="12183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708660" algn="l" rtl="0">
              <a:lnSpc>
                <a:spcPct val="9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7560"/>
              <a:buFont typeface="Arial"/>
              <a:buChar char="•"/>
              <a:defRPr sz="7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0080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Char char="•"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71500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37210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Char char="•"/>
              <a:defRPr sz="4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37210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Char char="•"/>
              <a:defRPr sz="4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7210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Char char="•"/>
              <a:defRPr sz="4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7210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Char char="•"/>
              <a:defRPr sz="4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7210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Char char="•"/>
              <a:defRPr sz="4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7209" algn="l" rtl="0">
              <a:lnSpc>
                <a:spcPct val="9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Char char="•"/>
              <a:defRPr sz="4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0" y="0"/>
            <a:ext cx="32918401" cy="2554545"/>
          </a:xfrm>
          <a:prstGeom prst="rect">
            <a:avLst/>
          </a:prstGeom>
          <a:gradFill>
            <a:gsLst>
              <a:gs pos="0">
                <a:srgbClr val="51AB2A"/>
              </a:gs>
              <a:gs pos="100000">
                <a:srgbClr val="203E13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200">
                <a:solidFill>
                  <a:schemeClr val="lt1"/>
                </a:solidFill>
              </a:rPr>
              <a:t>Mapping Health Priorities of Ohio’s Federally Qualified Health Centers</a:t>
            </a:r>
            <a:endParaRPr sz="2900" i="0" u="none" strike="noStrike" cap="none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>
                <a:solidFill>
                  <a:schemeClr val="lt1"/>
                </a:solidFill>
              </a:rPr>
              <a:t>Authors: Katherine Deagan, OMS Vl, Cleveland, OH; Chelsea Rambo, OMS Vl, Athens, OH;  Shaina Rood, MPH, OMS Vl, Cleveland, OH; </a:t>
            </a:r>
            <a:endParaRPr sz="40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>
                <a:solidFill>
                  <a:schemeClr val="lt1"/>
                </a:solidFill>
              </a:rPr>
              <a:t>Elizabeth Santucci, OMS Vl, Cleveland, OH; Sharon Casapulla EdD, MPH, Athens,OH</a:t>
            </a:r>
            <a:endParaRPr sz="220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00"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0883900" y="2554550"/>
            <a:ext cx="11201400" cy="166479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00">
                <a:solidFill>
                  <a:schemeClr val="lt1"/>
                </a:solidFill>
              </a:rPr>
              <a:t>Mental Health &amp; Substance Abuse, Chronic Disease, and Access to Health Care, respectively, were the most common top priorities</a:t>
            </a:r>
            <a:endParaRPr sz="56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u="sng">
              <a:solidFill>
                <a:schemeClr val="lt1"/>
              </a:solidFill>
            </a:endParaRPr>
          </a:p>
          <a:p>
            <a:pPr marL="36576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u="sng">
                <a:solidFill>
                  <a:schemeClr val="lt1"/>
                </a:solidFill>
              </a:rPr>
              <a:t>Conclusions:</a:t>
            </a:r>
            <a:endParaRPr sz="3300" u="sng">
              <a:solidFill>
                <a:schemeClr val="lt1"/>
              </a:solidFill>
            </a:endParaRPr>
          </a:p>
          <a:p>
            <a:pPr marL="457200" lvl="0" indent="-43815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Char char="●"/>
            </a:pPr>
            <a:r>
              <a:rPr lang="en-US" sz="3300">
                <a:solidFill>
                  <a:schemeClr val="lt1"/>
                </a:solidFill>
              </a:rPr>
              <a:t>Understanding how FQHC’s prioritize is important in understanding  how they interact with their communities and what health challenges they continue to face. </a:t>
            </a:r>
            <a:endParaRPr sz="3300">
              <a:solidFill>
                <a:schemeClr val="lt1"/>
              </a:solidFill>
            </a:endParaRPr>
          </a:p>
          <a:p>
            <a:pPr marL="457200" lvl="0" indent="-43815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Char char="●"/>
            </a:pPr>
            <a:r>
              <a:rPr lang="en-US" sz="3300">
                <a:solidFill>
                  <a:schemeClr val="lt1"/>
                </a:solidFill>
              </a:rPr>
              <a:t>Once challenges are understood, coordinated efforts between counties can occur</a:t>
            </a:r>
            <a:endParaRPr sz="3300">
              <a:solidFill>
                <a:schemeClr val="lt1"/>
              </a:solidFill>
            </a:endParaRPr>
          </a:p>
          <a:p>
            <a:pPr marL="457200" lvl="0" indent="-482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●"/>
            </a:pPr>
            <a:r>
              <a:rPr lang="en-US" sz="3300">
                <a:solidFill>
                  <a:schemeClr val="lt1"/>
                </a:solidFill>
              </a:rPr>
              <a:t>Ultimately, this research can help FQHC’s with similar priorities share best practices and lessons </a:t>
            </a:r>
            <a:r>
              <a:rPr lang="en-US" sz="3500">
                <a:solidFill>
                  <a:schemeClr val="lt1"/>
                </a:solidFill>
              </a:rPr>
              <a:t>learned</a:t>
            </a:r>
            <a:endParaRPr sz="3200">
              <a:solidFill>
                <a:schemeClr val="l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</a:rPr>
              <a:t>Contact: katiedeagan@gmail.com</a:t>
            </a:r>
            <a:endParaRPr sz="1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lt1"/>
              </a:solidFill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15425" y="2554550"/>
            <a:ext cx="10717800" cy="57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/>
              <a:t>Background/Methods: </a:t>
            </a:r>
            <a:endParaRPr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Federally Qualified Health Centers (FQHCs) provide vital services to people who are underserved in Ohio 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Federal regulations require FQHCs to complete or update a needs assessment at least once every 3 years, which outlines priorities for each FQHC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Currently, little is known about which areas Ohio FQHCs have chosen to prioritize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Objective: To better understand how FQHCs focus efforts to improve the health of communities in Ohio</a:t>
            </a:r>
            <a:endParaRPr sz="3000"/>
          </a:p>
        </p:txBody>
      </p:sp>
      <p:sp>
        <p:nvSpPr>
          <p:cNvPr id="92" name="Google Shape;92;p1"/>
          <p:cNvSpPr txBox="1"/>
          <p:nvPr/>
        </p:nvSpPr>
        <p:spPr>
          <a:xfrm>
            <a:off x="115500" y="8001000"/>
            <a:ext cx="10717800" cy="110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/>
              <a:t>Methods: </a:t>
            </a:r>
            <a:endParaRPr sz="40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3000">
                <a:solidFill>
                  <a:schemeClr val="dk1"/>
                </a:solidFill>
              </a:rPr>
              <a:t>Data was compiled from the Health Resources &amp; Services Administration (HRSA) to develop a list of FQHCs in Ohio. </a:t>
            </a:r>
            <a:endParaRPr sz="40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3000"/>
              <a:t>The top 3-5 health priorities were determined for each FQHC by using data collected from Community Health Needs Assessments, Community Health Assessments, Needs assessments, and Community Health Improvement Plans. </a:t>
            </a:r>
            <a:endParaRPr sz="30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3000"/>
              <a:t>Data was coded based on priority similarity; both raw data and coded data were analyzed</a:t>
            </a:r>
            <a:endParaRPr sz="3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u="sng"/>
              <a:t>Results:</a:t>
            </a:r>
            <a:endParaRPr sz="4000">
              <a:highlight>
                <a:srgbClr val="FFFF00"/>
              </a:highlight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3000"/>
              <a:t>We </a:t>
            </a:r>
            <a:r>
              <a:rPr lang="en-US" sz="1800"/>
              <a:t> </a:t>
            </a:r>
            <a:r>
              <a:rPr lang="en-US" sz="3000"/>
              <a:t>received responses from 29 different organizations that represent 148 FQHC locations in 31 counties.</a:t>
            </a:r>
            <a:endParaRPr sz="3000"/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/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/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/>
          </a:p>
        </p:txBody>
      </p:sp>
      <p:sp>
        <p:nvSpPr>
          <p:cNvPr id="93" name="Google Shape;93;p1"/>
          <p:cNvSpPr txBox="1"/>
          <p:nvPr/>
        </p:nvSpPr>
        <p:spPr>
          <a:xfrm>
            <a:off x="22085300" y="2554550"/>
            <a:ext cx="10833300" cy="44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u="sng">
                <a:solidFill>
                  <a:schemeClr val="dk1"/>
                </a:solidFill>
              </a:rPr>
              <a:t>Results</a:t>
            </a:r>
            <a:endParaRPr/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2144100" y="6351100"/>
            <a:ext cx="10833300" cy="129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/>
              <a:t>Discussion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Top priorities chosen are long-standing and complex </a:t>
            </a:r>
            <a:endParaRPr sz="3000"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Priorities reflect connection of medical care with social determinants of health </a:t>
            </a:r>
            <a:endParaRPr sz="3000"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Mental Health seen as top priority by FQHCs</a:t>
            </a:r>
            <a:endParaRPr sz="3000"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Top priorities mirror those in Ohio State Health Improvement Plan, except Maternal and Infant Health</a:t>
            </a:r>
            <a:endParaRPr sz="3000"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FQHC and community partners value shared effort to determine top priorities</a:t>
            </a:r>
            <a:endParaRPr sz="30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u="sng"/>
              <a:t>Limitations: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Assumptions were made about health priorities when documents were not specific </a:t>
            </a:r>
            <a:endParaRPr sz="3000"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Challenging to find an appropriate contact at each FQHC</a:t>
            </a:r>
            <a:endParaRPr sz="3000"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Difficulties in organizing the raw HRSA data as some FQHCs had overlapping or multiple service areas</a:t>
            </a:r>
            <a:endParaRPr sz="30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000" u="sng"/>
              <a:t>Future Directions for Research: 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Explore ways to facilitate reporting of FQHC Data to the Ohio Department of Health </a:t>
            </a:r>
            <a:endParaRPr sz="3000">
              <a:solidFill>
                <a:schemeClr val="dk1"/>
              </a:solidFill>
            </a:endParaRPr>
          </a:p>
          <a:p>
            <a:pPr marL="91440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</a:pPr>
            <a:r>
              <a:rPr lang="en-US" sz="3000">
                <a:solidFill>
                  <a:schemeClr val="dk1"/>
                </a:solidFill>
              </a:rPr>
              <a:t>Creation of a centralized health priority tracking too</a:t>
            </a:r>
            <a:endParaRPr sz="3000">
              <a:solidFill>
                <a:schemeClr val="dk1"/>
              </a:solidFill>
            </a:endParaRPr>
          </a:p>
          <a:p>
            <a:pPr marL="91440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</a:pPr>
            <a:r>
              <a:rPr lang="en-US" sz="3000">
                <a:solidFill>
                  <a:schemeClr val="dk1"/>
                </a:solidFill>
              </a:rPr>
              <a:t>Standardize information collection and reporting </a:t>
            </a:r>
            <a:endParaRPr sz="3000">
              <a:solidFill>
                <a:schemeClr val="dk1"/>
              </a:solidFill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chemeClr val="dk1"/>
                </a:solidFill>
              </a:rPr>
              <a:t>Perform additional analysis of health priorities to identify larger trends in health needs</a:t>
            </a:r>
            <a:endParaRPr sz="3000">
              <a:solidFill>
                <a:schemeClr val="dk1"/>
              </a:solidFill>
            </a:endParaRPr>
          </a:p>
          <a:p>
            <a:pPr marL="91440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</a:pPr>
            <a:r>
              <a:rPr lang="en-US" sz="3000">
                <a:solidFill>
                  <a:schemeClr val="dk1"/>
                </a:solidFill>
              </a:rPr>
              <a:t>Rural vs Urban, Regional differences </a:t>
            </a:r>
            <a:endParaRPr sz="30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  <p:pic>
        <p:nvPicPr>
          <p:cNvPr id="95" name="Google Shape;9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7400" y="14698999"/>
            <a:ext cx="3985355" cy="383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266650" y="6990913"/>
            <a:ext cx="10385099" cy="6307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587450" y="17734925"/>
            <a:ext cx="4296326" cy="100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6">
            <a:alphaModFix/>
          </a:blip>
          <a:srcRect l="8567"/>
          <a:stretch/>
        </p:blipFill>
        <p:spPr>
          <a:xfrm>
            <a:off x="4987212" y="14880750"/>
            <a:ext cx="5682226" cy="347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242763" y="3202800"/>
            <a:ext cx="5324313" cy="314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724550" y="3202799"/>
            <a:ext cx="5022933" cy="314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Macintosh PowerPoint</Application>
  <PresentationFormat>Custom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Greaves</dc:creator>
  <cp:lastModifiedBy>Deagan, Katherine</cp:lastModifiedBy>
  <cp:revision>1</cp:revision>
  <dcterms:created xsi:type="dcterms:W3CDTF">2019-07-25T20:43:26Z</dcterms:created>
  <dcterms:modified xsi:type="dcterms:W3CDTF">2020-07-27T17:38:12Z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0x010100B1C24C4ACFCE9A48B8FB24D317AF858B</vt:lpwstr>
  </property>
</Properties>
</file>