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theme/theme4.xml" ContentType="application/vnd.openxmlformats-officedocument.theme+xml"/>
  <Override PartName="/ppt/slideLayouts/slideLayout5.xml" ContentType="application/vnd.openxmlformats-officedocument.presentationml.slideLayout+xml"/>
  <Override PartName="/ppt/theme/theme5.xml" ContentType="application/vnd.openxmlformats-officedocument.theme+xml"/>
  <Override PartName="/ppt/slideLayouts/slideLayout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1" r:id="rId1"/>
    <p:sldMasterId id="2147483695" r:id="rId2"/>
    <p:sldMasterId id="2147483660" r:id="rId3"/>
    <p:sldMasterId id="2147483710" r:id="rId4"/>
    <p:sldMasterId id="2147483706" r:id="rId5"/>
    <p:sldMasterId id="2147483708" r:id="rId6"/>
  </p:sldMasterIdLst>
  <p:notesMasterIdLst>
    <p:notesMasterId r:id="rId46"/>
  </p:notesMasterIdLst>
  <p:handoutMasterIdLst>
    <p:handoutMasterId r:id="rId47"/>
  </p:handoutMasterIdLst>
  <p:sldIdLst>
    <p:sldId id="264" r:id="rId7"/>
    <p:sldId id="278" r:id="rId8"/>
    <p:sldId id="322" r:id="rId9"/>
    <p:sldId id="310" r:id="rId10"/>
    <p:sldId id="283" r:id="rId11"/>
    <p:sldId id="312" r:id="rId12"/>
    <p:sldId id="324" r:id="rId13"/>
    <p:sldId id="325" r:id="rId14"/>
    <p:sldId id="326" r:id="rId15"/>
    <p:sldId id="328" r:id="rId16"/>
    <p:sldId id="327" r:id="rId17"/>
    <p:sldId id="300" r:id="rId18"/>
    <p:sldId id="307" r:id="rId19"/>
    <p:sldId id="309" r:id="rId20"/>
    <p:sldId id="313" r:id="rId21"/>
    <p:sldId id="329" r:id="rId22"/>
    <p:sldId id="330" r:id="rId23"/>
    <p:sldId id="279" r:id="rId24"/>
    <p:sldId id="301" r:id="rId25"/>
    <p:sldId id="288" r:id="rId26"/>
    <p:sldId id="308" r:id="rId27"/>
    <p:sldId id="280" r:id="rId28"/>
    <p:sldId id="282" r:id="rId29"/>
    <p:sldId id="284" r:id="rId30"/>
    <p:sldId id="281" r:id="rId31"/>
    <p:sldId id="285" r:id="rId32"/>
    <p:sldId id="302" r:id="rId33"/>
    <p:sldId id="286" r:id="rId34"/>
    <p:sldId id="287" r:id="rId35"/>
    <p:sldId id="296" r:id="rId36"/>
    <p:sldId id="290" r:id="rId37"/>
    <p:sldId id="291" r:id="rId38"/>
    <p:sldId id="292" r:id="rId39"/>
    <p:sldId id="299" r:id="rId40"/>
    <p:sldId id="293" r:id="rId41"/>
    <p:sldId id="336" r:id="rId42"/>
    <p:sldId id="331" r:id="rId43"/>
    <p:sldId id="332" r:id="rId44"/>
    <p:sldId id="295" r:id="rId4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5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E6E6"/>
    <a:srgbClr val="B9B9B9"/>
    <a:srgbClr val="1F1F1F"/>
    <a:srgbClr val="666666"/>
    <a:srgbClr val="830000"/>
    <a:srgbClr val="6666A3"/>
    <a:srgbClr val="BB0000"/>
    <a:srgbClr val="292929"/>
    <a:srgbClr val="A3A3A3"/>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936" autoAdjust="0"/>
    <p:restoredTop sz="50985" autoAdjust="0"/>
  </p:normalViewPr>
  <p:slideViewPr>
    <p:cSldViewPr snapToGrid="0" showGuides="1">
      <p:cViewPr varScale="1">
        <p:scale>
          <a:sx n="43" d="100"/>
          <a:sy n="43" d="100"/>
        </p:scale>
        <p:origin x="2266" y="58"/>
      </p:cViewPr>
      <p:guideLst>
        <p:guide orient="horz" pos="2160"/>
        <p:guide pos="2857"/>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3893"/>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presProps" Target="presProps.xml"/><Relationship Id="rId8" Type="http://schemas.openxmlformats.org/officeDocument/2006/relationships/slide" Target="slides/slide2.xml"/><Relationship Id="rId51"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notesMaster" Target="notesMasters/notesMaster1.xml"/><Relationship Id="rId20" Type="http://schemas.openxmlformats.org/officeDocument/2006/relationships/slide" Target="slides/slide14.xml"/><Relationship Id="rId41" Type="http://schemas.openxmlformats.org/officeDocument/2006/relationships/slide" Target="slides/slide35.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07DF862-694B-E74D-BFBE-60FBA9F6EC5B}" type="datetimeFigureOut">
              <a:rPr lang="en-US" smtClean="0"/>
              <a:t>9/10/2021</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5F697BF-91E9-9448-9FE6-590085B448DC}" type="slidenum">
              <a:rPr lang="en-US" smtClean="0"/>
              <a:t>‹#›</a:t>
            </a:fld>
            <a:endParaRPr lang="en-US"/>
          </a:p>
        </p:txBody>
      </p:sp>
    </p:spTree>
    <p:extLst>
      <p:ext uri="{BB962C8B-B14F-4D97-AF65-F5344CB8AC3E}">
        <p14:creationId xmlns:p14="http://schemas.microsoft.com/office/powerpoint/2010/main" val="36160990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DDE09FC-A241-2544-97D8-50942BB5A136}" type="datetimeFigureOut">
              <a:rPr lang="en-US" smtClean="0"/>
              <a:t>9/10/2021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1EF99AE-4306-F649-A89C-92935A52E858}" type="slidenum">
              <a:rPr lang="en-US" smtClean="0"/>
              <a:t>‹#›</a:t>
            </a:fld>
            <a:endParaRPr lang="en-US"/>
          </a:p>
        </p:txBody>
      </p:sp>
    </p:spTree>
    <p:extLst>
      <p:ext uri="{BB962C8B-B14F-4D97-AF65-F5344CB8AC3E}">
        <p14:creationId xmlns:p14="http://schemas.microsoft.com/office/powerpoint/2010/main" val="2956191295"/>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Encourage you join,</a:t>
            </a:r>
            <a:r>
              <a:rPr lang="en-US" baseline="0" dirty="0"/>
              <a:t> start or participate more fully </a:t>
            </a:r>
            <a:endParaRPr lang="en-US" dirty="0"/>
          </a:p>
        </p:txBody>
      </p:sp>
      <p:sp>
        <p:nvSpPr>
          <p:cNvPr id="4" name="Slide Number Placeholder 3"/>
          <p:cNvSpPr>
            <a:spLocks noGrp="1"/>
          </p:cNvSpPr>
          <p:nvPr>
            <p:ph type="sldNum" sz="quarter" idx="10"/>
          </p:nvPr>
        </p:nvSpPr>
        <p:spPr/>
        <p:txBody>
          <a:bodyPr/>
          <a:lstStyle/>
          <a:p>
            <a:fld id="{01EF99AE-4306-F649-A89C-92935A52E858}" type="slidenum">
              <a:rPr lang="en-US" smtClean="0"/>
              <a:t>1</a:t>
            </a:fld>
            <a:endParaRPr lang="en-US"/>
          </a:p>
        </p:txBody>
      </p:sp>
    </p:spTree>
    <p:extLst>
      <p:ext uri="{BB962C8B-B14F-4D97-AF65-F5344CB8AC3E}">
        <p14:creationId xmlns:p14="http://schemas.microsoft.com/office/powerpoint/2010/main" val="7887806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Alisha : every meeting </a:t>
            </a:r>
          </a:p>
          <a:p>
            <a:r>
              <a:rPr lang="en-US" sz="1200" b="1" i="0" u="none" strike="noStrike" kern="1200" baseline="0" dirty="0">
                <a:solidFill>
                  <a:schemeClr val="tx1"/>
                </a:solidFill>
                <a:latin typeface="+mn-lt"/>
                <a:ea typeface="+mn-ea"/>
                <a:cs typeface="+mn-cs"/>
              </a:rPr>
              <a:t>mission statement </a:t>
            </a:r>
            <a:r>
              <a:rPr lang="en-US" sz="1200" b="0" i="0" u="none" strike="noStrike" kern="1200" baseline="0" dirty="0">
                <a:solidFill>
                  <a:schemeClr val="tx1"/>
                </a:solidFill>
                <a:latin typeface="+mn-lt"/>
                <a:ea typeface="+mn-ea"/>
                <a:cs typeface="+mn-cs"/>
              </a:rPr>
              <a:t>spells out how the food council is operating to achieve its purpose. It answers the question, “How will members of the council work together?” </a:t>
            </a:r>
          </a:p>
          <a:p>
            <a:r>
              <a:rPr lang="en-US" sz="1200" b="0" i="0" u="none" strike="noStrike" kern="1200" baseline="0" dirty="0">
                <a:solidFill>
                  <a:schemeClr val="tx1"/>
                </a:solidFill>
                <a:latin typeface="+mn-lt"/>
                <a:ea typeface="+mn-ea"/>
                <a:cs typeface="+mn-cs"/>
              </a:rPr>
              <a:t>• A </a:t>
            </a:r>
            <a:r>
              <a:rPr lang="en-US" sz="1200" b="1" i="0" u="none" strike="noStrike" kern="1200" baseline="0" dirty="0">
                <a:solidFill>
                  <a:schemeClr val="tx1"/>
                </a:solidFill>
                <a:latin typeface="+mn-lt"/>
                <a:ea typeface="+mn-ea"/>
                <a:cs typeface="+mn-cs"/>
              </a:rPr>
              <a:t>vision statement </a:t>
            </a:r>
            <a:r>
              <a:rPr lang="en-US" sz="1200" b="0" i="0" u="none" strike="noStrike" kern="1200" baseline="0" dirty="0">
                <a:solidFill>
                  <a:schemeClr val="tx1"/>
                </a:solidFill>
                <a:latin typeface="+mn-lt"/>
                <a:ea typeface="+mn-ea"/>
                <a:cs typeface="+mn-cs"/>
              </a:rPr>
              <a:t>explains what success would look like for the group. It answers the question, “What kind of food system would our community or region like to see?” </a:t>
            </a:r>
          </a:p>
          <a:p>
            <a:r>
              <a:rPr lang="en-US" sz="1200" b="0" i="0" u="none" strike="noStrike" kern="1200" baseline="0" dirty="0">
                <a:solidFill>
                  <a:schemeClr val="tx1"/>
                </a:solidFill>
                <a:latin typeface="+mn-lt"/>
                <a:ea typeface="+mn-ea"/>
                <a:cs typeface="+mn-cs"/>
              </a:rPr>
              <a:t>The purpose, mission, and vision statements should be referred to again and again to ensure that the group is staying on track toward its stated purpose. These statements can help local food councils explain how their work is different from, and perhaps actually complements, that of other food-related organizations in the community. Doing so can help reduce competition among groups for funding, recognition, and volunteer time. </a:t>
            </a:r>
          </a:p>
          <a:p>
            <a:r>
              <a:rPr lang="en-US" sz="1200" b="0" i="0" u="none" strike="noStrike" kern="1200" baseline="0" dirty="0">
                <a:solidFill>
                  <a:schemeClr val="tx1"/>
                </a:solidFill>
                <a:latin typeface="+mn-lt"/>
                <a:ea typeface="+mn-ea"/>
                <a:cs typeface="+mn-cs"/>
              </a:rPr>
              <a:t>It is critical that members agree on these guiding statements in order to align the council’s interest and efforts, govern the council’s focus, and help members explain the council’s direction to the community. </a:t>
            </a:r>
            <a:endParaRPr lang="en-US" dirty="0"/>
          </a:p>
        </p:txBody>
      </p:sp>
      <p:sp>
        <p:nvSpPr>
          <p:cNvPr id="4" name="Slide Number Placeholder 3"/>
          <p:cNvSpPr>
            <a:spLocks noGrp="1"/>
          </p:cNvSpPr>
          <p:nvPr>
            <p:ph type="sldNum" sz="quarter" idx="10"/>
          </p:nvPr>
        </p:nvSpPr>
        <p:spPr/>
        <p:txBody>
          <a:bodyPr/>
          <a:lstStyle/>
          <a:p>
            <a:fld id="{01EF99AE-4306-F649-A89C-92935A52E858}" type="slidenum">
              <a:rPr lang="en-US" smtClean="0"/>
              <a:t>10</a:t>
            </a:fld>
            <a:endParaRPr lang="en-US"/>
          </a:p>
        </p:txBody>
      </p:sp>
    </p:spTree>
    <p:extLst>
      <p:ext uri="{BB962C8B-B14F-4D97-AF65-F5344CB8AC3E}">
        <p14:creationId xmlns:p14="http://schemas.microsoft.com/office/powerpoint/2010/main" val="36353077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Alisha: </a:t>
            </a:r>
          </a:p>
          <a:p>
            <a:r>
              <a:rPr lang="en-US" sz="1200" b="0" i="0" u="none" strike="noStrike" kern="1200" baseline="0" dirty="0">
                <a:solidFill>
                  <a:schemeClr val="tx1"/>
                </a:solidFill>
                <a:latin typeface="+mn-lt"/>
                <a:ea typeface="+mn-ea"/>
                <a:cs typeface="+mn-cs"/>
              </a:rPr>
              <a:t>A food council should work to engage and communicate with community residents as much as possible from the outset. Food system challenges cannot be addressed effectively without understanding the insights and perspectives of residents. The more open and transparent a council is, the more likely residents will support its actions, and even volunteer where needed. In addition, communicating with residents can help councils identify stakeholder groups they may have overlooked. </a:t>
            </a:r>
          </a:p>
          <a:p>
            <a:r>
              <a:rPr lang="en-US" sz="1200" b="0" i="0" u="none" strike="noStrike" kern="1200" baseline="0" dirty="0">
                <a:solidFill>
                  <a:schemeClr val="tx1"/>
                </a:solidFill>
                <a:latin typeface="+mn-lt"/>
                <a:ea typeface="+mn-ea"/>
                <a:cs typeface="+mn-cs"/>
              </a:rPr>
              <a:t>Food councils may find it helpful to have a communication plan in place that outlines the following: </a:t>
            </a:r>
          </a:p>
          <a:p>
            <a:r>
              <a:rPr lang="en-US" sz="1200" b="0" i="0" u="none" strike="noStrike" kern="1200" baseline="0" dirty="0">
                <a:solidFill>
                  <a:schemeClr val="tx1"/>
                </a:solidFill>
                <a:latin typeface="+mn-lt"/>
                <a:ea typeface="+mn-ea"/>
                <a:cs typeface="+mn-cs"/>
              </a:rPr>
              <a:t>Target audiences. </a:t>
            </a:r>
          </a:p>
          <a:p>
            <a:r>
              <a:rPr lang="en-US" sz="1200" b="0" i="0" u="none" strike="noStrike" kern="1200" baseline="0" dirty="0">
                <a:solidFill>
                  <a:schemeClr val="tx1"/>
                </a:solidFill>
                <a:latin typeface="+mn-lt"/>
                <a:ea typeface="+mn-ea"/>
                <a:cs typeface="+mn-cs"/>
              </a:rPr>
              <a:t>Channels of communication the council will use (for example, websites, social media, newsletters, press releases). </a:t>
            </a:r>
          </a:p>
          <a:p>
            <a:r>
              <a:rPr lang="en-US" sz="1200" b="0" i="0" u="none" strike="noStrike" kern="1200" baseline="0" dirty="0">
                <a:solidFill>
                  <a:schemeClr val="tx1"/>
                </a:solidFill>
                <a:latin typeface="+mn-lt"/>
                <a:ea typeface="+mn-ea"/>
                <a:cs typeface="+mn-cs"/>
              </a:rPr>
              <a:t>Types of news and information that will be shared. </a:t>
            </a:r>
          </a:p>
          <a:p>
            <a:r>
              <a:rPr lang="en-US" sz="1200" b="0" i="0" u="none" strike="noStrike" kern="1200" baseline="0" dirty="0">
                <a:solidFill>
                  <a:schemeClr val="tx1"/>
                </a:solidFill>
                <a:latin typeface="+mn-lt"/>
                <a:ea typeface="+mn-ea"/>
                <a:cs typeface="+mn-cs"/>
              </a:rPr>
              <a:t>Frequency of distributing news and information. (not too many emails) </a:t>
            </a:r>
          </a:p>
          <a:p>
            <a:r>
              <a:rPr lang="en-US" sz="1200" b="0" i="0" u="none" strike="noStrike" kern="1200" baseline="0" dirty="0">
                <a:solidFill>
                  <a:schemeClr val="tx1"/>
                </a:solidFill>
                <a:latin typeface="+mn-lt"/>
                <a:ea typeface="+mn-ea"/>
                <a:cs typeface="+mn-cs"/>
              </a:rPr>
              <a:t>TELL YOUR STORY- NO ONE WILL BUT YOU!!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Regardless of the mechanism and the frequency, councils should strive to regularly report to the broad community of food system stakeholders in their area. This communication can help keep stakeholders engaged and aware of the council’s progress toward meeting its goals. </a:t>
            </a:r>
          </a:p>
          <a:p>
            <a:r>
              <a:rPr lang="en-US" sz="1200" b="0" i="0" u="none" strike="noStrike" kern="1200" baseline="0" dirty="0">
                <a:solidFill>
                  <a:schemeClr val="tx1"/>
                </a:solidFill>
                <a:latin typeface="+mn-lt"/>
                <a:ea typeface="+mn-ea"/>
                <a:cs typeface="+mn-cs"/>
              </a:rPr>
              <a:t>In addition to reporting to the local community, food councils in places with a state-level council or similar group will likely want to report to that council or group. Data gathered by several local councils may be aggregated to track progress toward statewide food system goals. Additionally, connecting with other food councils often provides insights about lessons learned, encouragement, and a sounding board about challenges and opportunities that councils are facing. </a:t>
            </a:r>
          </a:p>
          <a:p>
            <a:endParaRPr lang="en-US" dirty="0"/>
          </a:p>
        </p:txBody>
      </p:sp>
      <p:sp>
        <p:nvSpPr>
          <p:cNvPr id="4" name="Slide Number Placeholder 3"/>
          <p:cNvSpPr>
            <a:spLocks noGrp="1"/>
          </p:cNvSpPr>
          <p:nvPr>
            <p:ph type="sldNum" sz="quarter" idx="10"/>
          </p:nvPr>
        </p:nvSpPr>
        <p:spPr/>
        <p:txBody>
          <a:bodyPr/>
          <a:lstStyle/>
          <a:p>
            <a:fld id="{01EF99AE-4306-F649-A89C-92935A52E858}" type="slidenum">
              <a:rPr lang="en-US" smtClean="0"/>
              <a:t>11</a:t>
            </a:fld>
            <a:endParaRPr lang="en-US"/>
          </a:p>
        </p:txBody>
      </p:sp>
    </p:spTree>
    <p:extLst>
      <p:ext uri="{BB962C8B-B14F-4D97-AF65-F5344CB8AC3E}">
        <p14:creationId xmlns:p14="http://schemas.microsoft.com/office/powerpoint/2010/main" val="40226454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Alisha:</a:t>
            </a:r>
            <a:r>
              <a:rPr lang="en-US" baseline="0" dirty="0"/>
              <a:t> </a:t>
            </a:r>
          </a:p>
          <a:p>
            <a:r>
              <a:rPr lang="en-US" dirty="0"/>
              <a:t>An effective council will include representation from a broad cross-section of your community. </a:t>
            </a:r>
          </a:p>
          <a:p>
            <a:r>
              <a:rPr lang="en-US" dirty="0"/>
              <a:t>When thinking about who to invite</a:t>
            </a:r>
            <a:r>
              <a:rPr lang="en-US" baseline="0" dirty="0"/>
              <a:t> ask yourself: Who can affect or be affected by an organizations actions, objectives, and policies? </a:t>
            </a:r>
          </a:p>
          <a:p>
            <a:r>
              <a:rPr lang="en-US" baseline="0" dirty="0"/>
              <a:t>Public health </a:t>
            </a:r>
          </a:p>
          <a:p>
            <a:r>
              <a:rPr lang="en-US" baseline="0" dirty="0"/>
              <a:t>Free Health Clinic </a:t>
            </a:r>
          </a:p>
          <a:p>
            <a:r>
              <a:rPr lang="en-US" baseline="0" dirty="0"/>
              <a:t>Women's shelter </a:t>
            </a:r>
          </a:p>
          <a:p>
            <a:r>
              <a:rPr lang="en-US" baseline="0" dirty="0"/>
              <a:t>Youth </a:t>
            </a:r>
          </a:p>
          <a:p>
            <a:r>
              <a:rPr lang="en-US" baseline="0" dirty="0"/>
              <a:t>City council </a:t>
            </a:r>
          </a:p>
          <a:p>
            <a:r>
              <a:rPr lang="en-US" baseline="0" dirty="0"/>
              <a:t>WIC </a:t>
            </a:r>
          </a:p>
          <a:p>
            <a:r>
              <a:rPr lang="en-US" baseline="0" dirty="0"/>
              <a:t>Library </a:t>
            </a:r>
          </a:p>
          <a:p>
            <a:r>
              <a:rPr lang="en-US" baseline="0" dirty="0"/>
              <a:t>Foundation </a:t>
            </a:r>
          </a:p>
          <a:p>
            <a:r>
              <a:rPr lang="en-US" baseline="0" dirty="0"/>
              <a:t>Partners in Hope </a:t>
            </a:r>
          </a:p>
          <a:p>
            <a:r>
              <a:rPr lang="en-US" baseline="0" dirty="0"/>
              <a:t>Chef </a:t>
            </a:r>
          </a:p>
          <a:p>
            <a:r>
              <a:rPr lang="en-US" baseline="0" dirty="0"/>
              <a:t>Farmers </a:t>
            </a:r>
          </a:p>
          <a:p>
            <a:r>
              <a:rPr lang="en-US" baseline="0" dirty="0"/>
              <a:t>Farmers Market </a:t>
            </a:r>
          </a:p>
          <a:p>
            <a:r>
              <a:rPr lang="en-US" baseline="0" dirty="0"/>
              <a:t>Youth Rec </a:t>
            </a:r>
          </a:p>
          <a:p>
            <a:endParaRPr lang="en-US" dirty="0"/>
          </a:p>
        </p:txBody>
      </p:sp>
      <p:sp>
        <p:nvSpPr>
          <p:cNvPr id="4" name="Slide Number Placeholder 3"/>
          <p:cNvSpPr>
            <a:spLocks noGrp="1"/>
          </p:cNvSpPr>
          <p:nvPr>
            <p:ph type="sldNum" sz="quarter" idx="10"/>
          </p:nvPr>
        </p:nvSpPr>
        <p:spPr/>
        <p:txBody>
          <a:bodyPr/>
          <a:lstStyle/>
          <a:p>
            <a:fld id="{01EF99AE-4306-F649-A89C-92935A52E858}" type="slidenum">
              <a:rPr lang="en-US" smtClean="0"/>
              <a:t>12</a:t>
            </a:fld>
            <a:endParaRPr lang="en-US"/>
          </a:p>
        </p:txBody>
      </p:sp>
    </p:spTree>
    <p:extLst>
      <p:ext uri="{BB962C8B-B14F-4D97-AF65-F5344CB8AC3E}">
        <p14:creationId xmlns:p14="http://schemas.microsoft.com/office/powerpoint/2010/main" val="30739918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Alisha</a:t>
            </a:r>
            <a:r>
              <a:rPr lang="en-US" baseline="0" dirty="0"/>
              <a:t> </a:t>
            </a:r>
          </a:p>
          <a:p>
            <a:r>
              <a:rPr lang="en-US" baseline="0" dirty="0"/>
              <a:t>CHIP CHA </a:t>
            </a:r>
          </a:p>
          <a:p>
            <a:r>
              <a:rPr lang="en-US" baseline="0" dirty="0"/>
              <a:t>Have you participated in one? Give me your thoughts- tell me why this is a positive activity for Extension. </a:t>
            </a:r>
            <a:br>
              <a:rPr lang="en-US" baseline="0" dirty="0"/>
            </a:br>
            <a:endParaRPr lang="en-US" dirty="0"/>
          </a:p>
        </p:txBody>
      </p:sp>
      <p:sp>
        <p:nvSpPr>
          <p:cNvPr id="4" name="Slide Number Placeholder 3"/>
          <p:cNvSpPr>
            <a:spLocks noGrp="1"/>
          </p:cNvSpPr>
          <p:nvPr>
            <p:ph type="sldNum" sz="quarter" idx="10"/>
          </p:nvPr>
        </p:nvSpPr>
        <p:spPr/>
        <p:txBody>
          <a:bodyPr/>
          <a:lstStyle/>
          <a:p>
            <a:fld id="{01EF99AE-4306-F649-A89C-92935A52E858}" type="slidenum">
              <a:rPr lang="en-US" smtClean="0"/>
              <a:t>13</a:t>
            </a:fld>
            <a:endParaRPr lang="en-US"/>
          </a:p>
        </p:txBody>
      </p:sp>
    </p:spTree>
    <p:extLst>
      <p:ext uri="{BB962C8B-B14F-4D97-AF65-F5344CB8AC3E}">
        <p14:creationId xmlns:p14="http://schemas.microsoft.com/office/powerpoint/2010/main" val="37946862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Alisha .</a:t>
            </a:r>
          </a:p>
          <a:p>
            <a:r>
              <a:rPr lang="en-US" sz="1200" b="0" i="0" u="none" strike="noStrike" kern="1200" baseline="0" dirty="0">
                <a:solidFill>
                  <a:schemeClr val="tx1"/>
                </a:solidFill>
                <a:latin typeface="+mn-lt"/>
                <a:ea typeface="+mn-ea"/>
                <a:cs typeface="+mn-cs"/>
              </a:rPr>
              <a:t>“Food policy councils, often established by state or local governments, bring together a broad array of food-related public and private stakeholders to investigate every stage of the food process from farm to table. Consumers, producers, and public officials are becoming more aware of the economic and health impacts of supporting fresh and local foods, resulting in greater attention to many food-related issues. Food policy councils are tapping into this increasing interest to explore policy options that improve the food system” ([State of] Michigan, 2001–14). </a:t>
            </a:r>
          </a:p>
          <a:p>
            <a:endParaRPr lang="en-US" sz="1200" b="0" i="0" u="none" strike="noStrike" kern="1200" baseline="0" dirty="0">
              <a:solidFill>
                <a:schemeClr val="tx1"/>
              </a:solidFill>
              <a:latin typeface="+mn-lt"/>
              <a:ea typeface="+mn-ea"/>
              <a:cs typeface="+mn-cs"/>
            </a:endParaRPr>
          </a:p>
          <a:p>
            <a:r>
              <a:rPr lang="en-US" dirty="0"/>
              <a:t>Growing – Farmers, ranchers, livestock producers, farm workers, community garden managers, home gardeners, and community gardeners. </a:t>
            </a:r>
          </a:p>
          <a:p>
            <a:endParaRPr lang="en-US" dirty="0"/>
          </a:p>
          <a:p>
            <a:r>
              <a:rPr lang="en-US" dirty="0"/>
              <a:t>Processing – Packers; shippers; aggregators; businesses that wash, freeze, can, or otherwise process fresh foods; meat processing businesses; and food manufacturers. </a:t>
            </a:r>
          </a:p>
          <a:p>
            <a:endParaRPr lang="en-US" dirty="0"/>
          </a:p>
          <a:p>
            <a:r>
              <a:rPr lang="en-US" dirty="0"/>
              <a:t>Distributing – Wholesale food businesses and markets, food hubs, and food banks. </a:t>
            </a:r>
          </a:p>
          <a:p>
            <a:endParaRPr lang="en-US" dirty="0"/>
          </a:p>
          <a:p>
            <a:r>
              <a:rPr lang="en-US" dirty="0"/>
              <a:t>Preparing – Businesses that prepare and serve meals, including restaurants, schools, hospitals, universities, correctional facilities, childcare sites, long-term care facilities, and food service management companies. </a:t>
            </a:r>
          </a:p>
          <a:p>
            <a:endParaRPr lang="en-US" dirty="0"/>
          </a:p>
          <a:p>
            <a:r>
              <a:rPr lang="en-US" sz="1200" b="1" i="0" u="none" strike="noStrike" kern="1200" baseline="0" dirty="0">
                <a:solidFill>
                  <a:schemeClr val="tx1"/>
                </a:solidFill>
                <a:latin typeface="+mn-lt"/>
                <a:ea typeface="+mn-ea"/>
                <a:cs typeface="+mn-cs"/>
              </a:rPr>
              <a:t>Retailing </a:t>
            </a:r>
            <a:r>
              <a:rPr lang="en-US" sz="1200" b="0" i="0" u="none" strike="noStrike" kern="1200" baseline="0" dirty="0">
                <a:solidFill>
                  <a:schemeClr val="tx1"/>
                </a:solidFill>
                <a:latin typeface="+mn-lt"/>
                <a:ea typeface="+mn-ea"/>
                <a:cs typeface="+mn-cs"/>
              </a:rPr>
              <a:t>– Grocery and convenience stores, farmers markets, and farm stands. </a:t>
            </a:r>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i="0" u="none" strike="noStrike" kern="1200" baseline="0" dirty="0">
                <a:solidFill>
                  <a:schemeClr val="tx1"/>
                </a:solidFill>
                <a:latin typeface="+mn-lt"/>
                <a:ea typeface="+mn-ea"/>
                <a:cs typeface="+mn-cs"/>
              </a:rPr>
              <a:t>Eating </a:t>
            </a:r>
            <a:r>
              <a:rPr lang="en-US" sz="1200" b="0" i="0" u="none" strike="noStrike" kern="1200" baseline="0" dirty="0">
                <a:solidFill>
                  <a:schemeClr val="tx1"/>
                </a:solidFill>
                <a:latin typeface="+mn-lt"/>
                <a:ea typeface="+mn-ea"/>
                <a:cs typeface="+mn-cs"/>
              </a:rPr>
              <a:t>– Consumers of diverse age, race, socioeconomic status, ethnicity, gender, and geographic location.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a:solidFill>
                <a:schemeClr val="tx1"/>
              </a:solidFill>
              <a:latin typeface="+mn-lt"/>
              <a:ea typeface="+mn-ea"/>
              <a:cs typeface="+mn-cs"/>
            </a:endParaRPr>
          </a:p>
          <a:p>
            <a:r>
              <a:rPr lang="en-US" dirty="0"/>
              <a:t>Inputs – Businesses (such as seed companies, agricultural chemical companies, farm equipment manufacturers, farm and food business loan agencies) that produce the supplies used by the food sectors. </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1EF99AE-4306-F649-A89C-92935A52E858}" type="slidenum">
              <a:rPr lang="en-US" smtClean="0"/>
              <a:t>14</a:t>
            </a:fld>
            <a:endParaRPr lang="en-US"/>
          </a:p>
        </p:txBody>
      </p:sp>
    </p:spTree>
    <p:extLst>
      <p:ext uri="{BB962C8B-B14F-4D97-AF65-F5344CB8AC3E}">
        <p14:creationId xmlns:p14="http://schemas.microsoft.com/office/powerpoint/2010/main" val="29203627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Alisha </a:t>
            </a:r>
          </a:p>
        </p:txBody>
      </p:sp>
      <p:sp>
        <p:nvSpPr>
          <p:cNvPr id="4" name="Slide Number Placeholder 3"/>
          <p:cNvSpPr>
            <a:spLocks noGrp="1"/>
          </p:cNvSpPr>
          <p:nvPr>
            <p:ph type="sldNum" sz="quarter" idx="10"/>
          </p:nvPr>
        </p:nvSpPr>
        <p:spPr/>
        <p:txBody>
          <a:bodyPr/>
          <a:lstStyle/>
          <a:p>
            <a:fld id="{01EF99AE-4306-F649-A89C-92935A52E858}" type="slidenum">
              <a:rPr lang="en-US" smtClean="0"/>
              <a:t>15</a:t>
            </a:fld>
            <a:endParaRPr lang="en-US"/>
          </a:p>
        </p:txBody>
      </p:sp>
    </p:spTree>
    <p:extLst>
      <p:ext uri="{BB962C8B-B14F-4D97-AF65-F5344CB8AC3E}">
        <p14:creationId xmlns:p14="http://schemas.microsoft.com/office/powerpoint/2010/main" val="28724097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Alisha</a:t>
            </a:r>
            <a:r>
              <a:rPr lang="en-US" baseline="0" dirty="0"/>
              <a:t> </a:t>
            </a:r>
            <a:endParaRPr lang="en-US" dirty="0"/>
          </a:p>
        </p:txBody>
      </p:sp>
      <p:sp>
        <p:nvSpPr>
          <p:cNvPr id="4" name="Slide Number Placeholder 3"/>
          <p:cNvSpPr>
            <a:spLocks noGrp="1"/>
          </p:cNvSpPr>
          <p:nvPr>
            <p:ph type="sldNum" sz="quarter" idx="10"/>
          </p:nvPr>
        </p:nvSpPr>
        <p:spPr/>
        <p:txBody>
          <a:bodyPr/>
          <a:lstStyle/>
          <a:p>
            <a:fld id="{01EF99AE-4306-F649-A89C-92935A52E858}" type="slidenum">
              <a:rPr lang="en-US" smtClean="0"/>
              <a:t>16</a:t>
            </a:fld>
            <a:endParaRPr lang="en-US"/>
          </a:p>
        </p:txBody>
      </p:sp>
    </p:spTree>
    <p:extLst>
      <p:ext uri="{BB962C8B-B14F-4D97-AF65-F5344CB8AC3E}">
        <p14:creationId xmlns:p14="http://schemas.microsoft.com/office/powerpoint/2010/main" val="38404401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Alisha</a:t>
            </a:r>
            <a:r>
              <a:rPr lang="en-US" baseline="0" dirty="0"/>
              <a:t> </a:t>
            </a:r>
          </a:p>
          <a:p>
            <a:r>
              <a:rPr lang="en-US" dirty="0"/>
              <a:t>Map of retail</a:t>
            </a:r>
            <a:r>
              <a:rPr lang="en-US" baseline="0" dirty="0"/>
              <a:t> services in the county </a:t>
            </a:r>
          </a:p>
          <a:p>
            <a:endParaRPr lang="en-US" dirty="0"/>
          </a:p>
        </p:txBody>
      </p:sp>
      <p:sp>
        <p:nvSpPr>
          <p:cNvPr id="4" name="Slide Number Placeholder 3"/>
          <p:cNvSpPr>
            <a:spLocks noGrp="1"/>
          </p:cNvSpPr>
          <p:nvPr>
            <p:ph type="sldNum" sz="quarter" idx="10"/>
          </p:nvPr>
        </p:nvSpPr>
        <p:spPr/>
        <p:txBody>
          <a:bodyPr/>
          <a:lstStyle/>
          <a:p>
            <a:fld id="{01EF99AE-4306-F649-A89C-92935A52E858}" type="slidenum">
              <a:rPr lang="en-US" smtClean="0"/>
              <a:t>17</a:t>
            </a:fld>
            <a:endParaRPr lang="en-US"/>
          </a:p>
        </p:txBody>
      </p:sp>
    </p:spTree>
    <p:extLst>
      <p:ext uri="{BB962C8B-B14F-4D97-AF65-F5344CB8AC3E}">
        <p14:creationId xmlns:p14="http://schemas.microsoft.com/office/powerpoint/2010/main" val="23877051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Amanda:</a:t>
            </a:r>
            <a:r>
              <a:rPr lang="en-US" baseline="0" dirty="0"/>
              <a:t> </a:t>
            </a:r>
          </a:p>
          <a:p>
            <a:r>
              <a:rPr lang="en-US" dirty="0"/>
              <a:t>Since the first food council was established in Ohio in 2007, more than 25 communities have seen the benefits and have now created their own councils. A food council can have a positive impact on our economy by expanding food-related jobs and businesses, and by creating new markets for Ohio farmers. In addition, many councils work to help address the issue of food insecurity—the lack of available, affordable and socially acceptable food—that many Ohioans face today in both urban, suburban and rural areas of the state. </a:t>
            </a:r>
          </a:p>
          <a:p>
            <a:r>
              <a:rPr lang="en-US" dirty="0"/>
              <a:t>Might be in your</a:t>
            </a:r>
            <a:r>
              <a:rPr lang="en-US" baseline="0" dirty="0"/>
              <a:t> county now </a:t>
            </a:r>
          </a:p>
          <a:p>
            <a:r>
              <a:rPr lang="en-US" dirty="0"/>
              <a:t>Organized under local food council-</a:t>
            </a:r>
            <a:r>
              <a:rPr lang="en-US" baseline="0" dirty="0"/>
              <a:t> </a:t>
            </a:r>
          </a:p>
          <a:p>
            <a:r>
              <a:rPr lang="en-US" baseline="0" dirty="0"/>
              <a:t>What starts it? You do </a:t>
            </a:r>
          </a:p>
          <a:p>
            <a:endParaRPr lang="en-US" dirty="0"/>
          </a:p>
        </p:txBody>
      </p:sp>
      <p:sp>
        <p:nvSpPr>
          <p:cNvPr id="4" name="Slide Number Placeholder 3"/>
          <p:cNvSpPr>
            <a:spLocks noGrp="1"/>
          </p:cNvSpPr>
          <p:nvPr>
            <p:ph type="sldNum" sz="quarter" idx="10"/>
          </p:nvPr>
        </p:nvSpPr>
        <p:spPr/>
        <p:txBody>
          <a:bodyPr/>
          <a:lstStyle/>
          <a:p>
            <a:fld id="{01EF99AE-4306-F649-A89C-92935A52E858}" type="slidenum">
              <a:rPr lang="en-US" smtClean="0"/>
              <a:t>18</a:t>
            </a:fld>
            <a:endParaRPr lang="en-US"/>
          </a:p>
        </p:txBody>
      </p:sp>
    </p:spTree>
    <p:extLst>
      <p:ext uri="{BB962C8B-B14F-4D97-AF65-F5344CB8AC3E}">
        <p14:creationId xmlns:p14="http://schemas.microsoft.com/office/powerpoint/2010/main" val="1757078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Amanda: </a:t>
            </a:r>
          </a:p>
          <a:p>
            <a:r>
              <a:rPr lang="en-US" dirty="0"/>
              <a:t>You can register your food council with</a:t>
            </a:r>
            <a:r>
              <a:rPr lang="en-US" baseline="0" dirty="0"/>
              <a:t> </a:t>
            </a:r>
            <a:r>
              <a:rPr lang="en-US" dirty="0"/>
              <a:t>John Hopkins </a:t>
            </a:r>
          </a:p>
          <a:p>
            <a:r>
              <a:rPr lang="en-US" dirty="0"/>
              <a:t>Red: regional or</a:t>
            </a:r>
            <a:r>
              <a:rPr lang="en-US" baseline="0" dirty="0"/>
              <a:t> state level </a:t>
            </a:r>
          </a:p>
          <a:p>
            <a:r>
              <a:rPr lang="en-US" baseline="0" dirty="0"/>
              <a:t>Blue: local </a:t>
            </a:r>
          </a:p>
          <a:p>
            <a:r>
              <a:rPr lang="en-US" baseline="0" dirty="0"/>
              <a:t>Step by step tool for creation at the end </a:t>
            </a:r>
          </a:p>
          <a:p>
            <a:endParaRPr lang="en-US" baseline="0" dirty="0"/>
          </a:p>
        </p:txBody>
      </p:sp>
      <p:sp>
        <p:nvSpPr>
          <p:cNvPr id="4" name="Slide Number Placeholder 3"/>
          <p:cNvSpPr>
            <a:spLocks noGrp="1"/>
          </p:cNvSpPr>
          <p:nvPr>
            <p:ph type="sldNum" sz="quarter" idx="10"/>
          </p:nvPr>
        </p:nvSpPr>
        <p:spPr/>
        <p:txBody>
          <a:bodyPr/>
          <a:lstStyle/>
          <a:p>
            <a:fld id="{01EF99AE-4306-F649-A89C-92935A52E858}" type="slidenum">
              <a:rPr lang="en-US" smtClean="0"/>
              <a:t>19</a:t>
            </a:fld>
            <a:endParaRPr lang="en-US"/>
          </a:p>
        </p:txBody>
      </p:sp>
    </p:spTree>
    <p:extLst>
      <p:ext uri="{BB962C8B-B14F-4D97-AF65-F5344CB8AC3E}">
        <p14:creationId xmlns:p14="http://schemas.microsoft.com/office/powerpoint/2010/main" val="29550514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Poll Question 1: Are you involved in your local food council? </a:t>
            </a:r>
          </a:p>
          <a:p>
            <a:r>
              <a:rPr lang="en-US" dirty="0"/>
              <a:t>Amanda </a:t>
            </a:r>
          </a:p>
          <a:p>
            <a:r>
              <a:rPr lang="en-US" dirty="0"/>
              <a:t>Really the idea is about Inviting a wide diversity of voices and getting everyone to the table </a:t>
            </a:r>
          </a:p>
          <a:p>
            <a:endParaRPr lang="en-US" dirty="0"/>
          </a:p>
          <a:p>
            <a:endParaRPr lang="en-US" dirty="0"/>
          </a:p>
          <a:p>
            <a:r>
              <a:rPr lang="en-US" dirty="0"/>
              <a:t>Extension addresses</a:t>
            </a:r>
            <a:r>
              <a:rPr lang="en-US" baseline="0" dirty="0"/>
              <a:t> </a:t>
            </a:r>
            <a:r>
              <a:rPr lang="en-US" dirty="0"/>
              <a:t>a wide range of human, plant, and animal needs in</a:t>
            </a:r>
            <a:r>
              <a:rPr lang="en-US" baseline="0" dirty="0"/>
              <a:t> </a:t>
            </a:r>
            <a:r>
              <a:rPr lang="en-US" dirty="0"/>
              <a:t>both urban and rural areas. It provides research-based</a:t>
            </a:r>
            <a:r>
              <a:rPr lang="en-US" baseline="0" dirty="0"/>
              <a:t> </a:t>
            </a:r>
            <a:r>
              <a:rPr lang="en-US" dirty="0"/>
              <a:t>education, technical information, and community</a:t>
            </a:r>
          </a:p>
          <a:p>
            <a:r>
              <a:rPr lang="en-US" dirty="0"/>
              <a:t>development expertise in many aspects of the food</a:t>
            </a:r>
            <a:r>
              <a:rPr lang="en-US" baseline="0" dirty="0"/>
              <a:t> </a:t>
            </a:r>
            <a:r>
              <a:rPr lang="en-US" dirty="0"/>
              <a:t>system.</a:t>
            </a:r>
          </a:p>
          <a:p>
            <a:r>
              <a:rPr lang="en-US" sz="1200" b="0" i="0" u="none" strike="noStrike" kern="1200" baseline="0" dirty="0">
                <a:solidFill>
                  <a:schemeClr val="tx1"/>
                </a:solidFill>
                <a:latin typeface="+mn-lt"/>
                <a:ea typeface="+mn-ea"/>
                <a:cs typeface="+mn-cs"/>
              </a:rPr>
              <a:t>A food council may operate as part of a local, regional, or state government, as a private group, or as a public– private partnership. Members might be appointed by a government official or executive board, nominated by other members, or informally self-selected. They are often chosen to represent particular stakeholder groups in the food system. Members often include hunger relief and food justice advocates, educators, representatives from nonprofit organizations, health care industry, concerned residents, government officials, farmers, grocers, chefs, food service workers, food processors, and food distributors. Ideally, councils should include representatives from all six sectors of the food system which we’ll cover in a little bit.</a:t>
            </a:r>
          </a:p>
          <a:p>
            <a:endParaRPr lang="en-US" sz="1200" b="0" i="0" u="none" strike="noStrike" kern="1200" baseline="0" dirty="0">
              <a:solidFill>
                <a:schemeClr val="tx1"/>
              </a:solidFill>
              <a:latin typeface="+mn-lt"/>
              <a:ea typeface="+mn-ea"/>
              <a:cs typeface="+mn-cs"/>
            </a:endParaRPr>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01EF99AE-4306-F649-A89C-92935A52E858}" type="slidenum">
              <a:rPr lang="en-US" smtClean="0"/>
              <a:t>2</a:t>
            </a:fld>
            <a:endParaRPr lang="en-US"/>
          </a:p>
        </p:txBody>
      </p:sp>
    </p:spTree>
    <p:extLst>
      <p:ext uri="{BB962C8B-B14F-4D97-AF65-F5344CB8AC3E}">
        <p14:creationId xmlns:p14="http://schemas.microsoft.com/office/powerpoint/2010/main" val="13122858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Amanda: </a:t>
            </a:r>
          </a:p>
          <a:p>
            <a:r>
              <a:rPr lang="en-US" dirty="0"/>
              <a:t>Network</a:t>
            </a:r>
            <a:r>
              <a:rPr lang="en-US" baseline="0" dirty="0"/>
              <a:t> and ideas </a:t>
            </a:r>
          </a:p>
          <a:p>
            <a:endParaRPr lang="en-US" baseline="0" dirty="0"/>
          </a:p>
          <a:p>
            <a:r>
              <a:rPr lang="en-US" baseline="0" dirty="0" err="1"/>
              <a:t>Midohio</a:t>
            </a:r>
            <a:r>
              <a:rPr lang="en-US" baseline="0" dirty="0"/>
              <a:t> food bank</a:t>
            </a:r>
            <a:endParaRPr lang="en-US" dirty="0"/>
          </a:p>
        </p:txBody>
      </p:sp>
      <p:sp>
        <p:nvSpPr>
          <p:cNvPr id="4" name="Slide Number Placeholder 3"/>
          <p:cNvSpPr>
            <a:spLocks noGrp="1"/>
          </p:cNvSpPr>
          <p:nvPr>
            <p:ph type="sldNum" sz="quarter" idx="10"/>
          </p:nvPr>
        </p:nvSpPr>
        <p:spPr/>
        <p:txBody>
          <a:bodyPr/>
          <a:lstStyle/>
          <a:p>
            <a:fld id="{01EF99AE-4306-F649-A89C-92935A52E858}" type="slidenum">
              <a:rPr lang="en-US" smtClean="0"/>
              <a:t>20</a:t>
            </a:fld>
            <a:endParaRPr lang="en-US"/>
          </a:p>
        </p:txBody>
      </p:sp>
    </p:spTree>
    <p:extLst>
      <p:ext uri="{BB962C8B-B14F-4D97-AF65-F5344CB8AC3E}">
        <p14:creationId xmlns:p14="http://schemas.microsoft.com/office/powerpoint/2010/main" val="23237493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Amanda </a:t>
            </a:r>
          </a:p>
          <a:p>
            <a:endParaRPr lang="en-US" dirty="0"/>
          </a:p>
          <a:p>
            <a:r>
              <a:rPr lang="en-US" dirty="0"/>
              <a:t>Visited Franklinton Farm in Columbus, Ohio which is an urban farm in practically downtown Columbus Ohio. They have turned vacant lots into urban gardens. They have a network that they have created where they utilize urban farming and neighborhood distribution programs to improve food security and support healthy futures for the neighbors. Got an idea to create a local community garden. We received a grant to do this work and I’ll detail it here in just a few minutes.</a:t>
            </a:r>
          </a:p>
        </p:txBody>
      </p:sp>
      <p:sp>
        <p:nvSpPr>
          <p:cNvPr id="4" name="Slide Number Placeholder 3"/>
          <p:cNvSpPr>
            <a:spLocks noGrp="1"/>
          </p:cNvSpPr>
          <p:nvPr>
            <p:ph type="sldNum" sz="quarter" idx="10"/>
          </p:nvPr>
        </p:nvSpPr>
        <p:spPr/>
        <p:txBody>
          <a:bodyPr/>
          <a:lstStyle/>
          <a:p>
            <a:fld id="{01EF99AE-4306-F649-A89C-92935A52E858}" type="slidenum">
              <a:rPr lang="en-US" smtClean="0"/>
              <a:t>21</a:t>
            </a:fld>
            <a:endParaRPr lang="en-US"/>
          </a:p>
        </p:txBody>
      </p:sp>
    </p:spTree>
    <p:extLst>
      <p:ext uri="{BB962C8B-B14F-4D97-AF65-F5344CB8AC3E}">
        <p14:creationId xmlns:p14="http://schemas.microsoft.com/office/powerpoint/2010/main" val="39738274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Alisha: </a:t>
            </a:r>
          </a:p>
          <a:p>
            <a:r>
              <a:rPr lang="en-US" dirty="0"/>
              <a:t>Started it for me </a:t>
            </a:r>
          </a:p>
          <a:p>
            <a:r>
              <a:rPr lang="en-US" dirty="0"/>
              <a:t>Simple</a:t>
            </a:r>
            <a:r>
              <a:rPr lang="en-US" baseline="0" dirty="0"/>
              <a:t> policy change </a:t>
            </a:r>
          </a:p>
          <a:p>
            <a:r>
              <a:rPr lang="en-US" baseline="0" dirty="0"/>
              <a:t>Just bringing people together </a:t>
            </a:r>
          </a:p>
          <a:p>
            <a:endParaRPr lang="en-US" dirty="0"/>
          </a:p>
        </p:txBody>
      </p:sp>
      <p:sp>
        <p:nvSpPr>
          <p:cNvPr id="4" name="Slide Number Placeholder 3"/>
          <p:cNvSpPr>
            <a:spLocks noGrp="1"/>
          </p:cNvSpPr>
          <p:nvPr>
            <p:ph type="sldNum" sz="quarter" idx="10"/>
          </p:nvPr>
        </p:nvSpPr>
        <p:spPr/>
        <p:txBody>
          <a:bodyPr/>
          <a:lstStyle/>
          <a:p>
            <a:fld id="{01EF99AE-4306-F649-A89C-92935A52E858}" type="slidenum">
              <a:rPr lang="en-US" smtClean="0"/>
              <a:t>22</a:t>
            </a:fld>
            <a:endParaRPr lang="en-US"/>
          </a:p>
        </p:txBody>
      </p:sp>
    </p:spTree>
    <p:extLst>
      <p:ext uri="{BB962C8B-B14F-4D97-AF65-F5344CB8AC3E}">
        <p14:creationId xmlns:p14="http://schemas.microsoft.com/office/powerpoint/2010/main" val="13847003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Alisha:</a:t>
            </a:r>
            <a:r>
              <a:rPr lang="en-US" baseline="0" dirty="0"/>
              <a:t> </a:t>
            </a:r>
          </a:p>
          <a:p>
            <a:r>
              <a:rPr lang="en-US" dirty="0"/>
              <a:t>Share some successes we’ve had as</a:t>
            </a:r>
            <a:r>
              <a:rPr lang="en-US" baseline="0" dirty="0"/>
              <a:t> a council</a:t>
            </a:r>
          </a:p>
          <a:p>
            <a:r>
              <a:rPr lang="en-US" baseline="0" dirty="0"/>
              <a:t>1- share resources as food pantries </a:t>
            </a:r>
            <a:r>
              <a:rPr lang="en-US" baseline="0" dirty="0" err="1"/>
              <a:t>etc</a:t>
            </a:r>
            <a:r>
              <a:rPr lang="en-US" baseline="0" dirty="0"/>
              <a:t> </a:t>
            </a:r>
          </a:p>
          <a:p>
            <a:endParaRPr lang="en-US" dirty="0"/>
          </a:p>
        </p:txBody>
      </p:sp>
      <p:sp>
        <p:nvSpPr>
          <p:cNvPr id="4" name="Slide Number Placeholder 3"/>
          <p:cNvSpPr>
            <a:spLocks noGrp="1"/>
          </p:cNvSpPr>
          <p:nvPr>
            <p:ph type="sldNum" sz="quarter" idx="10"/>
          </p:nvPr>
        </p:nvSpPr>
        <p:spPr/>
        <p:txBody>
          <a:bodyPr/>
          <a:lstStyle/>
          <a:p>
            <a:fld id="{01EF99AE-4306-F649-A89C-92935A52E858}" type="slidenum">
              <a:rPr lang="en-US" smtClean="0"/>
              <a:t>23</a:t>
            </a:fld>
            <a:endParaRPr lang="en-US"/>
          </a:p>
        </p:txBody>
      </p:sp>
    </p:spTree>
    <p:extLst>
      <p:ext uri="{BB962C8B-B14F-4D97-AF65-F5344CB8AC3E}">
        <p14:creationId xmlns:p14="http://schemas.microsoft.com/office/powerpoint/2010/main" val="32169848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Alisha </a:t>
            </a:r>
          </a:p>
        </p:txBody>
      </p:sp>
      <p:sp>
        <p:nvSpPr>
          <p:cNvPr id="4" name="Slide Number Placeholder 3"/>
          <p:cNvSpPr>
            <a:spLocks noGrp="1"/>
          </p:cNvSpPr>
          <p:nvPr>
            <p:ph type="sldNum" sz="quarter" idx="10"/>
          </p:nvPr>
        </p:nvSpPr>
        <p:spPr/>
        <p:txBody>
          <a:bodyPr/>
          <a:lstStyle/>
          <a:p>
            <a:fld id="{01EF99AE-4306-F649-A89C-92935A52E858}" type="slidenum">
              <a:rPr lang="en-US" smtClean="0"/>
              <a:t>24</a:t>
            </a:fld>
            <a:endParaRPr lang="en-US"/>
          </a:p>
        </p:txBody>
      </p:sp>
    </p:spTree>
    <p:extLst>
      <p:ext uri="{BB962C8B-B14F-4D97-AF65-F5344CB8AC3E}">
        <p14:creationId xmlns:p14="http://schemas.microsoft.com/office/powerpoint/2010/main" val="36771980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Alisha </a:t>
            </a:r>
          </a:p>
          <a:p>
            <a:r>
              <a:rPr lang="en-US" dirty="0"/>
              <a:t>Masks </a:t>
            </a:r>
          </a:p>
          <a:p>
            <a:r>
              <a:rPr lang="en-US" dirty="0"/>
              <a:t>Flu shots </a:t>
            </a:r>
          </a:p>
          <a:p>
            <a:endParaRPr lang="en-US" dirty="0"/>
          </a:p>
          <a:p>
            <a:endParaRPr lang="en-US" dirty="0"/>
          </a:p>
        </p:txBody>
      </p:sp>
      <p:sp>
        <p:nvSpPr>
          <p:cNvPr id="4" name="Slide Number Placeholder 3"/>
          <p:cNvSpPr>
            <a:spLocks noGrp="1"/>
          </p:cNvSpPr>
          <p:nvPr>
            <p:ph type="sldNum" sz="quarter" idx="10"/>
          </p:nvPr>
        </p:nvSpPr>
        <p:spPr/>
        <p:txBody>
          <a:bodyPr/>
          <a:lstStyle/>
          <a:p>
            <a:fld id="{01EF99AE-4306-F649-A89C-92935A52E858}" type="slidenum">
              <a:rPr lang="en-US" smtClean="0"/>
              <a:t>25</a:t>
            </a:fld>
            <a:endParaRPr lang="en-US"/>
          </a:p>
        </p:txBody>
      </p:sp>
    </p:spTree>
    <p:extLst>
      <p:ext uri="{BB962C8B-B14F-4D97-AF65-F5344CB8AC3E}">
        <p14:creationId xmlns:p14="http://schemas.microsoft.com/office/powerpoint/2010/main" val="41079806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Alisha </a:t>
            </a:r>
          </a:p>
        </p:txBody>
      </p:sp>
      <p:sp>
        <p:nvSpPr>
          <p:cNvPr id="4" name="Slide Number Placeholder 3"/>
          <p:cNvSpPr>
            <a:spLocks noGrp="1"/>
          </p:cNvSpPr>
          <p:nvPr>
            <p:ph type="sldNum" sz="quarter" idx="10"/>
          </p:nvPr>
        </p:nvSpPr>
        <p:spPr/>
        <p:txBody>
          <a:bodyPr/>
          <a:lstStyle/>
          <a:p>
            <a:fld id="{01EF99AE-4306-F649-A89C-92935A52E858}" type="slidenum">
              <a:rPr lang="en-US" smtClean="0"/>
              <a:t>26</a:t>
            </a:fld>
            <a:endParaRPr lang="en-US"/>
          </a:p>
        </p:txBody>
      </p:sp>
    </p:spTree>
    <p:extLst>
      <p:ext uri="{BB962C8B-B14F-4D97-AF65-F5344CB8AC3E}">
        <p14:creationId xmlns:p14="http://schemas.microsoft.com/office/powerpoint/2010/main" val="20451735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Alisha </a:t>
            </a:r>
          </a:p>
        </p:txBody>
      </p:sp>
      <p:sp>
        <p:nvSpPr>
          <p:cNvPr id="4" name="Slide Number Placeholder 3"/>
          <p:cNvSpPr>
            <a:spLocks noGrp="1"/>
          </p:cNvSpPr>
          <p:nvPr>
            <p:ph type="sldNum" sz="quarter" idx="10"/>
          </p:nvPr>
        </p:nvSpPr>
        <p:spPr/>
        <p:txBody>
          <a:bodyPr/>
          <a:lstStyle/>
          <a:p>
            <a:fld id="{01EF99AE-4306-F649-A89C-92935A52E858}" type="slidenum">
              <a:rPr lang="en-US" smtClean="0"/>
              <a:t>27</a:t>
            </a:fld>
            <a:endParaRPr lang="en-US"/>
          </a:p>
        </p:txBody>
      </p:sp>
    </p:spTree>
    <p:extLst>
      <p:ext uri="{BB962C8B-B14F-4D97-AF65-F5344CB8AC3E}">
        <p14:creationId xmlns:p14="http://schemas.microsoft.com/office/powerpoint/2010/main" val="133091423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Alisha </a:t>
            </a:r>
          </a:p>
        </p:txBody>
      </p:sp>
      <p:sp>
        <p:nvSpPr>
          <p:cNvPr id="4" name="Slide Number Placeholder 3"/>
          <p:cNvSpPr>
            <a:spLocks noGrp="1"/>
          </p:cNvSpPr>
          <p:nvPr>
            <p:ph type="sldNum" sz="quarter" idx="10"/>
          </p:nvPr>
        </p:nvSpPr>
        <p:spPr/>
        <p:txBody>
          <a:bodyPr/>
          <a:lstStyle/>
          <a:p>
            <a:fld id="{01EF99AE-4306-F649-A89C-92935A52E858}" type="slidenum">
              <a:rPr lang="en-US" smtClean="0"/>
              <a:t>28</a:t>
            </a:fld>
            <a:endParaRPr lang="en-US"/>
          </a:p>
        </p:txBody>
      </p:sp>
    </p:spTree>
    <p:extLst>
      <p:ext uri="{BB962C8B-B14F-4D97-AF65-F5344CB8AC3E}">
        <p14:creationId xmlns:p14="http://schemas.microsoft.com/office/powerpoint/2010/main" val="379738081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Alisha </a:t>
            </a:r>
          </a:p>
        </p:txBody>
      </p:sp>
      <p:sp>
        <p:nvSpPr>
          <p:cNvPr id="4" name="Slide Number Placeholder 3"/>
          <p:cNvSpPr>
            <a:spLocks noGrp="1"/>
          </p:cNvSpPr>
          <p:nvPr>
            <p:ph type="sldNum" sz="quarter" idx="10"/>
          </p:nvPr>
        </p:nvSpPr>
        <p:spPr/>
        <p:txBody>
          <a:bodyPr/>
          <a:lstStyle/>
          <a:p>
            <a:fld id="{01EF99AE-4306-F649-A89C-92935A52E858}" type="slidenum">
              <a:rPr lang="en-US" smtClean="0"/>
              <a:t>29</a:t>
            </a:fld>
            <a:endParaRPr lang="en-US"/>
          </a:p>
        </p:txBody>
      </p:sp>
    </p:spTree>
    <p:extLst>
      <p:ext uri="{BB962C8B-B14F-4D97-AF65-F5344CB8AC3E}">
        <p14:creationId xmlns:p14="http://schemas.microsoft.com/office/powerpoint/2010/main" val="30411285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Amanda</a:t>
            </a:r>
          </a:p>
          <a:p>
            <a:r>
              <a:rPr lang="en-US" dirty="0"/>
              <a:t>The particular food council that we’ll share with you today is one that is particularly focused on food insecurity so we thought we’d take a moment to define that here. If you’d like to understand what food insecurity really is and the different levels of food insecurity ranging from very low food insecurity, low food insecurity to hunger you can visit the USDA website which details that very well.</a:t>
            </a:r>
          </a:p>
        </p:txBody>
      </p:sp>
      <p:sp>
        <p:nvSpPr>
          <p:cNvPr id="4" name="Slide Number Placeholder 3"/>
          <p:cNvSpPr>
            <a:spLocks noGrp="1"/>
          </p:cNvSpPr>
          <p:nvPr>
            <p:ph type="sldNum" sz="quarter" idx="10"/>
          </p:nvPr>
        </p:nvSpPr>
        <p:spPr/>
        <p:txBody>
          <a:bodyPr/>
          <a:lstStyle/>
          <a:p>
            <a:fld id="{01EF99AE-4306-F649-A89C-92935A52E858}" type="slidenum">
              <a:rPr lang="en-US" smtClean="0"/>
              <a:t>3</a:t>
            </a:fld>
            <a:endParaRPr lang="en-US"/>
          </a:p>
        </p:txBody>
      </p:sp>
    </p:spTree>
    <p:extLst>
      <p:ext uri="{BB962C8B-B14F-4D97-AF65-F5344CB8AC3E}">
        <p14:creationId xmlns:p14="http://schemas.microsoft.com/office/powerpoint/2010/main" val="323958748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Alisha </a:t>
            </a:r>
          </a:p>
        </p:txBody>
      </p:sp>
      <p:sp>
        <p:nvSpPr>
          <p:cNvPr id="4" name="Slide Number Placeholder 3"/>
          <p:cNvSpPr>
            <a:spLocks noGrp="1"/>
          </p:cNvSpPr>
          <p:nvPr>
            <p:ph type="sldNum" sz="quarter" idx="10"/>
          </p:nvPr>
        </p:nvSpPr>
        <p:spPr/>
        <p:txBody>
          <a:bodyPr/>
          <a:lstStyle/>
          <a:p>
            <a:fld id="{01EF99AE-4306-F649-A89C-92935A52E858}" type="slidenum">
              <a:rPr lang="en-US" smtClean="0"/>
              <a:t>30</a:t>
            </a:fld>
            <a:endParaRPr lang="en-US"/>
          </a:p>
        </p:txBody>
      </p:sp>
    </p:spTree>
    <p:extLst>
      <p:ext uri="{BB962C8B-B14F-4D97-AF65-F5344CB8AC3E}">
        <p14:creationId xmlns:p14="http://schemas.microsoft.com/office/powerpoint/2010/main" val="146372676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Alisha </a:t>
            </a:r>
          </a:p>
          <a:p>
            <a:r>
              <a:rPr lang="en-US" baseline="0" dirty="0"/>
              <a:t>What can extension do? </a:t>
            </a:r>
          </a:p>
          <a:p>
            <a:r>
              <a:rPr lang="en-US" baseline="0" dirty="0"/>
              <a:t>Know struggles of family’s </a:t>
            </a:r>
          </a:p>
          <a:p>
            <a:r>
              <a:rPr lang="en-US" baseline="0" dirty="0"/>
              <a:t>Help be a voice </a:t>
            </a:r>
          </a:p>
          <a:p>
            <a:r>
              <a:rPr lang="en-US" baseline="0" dirty="0"/>
              <a:t>Also help pass on resources </a:t>
            </a:r>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01EF99AE-4306-F649-A89C-92935A52E858}" type="slidenum">
              <a:rPr lang="en-US" smtClean="0"/>
              <a:t>31</a:t>
            </a:fld>
            <a:endParaRPr lang="en-US"/>
          </a:p>
        </p:txBody>
      </p:sp>
    </p:spTree>
    <p:extLst>
      <p:ext uri="{BB962C8B-B14F-4D97-AF65-F5344CB8AC3E}">
        <p14:creationId xmlns:p14="http://schemas.microsoft.com/office/powerpoint/2010/main" val="262806941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Amanda</a:t>
            </a:r>
          </a:p>
          <a:p>
            <a:r>
              <a:rPr lang="en-US" dirty="0"/>
              <a:t>Have potential to make a lot</a:t>
            </a:r>
            <a:r>
              <a:rPr lang="en-US" baseline="0" dirty="0"/>
              <a:t> of impact </a:t>
            </a:r>
          </a:p>
          <a:p>
            <a:r>
              <a:rPr lang="en-US" baseline="0" dirty="0"/>
              <a:t>Just to say “hey we’re here” </a:t>
            </a:r>
          </a:p>
          <a:p>
            <a:r>
              <a:rPr lang="en-US" baseline="0" dirty="0"/>
              <a:t>Share programming </a:t>
            </a:r>
          </a:p>
          <a:p>
            <a:r>
              <a:rPr lang="en-US" baseline="0" dirty="0" err="1"/>
              <a:t>Womens</a:t>
            </a:r>
            <a:r>
              <a:rPr lang="en-US" baseline="0" dirty="0"/>
              <a:t> shelters </a:t>
            </a:r>
          </a:p>
          <a:p>
            <a:endParaRPr lang="en-US" baseline="0" dirty="0"/>
          </a:p>
          <a:p>
            <a:r>
              <a:rPr lang="en-US" baseline="0" dirty="0"/>
              <a:t>Exactly the population they serve. Is there someone who can teach how to get more money food budget? If they are there they can be there?</a:t>
            </a:r>
          </a:p>
          <a:p>
            <a:endParaRPr lang="en-US" dirty="0"/>
          </a:p>
        </p:txBody>
      </p:sp>
      <p:sp>
        <p:nvSpPr>
          <p:cNvPr id="4" name="Slide Number Placeholder 3"/>
          <p:cNvSpPr>
            <a:spLocks noGrp="1"/>
          </p:cNvSpPr>
          <p:nvPr>
            <p:ph type="sldNum" sz="quarter" idx="10"/>
          </p:nvPr>
        </p:nvSpPr>
        <p:spPr/>
        <p:txBody>
          <a:bodyPr/>
          <a:lstStyle/>
          <a:p>
            <a:fld id="{01EF99AE-4306-F649-A89C-92935A52E858}" type="slidenum">
              <a:rPr lang="en-US" smtClean="0"/>
              <a:t>32</a:t>
            </a:fld>
            <a:endParaRPr lang="en-US"/>
          </a:p>
        </p:txBody>
      </p:sp>
    </p:spTree>
    <p:extLst>
      <p:ext uri="{BB962C8B-B14F-4D97-AF65-F5344CB8AC3E}">
        <p14:creationId xmlns:p14="http://schemas.microsoft.com/office/powerpoint/2010/main" val="13903996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Amanda</a:t>
            </a:r>
          </a:p>
          <a:p>
            <a:r>
              <a:rPr lang="en-US" dirty="0"/>
              <a:t>Including youth in the </a:t>
            </a:r>
            <a:r>
              <a:rPr lang="en-US" dirty="0" err="1"/>
              <a:t>the</a:t>
            </a:r>
            <a:r>
              <a:rPr lang="en-US" dirty="0"/>
              <a:t> process is beneficial for the youth to gain experience and provide a different prospective. Additionally, by bringing youth on board early hopefully they can be instilled with a passion to not only volunteer but to care and be exposed to the need to address food insecurity right in their hometown. In turn it is a way for the food council or alliance can provide some sustainability by growing youth that care about this issue and will want to be involved long term. </a:t>
            </a:r>
            <a:endParaRPr lang="en-US" baseline="0" dirty="0"/>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Youth-serving organizations such as 4-H, Junior Master Gardener programs, FFA, and scouts; faith-based organizations; and schools are great places to recruit young people to work with the food council. </a:t>
            </a:r>
          </a:p>
          <a:p>
            <a:r>
              <a:rPr lang="en-US" sz="1200" b="0" i="0" u="none" strike="noStrike" kern="1200" baseline="0" dirty="0">
                <a:solidFill>
                  <a:schemeClr val="tx1"/>
                </a:solidFill>
                <a:latin typeface="+mn-lt"/>
                <a:ea typeface="+mn-ea"/>
                <a:cs typeface="+mn-cs"/>
              </a:rPr>
              <a:t>Young people can participate in the work of food councils in many ways. Following are a few examples: </a:t>
            </a:r>
          </a:p>
          <a:p>
            <a:r>
              <a:rPr lang="en-US" sz="1200" b="0" i="0" u="none" strike="noStrike" kern="1200" baseline="0" dirty="0">
                <a:solidFill>
                  <a:schemeClr val="tx1"/>
                </a:solidFill>
                <a:latin typeface="+mn-lt"/>
                <a:ea typeface="+mn-ea"/>
                <a:cs typeface="+mn-cs"/>
              </a:rPr>
              <a:t>Serve as a voice for the community’s youth and vote as a council member. </a:t>
            </a:r>
          </a:p>
          <a:p>
            <a:r>
              <a:rPr lang="en-US" sz="1200" b="0" i="0" u="none" strike="noStrike" kern="1200" baseline="0" dirty="0">
                <a:solidFill>
                  <a:schemeClr val="tx1"/>
                </a:solidFill>
                <a:latin typeface="+mn-lt"/>
                <a:ea typeface="+mn-ea"/>
                <a:cs typeface="+mn-cs"/>
              </a:rPr>
              <a:t>Volunteer for food council work such as planning, organizing, and working in community gardens; working in food pantries; organizing and conducting community </a:t>
            </a:r>
            <a:r>
              <a:rPr lang="en-US" sz="1200" b="0" i="0" u="none" strike="noStrike" kern="1200" baseline="0" dirty="0" err="1">
                <a:solidFill>
                  <a:schemeClr val="tx1"/>
                </a:solidFill>
                <a:latin typeface="+mn-lt"/>
                <a:ea typeface="+mn-ea"/>
                <a:cs typeface="+mn-cs"/>
              </a:rPr>
              <a:t>PhotoVoice</a:t>
            </a:r>
            <a:r>
              <a:rPr lang="en-US" sz="1200" b="0" i="0" u="none" strike="noStrike" kern="1200" baseline="0" dirty="0">
                <a:solidFill>
                  <a:schemeClr val="tx1"/>
                </a:solidFill>
                <a:latin typeface="+mn-lt"/>
                <a:ea typeface="+mn-ea"/>
                <a:cs typeface="+mn-cs"/>
              </a:rPr>
              <a:t> ™ projects; and lobbying for healthy school lunches and safe routes to school. </a:t>
            </a:r>
          </a:p>
          <a:p>
            <a:endParaRPr lang="en-US" dirty="0"/>
          </a:p>
          <a:p>
            <a:r>
              <a:rPr lang="en-US" dirty="0">
                <a:cs typeface="Calibri"/>
              </a:rPr>
              <a:t>We have invited local high school youth to assist at our monthly food distributions. Pictured here is the local hockey team that came out and helped load cars with boxes of food. They also helped assemble those boxes prior to. </a:t>
            </a:r>
            <a:endParaRPr lang="en-US" dirty="0"/>
          </a:p>
          <a:p>
            <a:endParaRPr lang="en-US" dirty="0">
              <a:cs typeface="Calibri"/>
            </a:endParaRPr>
          </a:p>
          <a:p>
            <a:r>
              <a:rPr lang="en-US" dirty="0">
                <a:cs typeface="Calibri"/>
              </a:rPr>
              <a:t>Our 4-H Health Heroes -- ???</a:t>
            </a:r>
            <a:r>
              <a:rPr lang="en-US" dirty="0"/>
              <a:t> </a:t>
            </a:r>
            <a:endParaRPr lang="en-US" baseline="0" dirty="0"/>
          </a:p>
          <a:p>
            <a:endParaRPr lang="en-US" dirty="0"/>
          </a:p>
        </p:txBody>
      </p:sp>
      <p:sp>
        <p:nvSpPr>
          <p:cNvPr id="4" name="Slide Number Placeholder 3"/>
          <p:cNvSpPr>
            <a:spLocks noGrp="1"/>
          </p:cNvSpPr>
          <p:nvPr>
            <p:ph type="sldNum" sz="quarter" idx="10"/>
          </p:nvPr>
        </p:nvSpPr>
        <p:spPr/>
        <p:txBody>
          <a:bodyPr/>
          <a:lstStyle/>
          <a:p>
            <a:fld id="{01EF99AE-4306-F649-A89C-92935A52E858}" type="slidenum">
              <a:rPr lang="en-US" smtClean="0"/>
              <a:t>33</a:t>
            </a:fld>
            <a:endParaRPr lang="en-US"/>
          </a:p>
        </p:txBody>
      </p:sp>
    </p:spTree>
    <p:extLst>
      <p:ext uri="{BB962C8B-B14F-4D97-AF65-F5344CB8AC3E}">
        <p14:creationId xmlns:p14="http://schemas.microsoft.com/office/powerpoint/2010/main" val="345986893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Amanda</a:t>
            </a:r>
          </a:p>
          <a:p>
            <a:r>
              <a:rPr lang="en-US" dirty="0">
                <a:cs typeface="Calibri"/>
              </a:rPr>
              <a:t>Another example of how our food alliance is working youth is pictured here. This is known as The Community Food Truck Blessing Box. There are around 10 of these boxes scattered throughout the county. It works very similarly to the lending libraries people have put up. People can donate unopened, nonperishable items directly to the box.  In turn, people of the community that are in need can stop by and take what they need.</a:t>
            </a:r>
          </a:p>
          <a:p>
            <a:endParaRPr lang="en-US" dirty="0">
              <a:cs typeface="Calibri"/>
            </a:endParaRPr>
          </a:p>
          <a:p>
            <a:r>
              <a:rPr lang="en-US" dirty="0">
                <a:cs typeface="Calibri"/>
              </a:rPr>
              <a:t>The Food Alliance promotes the program for this young lady, Maya, who actually started it. Helps</a:t>
            </a:r>
            <a:r>
              <a:rPr lang="en-US" baseline="0" dirty="0">
                <a:cs typeface="Calibri"/>
              </a:rPr>
              <a:t> with funding and providing volunteers to build and repair boxes </a:t>
            </a:r>
          </a:p>
        </p:txBody>
      </p:sp>
      <p:sp>
        <p:nvSpPr>
          <p:cNvPr id="4" name="Slide Number Placeholder 3"/>
          <p:cNvSpPr>
            <a:spLocks noGrp="1"/>
          </p:cNvSpPr>
          <p:nvPr>
            <p:ph type="sldNum" sz="quarter" idx="5"/>
          </p:nvPr>
        </p:nvSpPr>
        <p:spPr/>
        <p:txBody>
          <a:bodyPr/>
          <a:lstStyle/>
          <a:p>
            <a:fld id="{01EF99AE-4306-F649-A89C-92935A52E858}" type="slidenum">
              <a:rPr lang="en-US" smtClean="0"/>
              <a:t>34</a:t>
            </a:fld>
            <a:endParaRPr lang="en-US"/>
          </a:p>
        </p:txBody>
      </p:sp>
    </p:spTree>
    <p:extLst>
      <p:ext uri="{BB962C8B-B14F-4D97-AF65-F5344CB8AC3E}">
        <p14:creationId xmlns:p14="http://schemas.microsoft.com/office/powerpoint/2010/main" val="404658660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Amanda</a:t>
            </a:r>
          </a:p>
          <a:p>
            <a:r>
              <a:rPr lang="en-US" dirty="0">
                <a:cs typeface="Calibri"/>
              </a:rPr>
              <a:t>As the agriculture and natural resource educator, I've been involved in the alliance from the beginning but obviously kind of serve in a different role. My biggest role with the alliance has been promoting and linking the alliance with vegetable production education. My involvement with the group has also garnered some local connections that were not in place prior to the creation of the alliance. Alisha and I, along with another member of the group, the local free clinic sought a grant to start a community garden. This garden is intended to be a little different than others. Through the grant, we are able to hire a garden manager who will coordinate all aspects of the garden including soliciting sponsor/donors for supplies and coordinating volunteer groups to maintain the garden. The site was actually donated by the free clinic. And as the ANR educator I am able to help with soil testing the site, providing recommendations, and then working with the garden manager to work on the actual purchasing garden supplies and the actual growing of the vegetables. The purpose of the garden is to provide fresh produce to anyone who needs it. For free. We are still working out details but our loose plan is to coordinate with Maya and The Community Food Truck Blessing Boxes food pantries, and other partner sites (most from members of the alliance) for distribution. My future plans also include working with My Master Gardener Volunteers through a program called Grow Ohio to donate fresh food to these sites.</a:t>
            </a:r>
            <a:endParaRPr lang="en-US" dirty="0"/>
          </a:p>
          <a:p>
            <a:endParaRPr lang="en-US" baseline="0" dirty="0">
              <a:cs typeface="Calibri"/>
            </a:endParaRPr>
          </a:p>
          <a:p>
            <a:r>
              <a:rPr lang="en-US" baseline="0" dirty="0">
                <a:cs typeface="Calibri"/>
              </a:rPr>
              <a:t>Connections in the community. The school that my children attend have a program called Viking Bags where bags filled with food are sent home every Friday to children need food. I think there are many schools that have these programs. My friend happens to coordinate this effort at the school and so I coordinate with her each month to slip a flyer for the Pop Up Pantry to each bag as a way to get the information to the people that might need it.</a:t>
            </a:r>
            <a:endParaRPr lang="en-US" dirty="0">
              <a:cs typeface="Calibri"/>
            </a:endParaRPr>
          </a:p>
          <a:p>
            <a:endParaRPr lang="en-US" dirty="0"/>
          </a:p>
          <a:p>
            <a:endParaRPr lang="en-US" dirty="0">
              <a:cs typeface="Calibri"/>
            </a:endParaRPr>
          </a:p>
        </p:txBody>
      </p:sp>
      <p:sp>
        <p:nvSpPr>
          <p:cNvPr id="4" name="Slide Number Placeholder 3"/>
          <p:cNvSpPr>
            <a:spLocks noGrp="1"/>
          </p:cNvSpPr>
          <p:nvPr>
            <p:ph type="sldNum" sz="quarter" idx="10"/>
          </p:nvPr>
        </p:nvSpPr>
        <p:spPr/>
        <p:txBody>
          <a:bodyPr/>
          <a:lstStyle/>
          <a:p>
            <a:fld id="{01EF99AE-4306-F649-A89C-92935A52E858}" type="slidenum">
              <a:rPr lang="en-US" smtClean="0"/>
              <a:t>35</a:t>
            </a:fld>
            <a:endParaRPr lang="en-US"/>
          </a:p>
        </p:txBody>
      </p:sp>
    </p:spTree>
    <p:extLst>
      <p:ext uri="{BB962C8B-B14F-4D97-AF65-F5344CB8AC3E}">
        <p14:creationId xmlns:p14="http://schemas.microsoft.com/office/powerpoint/2010/main" val="239352877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Alisha </a:t>
            </a:r>
          </a:p>
          <a:p>
            <a:r>
              <a:rPr lang="en-US" dirty="0"/>
              <a:t>Questions </a:t>
            </a:r>
          </a:p>
          <a:p>
            <a:endParaRPr lang="en-US" dirty="0"/>
          </a:p>
        </p:txBody>
      </p:sp>
      <p:sp>
        <p:nvSpPr>
          <p:cNvPr id="4" name="Slide Number Placeholder 3"/>
          <p:cNvSpPr>
            <a:spLocks noGrp="1"/>
          </p:cNvSpPr>
          <p:nvPr>
            <p:ph type="sldNum" sz="quarter" idx="5"/>
          </p:nvPr>
        </p:nvSpPr>
        <p:spPr/>
        <p:txBody>
          <a:bodyPr/>
          <a:lstStyle/>
          <a:p>
            <a:fld id="{01EF99AE-4306-F649-A89C-92935A52E858}" type="slidenum">
              <a:rPr lang="en-US" smtClean="0"/>
              <a:t>36</a:t>
            </a:fld>
            <a:endParaRPr lang="en-US"/>
          </a:p>
        </p:txBody>
      </p:sp>
    </p:spTree>
    <p:extLst>
      <p:ext uri="{BB962C8B-B14F-4D97-AF65-F5344CB8AC3E}">
        <p14:creationId xmlns:p14="http://schemas.microsoft.com/office/powerpoint/2010/main" val="374544244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1EF99AE-4306-F649-A89C-92935A52E858}" type="slidenum">
              <a:rPr lang="en-US" smtClean="0"/>
              <a:t>37</a:t>
            </a:fld>
            <a:endParaRPr lang="en-US"/>
          </a:p>
        </p:txBody>
      </p:sp>
    </p:spTree>
    <p:extLst>
      <p:ext uri="{BB962C8B-B14F-4D97-AF65-F5344CB8AC3E}">
        <p14:creationId xmlns:p14="http://schemas.microsoft.com/office/powerpoint/2010/main" val="169096423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1EF99AE-4306-F649-A89C-92935A52E858}" type="slidenum">
              <a:rPr lang="en-US" smtClean="0"/>
              <a:t>39</a:t>
            </a:fld>
            <a:endParaRPr lang="en-US"/>
          </a:p>
        </p:txBody>
      </p:sp>
    </p:spTree>
    <p:extLst>
      <p:ext uri="{BB962C8B-B14F-4D97-AF65-F5344CB8AC3E}">
        <p14:creationId xmlns:p14="http://schemas.microsoft.com/office/powerpoint/2010/main" val="35421986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Amanda </a:t>
            </a:r>
          </a:p>
          <a:p>
            <a:r>
              <a:rPr lang="en-US" sz="1200" b="0" i="0" u="none" strike="noStrike" kern="1200" baseline="0" dirty="0">
                <a:solidFill>
                  <a:schemeClr val="tx1"/>
                </a:solidFill>
                <a:latin typeface="+mn-lt"/>
                <a:ea typeface="+mn-ea"/>
                <a:cs typeface="+mn-cs"/>
              </a:rPr>
              <a:t>The nation’s first food council was organized in 1982 in Knoxville, Tennessee, in response to an alarming study done in 1977 by Robert Wilson, a University of Tennessee (UT) professor. Wilson and his team of graduate students from the UT School of Planning studied the availability of affordable and nutritious food in the city of Knoxville. The Knoxville Food Policy Council lobbied successfully for city schools to provide free or low-cost breakfast to low-income students. The council also worked to improve the access of families with limited resources to grocery stores through public transportation. </a:t>
            </a:r>
          </a:p>
          <a:p>
            <a:r>
              <a:rPr lang="en-US" sz="1200" b="0" i="0" u="none" strike="noStrike" kern="1200" baseline="0" dirty="0">
                <a:solidFill>
                  <a:schemeClr val="tx1"/>
                </a:solidFill>
                <a:latin typeface="+mn-lt"/>
                <a:ea typeface="+mn-ea"/>
                <a:cs typeface="+mn-cs"/>
              </a:rPr>
              <a:t>Since 1982, food councils have been created across the nation as more people become aware of issues related to food and agriculture, such as increasing poverty levels, the rising cost of food-related health issues (including obesity, diabetes, and heart disease), some neighborhoods’ limited access to healthy food, the rise of the local food movement, loss of farmland and farmers, and soil erosion. </a:t>
            </a:r>
            <a:endParaRPr lang="en-US" dirty="0"/>
          </a:p>
        </p:txBody>
      </p:sp>
      <p:sp>
        <p:nvSpPr>
          <p:cNvPr id="4" name="Slide Number Placeholder 3"/>
          <p:cNvSpPr>
            <a:spLocks noGrp="1"/>
          </p:cNvSpPr>
          <p:nvPr>
            <p:ph type="sldNum" sz="quarter" idx="10"/>
          </p:nvPr>
        </p:nvSpPr>
        <p:spPr/>
        <p:txBody>
          <a:bodyPr/>
          <a:lstStyle/>
          <a:p>
            <a:fld id="{01EF99AE-4306-F649-A89C-92935A52E858}" type="slidenum">
              <a:rPr lang="en-US" smtClean="0"/>
              <a:t>4</a:t>
            </a:fld>
            <a:endParaRPr lang="en-US"/>
          </a:p>
        </p:txBody>
      </p:sp>
    </p:spTree>
    <p:extLst>
      <p:ext uri="{BB962C8B-B14F-4D97-AF65-F5344CB8AC3E}">
        <p14:creationId xmlns:p14="http://schemas.microsoft.com/office/powerpoint/2010/main" val="8137014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Amanda: </a:t>
            </a:r>
          </a:p>
          <a:p>
            <a:r>
              <a:rPr lang="en-US" dirty="0"/>
              <a:t>Name: Policy or Not: What’s in a Name? </a:t>
            </a:r>
          </a:p>
          <a:p>
            <a:r>
              <a:rPr lang="en-US" dirty="0"/>
              <a:t>Many food councils do at least some policy work. Some of the groups (such as the Every County Food Policy Council) include the word policy in their names. Others (such as the Eating Good Food Council) don’t. </a:t>
            </a:r>
          </a:p>
          <a:p>
            <a:r>
              <a:rPr lang="en-US" dirty="0"/>
              <a:t>Groups that leave policy out of their names have expressed concerns that using it might drive away people and organizations who don’t see policy work as part of the mission or their external stakeholders are threatened by it. </a:t>
            </a:r>
          </a:p>
          <a:p>
            <a:r>
              <a:rPr lang="en-US" dirty="0"/>
              <a:t>We use food council in this guide to refer to all groups – with and without policy in their names – that work to identify and address food system issues in their communities. </a:t>
            </a:r>
          </a:p>
          <a:p>
            <a:r>
              <a:rPr lang="en-US" dirty="0"/>
              <a:t>For today’s</a:t>
            </a:r>
            <a:r>
              <a:rPr lang="en-US" baseline="0" dirty="0"/>
              <a:t> purpose we will be referring to them as food councils but this is an inclusive term referring to all </a:t>
            </a:r>
            <a:endParaRPr lang="en-US" dirty="0"/>
          </a:p>
          <a:p>
            <a:r>
              <a:rPr lang="en-US" dirty="0"/>
              <a:t>Why – I</a:t>
            </a:r>
            <a:r>
              <a:rPr lang="en-US" baseline="0" dirty="0"/>
              <a:t> found that I was continually intersecting with people in cooking and budgeting classes who were using local pantries, snap benefits or just trying to stretch their food budgets.  </a:t>
            </a:r>
            <a:endParaRPr lang="en-US" dirty="0"/>
          </a:p>
          <a:p>
            <a:r>
              <a:rPr lang="en-US" dirty="0"/>
              <a:t>Extension is perfectly</a:t>
            </a:r>
            <a:r>
              <a:rPr lang="en-US" baseline="0" dirty="0"/>
              <a:t> posed to address most these issues. </a:t>
            </a:r>
          </a:p>
          <a:p>
            <a:r>
              <a:rPr lang="en-US" baseline="0" dirty="0"/>
              <a:t>This work benefits so many </a:t>
            </a:r>
          </a:p>
          <a:p>
            <a:endParaRPr lang="en-US" baseline="0" dirty="0"/>
          </a:p>
          <a:p>
            <a:r>
              <a:rPr lang="en-US" baseline="0" dirty="0"/>
              <a:t>Invite all voices </a:t>
            </a:r>
          </a:p>
          <a:p>
            <a:r>
              <a:rPr lang="en-US" baseline="0" dirty="0"/>
              <a:t>Get everyone at the table – end meetings talking about “Who is not here that should be?”</a:t>
            </a:r>
          </a:p>
          <a:p>
            <a:endParaRPr lang="en-US" baseline="0" dirty="0"/>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01EF99AE-4306-F649-A89C-92935A52E858}" type="slidenum">
              <a:rPr lang="en-US" smtClean="0"/>
              <a:t>5</a:t>
            </a:fld>
            <a:endParaRPr lang="en-US"/>
          </a:p>
        </p:txBody>
      </p:sp>
    </p:spTree>
    <p:extLst>
      <p:ext uri="{BB962C8B-B14F-4D97-AF65-F5344CB8AC3E}">
        <p14:creationId xmlns:p14="http://schemas.microsoft.com/office/powerpoint/2010/main" val="13217950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Alisha: </a:t>
            </a:r>
          </a:p>
          <a:p>
            <a:r>
              <a:rPr lang="en-US" sz="1200" b="0" i="0" u="none" strike="noStrike" kern="1200" baseline="0" dirty="0">
                <a:solidFill>
                  <a:schemeClr val="tx1"/>
                </a:solidFill>
                <a:latin typeface="+mn-lt"/>
                <a:ea typeface="+mn-ea"/>
                <a:cs typeface="+mn-cs"/>
              </a:rPr>
              <a:t>Poll question 2: </a:t>
            </a:r>
          </a:p>
          <a:p>
            <a:r>
              <a:rPr lang="en-US" sz="1200" b="0" i="0" u="none" strike="noStrike" kern="1200" baseline="0" dirty="0">
                <a:solidFill>
                  <a:schemeClr val="tx1"/>
                </a:solidFill>
                <a:latin typeface="+mn-lt"/>
                <a:ea typeface="+mn-ea"/>
                <a:cs typeface="+mn-cs"/>
              </a:rPr>
              <a:t>2.	How is your office involved in your food policy council? </a:t>
            </a:r>
          </a:p>
          <a:p>
            <a:r>
              <a:rPr lang="en-US" sz="1200" b="0" i="0" u="none" strike="noStrike" kern="1200" baseline="0" dirty="0">
                <a:solidFill>
                  <a:schemeClr val="tx1"/>
                </a:solidFill>
                <a:latin typeface="+mn-lt"/>
                <a:ea typeface="+mn-ea"/>
                <a:cs typeface="+mn-cs"/>
              </a:rPr>
              <a:t>a.	Not at all </a:t>
            </a:r>
          </a:p>
          <a:p>
            <a:r>
              <a:rPr lang="en-US" sz="1200" b="0" i="0" u="none" strike="noStrike" kern="1200" baseline="0" dirty="0">
                <a:solidFill>
                  <a:schemeClr val="tx1"/>
                </a:solidFill>
                <a:latin typeface="+mn-lt"/>
                <a:ea typeface="+mn-ea"/>
                <a:cs typeface="+mn-cs"/>
              </a:rPr>
              <a:t>b.	I know they exist </a:t>
            </a:r>
          </a:p>
          <a:p>
            <a:r>
              <a:rPr lang="en-US" sz="1200" b="0" i="0" u="none" strike="noStrike" kern="1200" baseline="0" dirty="0">
                <a:solidFill>
                  <a:schemeClr val="tx1"/>
                </a:solidFill>
                <a:latin typeface="+mn-lt"/>
                <a:ea typeface="+mn-ea"/>
                <a:cs typeface="+mn-cs"/>
              </a:rPr>
              <a:t>c.	I meet with them regularly </a:t>
            </a:r>
          </a:p>
          <a:p>
            <a:r>
              <a:rPr lang="en-US" sz="1200" b="0" i="0" u="none" strike="noStrike" kern="1200" baseline="0" dirty="0">
                <a:solidFill>
                  <a:schemeClr val="tx1"/>
                </a:solidFill>
                <a:latin typeface="+mn-lt"/>
                <a:ea typeface="+mn-ea"/>
                <a:cs typeface="+mn-cs"/>
              </a:rPr>
              <a:t>d.	I meet with them infrequently </a:t>
            </a:r>
          </a:p>
          <a:p>
            <a:r>
              <a:rPr lang="en-US" sz="1200" b="0" i="0" u="none" strike="noStrike" kern="1200" baseline="0" dirty="0">
                <a:solidFill>
                  <a:schemeClr val="tx1"/>
                </a:solidFill>
                <a:latin typeface="+mn-lt"/>
                <a:ea typeface="+mn-ea"/>
                <a:cs typeface="+mn-cs"/>
              </a:rPr>
              <a:t>e.	I am active in their projects, goals, or part of their board </a:t>
            </a:r>
          </a:p>
          <a:p>
            <a:endParaRPr lang="en-US" sz="1200" b="0" i="0" u="none" strike="noStrike" kern="1200" baseline="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Many new food councils are started by a small group of local people who see a critical need in their community and want to address it. Some of the earliest steps might include the following:</a:t>
            </a:r>
            <a:endParaRPr lang="en-US" dirty="0"/>
          </a:p>
        </p:txBody>
      </p:sp>
      <p:sp>
        <p:nvSpPr>
          <p:cNvPr id="4" name="Slide Number Placeholder 3"/>
          <p:cNvSpPr>
            <a:spLocks noGrp="1"/>
          </p:cNvSpPr>
          <p:nvPr>
            <p:ph type="sldNum" sz="quarter" idx="10"/>
          </p:nvPr>
        </p:nvSpPr>
        <p:spPr/>
        <p:txBody>
          <a:bodyPr/>
          <a:lstStyle/>
          <a:p>
            <a:fld id="{01EF99AE-4306-F649-A89C-92935A52E858}" type="slidenum">
              <a:rPr lang="en-US" smtClean="0"/>
              <a:t>6</a:t>
            </a:fld>
            <a:endParaRPr lang="en-US"/>
          </a:p>
        </p:txBody>
      </p:sp>
    </p:spTree>
    <p:extLst>
      <p:ext uri="{BB962C8B-B14F-4D97-AF65-F5344CB8AC3E}">
        <p14:creationId xmlns:p14="http://schemas.microsoft.com/office/powerpoint/2010/main" val="21864319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Alisha</a:t>
            </a:r>
            <a:r>
              <a:rPr lang="en-US" baseline="0" dirty="0"/>
              <a:t>: </a:t>
            </a:r>
          </a:p>
          <a:p>
            <a:r>
              <a:rPr lang="en-US" dirty="0"/>
              <a:t>Another food council,</a:t>
            </a:r>
            <a:r>
              <a:rPr lang="en-US" baseline="0" dirty="0"/>
              <a:t> how are we different, how are we the same? </a:t>
            </a:r>
          </a:p>
          <a:p>
            <a:r>
              <a:rPr lang="en-US" baseline="0" dirty="0"/>
              <a:t>What do they do? </a:t>
            </a:r>
          </a:p>
          <a:p>
            <a:r>
              <a:rPr lang="en-US" baseline="0" dirty="0"/>
              <a:t>What do we do? </a:t>
            </a:r>
          </a:p>
          <a:p>
            <a:endParaRPr lang="en-US" baseline="0" dirty="0"/>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explains the reason for taking action. It answers the question, “Why is the food council doing what it is doing?” </a:t>
            </a:r>
          </a:p>
          <a:p>
            <a:endParaRPr lang="en-US" dirty="0"/>
          </a:p>
        </p:txBody>
      </p:sp>
      <p:sp>
        <p:nvSpPr>
          <p:cNvPr id="4" name="Slide Number Placeholder 3"/>
          <p:cNvSpPr>
            <a:spLocks noGrp="1"/>
          </p:cNvSpPr>
          <p:nvPr>
            <p:ph type="sldNum" sz="quarter" idx="10"/>
          </p:nvPr>
        </p:nvSpPr>
        <p:spPr/>
        <p:txBody>
          <a:bodyPr/>
          <a:lstStyle/>
          <a:p>
            <a:fld id="{01EF99AE-4306-F649-A89C-92935A52E858}" type="slidenum">
              <a:rPr lang="en-US" smtClean="0"/>
              <a:t>7</a:t>
            </a:fld>
            <a:endParaRPr lang="en-US"/>
          </a:p>
        </p:txBody>
      </p:sp>
    </p:spTree>
    <p:extLst>
      <p:ext uri="{BB962C8B-B14F-4D97-AF65-F5344CB8AC3E}">
        <p14:creationId xmlns:p14="http://schemas.microsoft.com/office/powerpoint/2010/main" val="20191578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Alisha </a:t>
            </a:r>
          </a:p>
          <a:p>
            <a:r>
              <a:rPr lang="en-US" dirty="0"/>
              <a:t>Are other agencies seeing this problem? </a:t>
            </a:r>
          </a:p>
          <a:p>
            <a:r>
              <a:rPr lang="en-US" dirty="0"/>
              <a:t>How wide spread</a:t>
            </a:r>
            <a:r>
              <a:rPr lang="en-US" baseline="0" dirty="0"/>
              <a:t> is it? </a:t>
            </a:r>
            <a:br>
              <a:rPr lang="en-US" baseline="0" dirty="0"/>
            </a:br>
            <a:r>
              <a:rPr lang="en-US" baseline="0" dirty="0"/>
              <a:t>Does this need our attention? </a:t>
            </a:r>
          </a:p>
          <a:p>
            <a:endParaRPr lang="en-US" dirty="0"/>
          </a:p>
        </p:txBody>
      </p:sp>
      <p:sp>
        <p:nvSpPr>
          <p:cNvPr id="4" name="Slide Number Placeholder 3"/>
          <p:cNvSpPr>
            <a:spLocks noGrp="1"/>
          </p:cNvSpPr>
          <p:nvPr>
            <p:ph type="sldNum" sz="quarter" idx="10"/>
          </p:nvPr>
        </p:nvSpPr>
        <p:spPr/>
        <p:txBody>
          <a:bodyPr/>
          <a:lstStyle/>
          <a:p>
            <a:fld id="{01EF99AE-4306-F649-A89C-92935A52E858}" type="slidenum">
              <a:rPr lang="en-US" smtClean="0"/>
              <a:t>8</a:t>
            </a:fld>
            <a:endParaRPr lang="en-US"/>
          </a:p>
        </p:txBody>
      </p:sp>
    </p:spTree>
    <p:extLst>
      <p:ext uri="{BB962C8B-B14F-4D97-AF65-F5344CB8AC3E}">
        <p14:creationId xmlns:p14="http://schemas.microsoft.com/office/powerpoint/2010/main" val="26315376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Alisha </a:t>
            </a:r>
          </a:p>
          <a:p>
            <a:r>
              <a:rPr lang="en-US" dirty="0"/>
              <a:t>Bylaws</a:t>
            </a:r>
            <a:r>
              <a:rPr lang="en-US" baseline="0" dirty="0"/>
              <a:t> </a:t>
            </a:r>
          </a:p>
          <a:p>
            <a:r>
              <a:rPr lang="en-US" baseline="0" dirty="0"/>
              <a:t>Meeting rules </a:t>
            </a:r>
          </a:p>
          <a:p>
            <a:r>
              <a:rPr lang="en-US" baseline="0" dirty="0"/>
              <a:t>Non profit status </a:t>
            </a:r>
          </a:p>
          <a:p>
            <a:r>
              <a:rPr lang="en-US" baseline="0" dirty="0"/>
              <a:t>Mission and vision statement </a:t>
            </a:r>
          </a:p>
          <a:p>
            <a:endParaRPr lang="en-US" dirty="0"/>
          </a:p>
          <a:p>
            <a:r>
              <a:rPr lang="en-US" sz="1200" b="0" i="0" u="none" strike="noStrike" kern="1200" baseline="0" dirty="0">
                <a:solidFill>
                  <a:schemeClr val="tx1"/>
                </a:solidFill>
                <a:latin typeface="+mn-lt"/>
                <a:ea typeface="+mn-ea"/>
                <a:cs typeface="+mn-cs"/>
              </a:rPr>
              <a:t>it’s  important for the group to clearly articulate its purpose, mission, and vision before launching into the myriad issues it could consider. </a:t>
            </a:r>
          </a:p>
          <a:p>
            <a:r>
              <a:rPr lang="en-US" sz="1200" b="0" i="0" u="none" strike="noStrike" kern="1200" baseline="0" dirty="0">
                <a:solidFill>
                  <a:schemeClr val="tx1"/>
                </a:solidFill>
                <a:latin typeface="+mn-lt"/>
                <a:ea typeface="+mn-ea"/>
                <a:cs typeface="+mn-cs"/>
              </a:rPr>
              <a:t>Food councils need to recognize their own capabilities and limitations, then define their roles accordingly. Otherwise, they risk being spread too thin and relying on relatively inexperienced volunteer members to carry out major program development tasks. </a:t>
            </a:r>
          </a:p>
          <a:p>
            <a:r>
              <a:rPr lang="en-US" sz="1200" b="0" i="0" u="none" strike="noStrike" kern="1200" baseline="0" dirty="0">
                <a:solidFill>
                  <a:schemeClr val="tx1"/>
                </a:solidFill>
                <a:latin typeface="+mn-lt"/>
                <a:ea typeface="+mn-ea"/>
                <a:cs typeface="+mn-cs"/>
              </a:rPr>
              <a:t>It’s important for food councils to keep in mind that many of their members don’t have much time to give the council beyond attending regular meetings. It probably makes sense for most food councils to develop a shared agenda that partner organizations with dedicated staff can implement.  important guiding steps in that effort are the creation of the mission, and vision statements: </a:t>
            </a:r>
            <a:endParaRPr lang="en-US" dirty="0"/>
          </a:p>
        </p:txBody>
      </p:sp>
      <p:sp>
        <p:nvSpPr>
          <p:cNvPr id="4" name="Slide Number Placeholder 3"/>
          <p:cNvSpPr>
            <a:spLocks noGrp="1"/>
          </p:cNvSpPr>
          <p:nvPr>
            <p:ph type="sldNum" sz="quarter" idx="10"/>
          </p:nvPr>
        </p:nvSpPr>
        <p:spPr/>
        <p:txBody>
          <a:bodyPr/>
          <a:lstStyle/>
          <a:p>
            <a:fld id="{01EF99AE-4306-F649-A89C-92935A52E858}" type="slidenum">
              <a:rPr lang="en-US" smtClean="0"/>
              <a:t>9</a:t>
            </a:fld>
            <a:endParaRPr lang="en-US"/>
          </a:p>
        </p:txBody>
      </p:sp>
    </p:spTree>
    <p:extLst>
      <p:ext uri="{BB962C8B-B14F-4D97-AF65-F5344CB8AC3E}">
        <p14:creationId xmlns:p14="http://schemas.microsoft.com/office/powerpoint/2010/main" val="5387165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Layout">
    <p:spTree>
      <p:nvGrpSpPr>
        <p:cNvPr id="1" name=""/>
        <p:cNvGrpSpPr/>
        <p:nvPr/>
      </p:nvGrpSpPr>
      <p:grpSpPr>
        <a:xfrm>
          <a:off x="0" y="0"/>
          <a:ext cx="0" cy="0"/>
          <a:chOff x="0" y="0"/>
          <a:chExt cx="0" cy="0"/>
        </a:xfrm>
      </p:grpSpPr>
      <p:sp>
        <p:nvSpPr>
          <p:cNvPr id="4" name="Title 1"/>
          <p:cNvSpPr>
            <a:spLocks noGrp="1"/>
          </p:cNvSpPr>
          <p:nvPr>
            <p:ph type="ctrTitle" hasCustomPrompt="1"/>
          </p:nvPr>
        </p:nvSpPr>
        <p:spPr>
          <a:xfrm>
            <a:off x="1105819" y="1426853"/>
            <a:ext cx="6926498" cy="1470025"/>
          </a:xfrm>
          <a:prstGeom prst="rect">
            <a:avLst/>
          </a:prstGeom>
        </p:spPr>
        <p:txBody>
          <a:bodyPr lIns="0" tIns="0" rIns="0" bIns="0"/>
          <a:lstStyle>
            <a:lvl1pPr algn="ctr">
              <a:defRPr b="1" i="0">
                <a:solidFill>
                  <a:schemeClr val="bg1"/>
                </a:solidFill>
                <a:latin typeface="+mj-lt"/>
                <a:cs typeface="Helvetica"/>
              </a:defRPr>
            </a:lvl1pPr>
          </a:lstStyle>
          <a:p>
            <a:r>
              <a:rPr lang="en-US" dirty="0"/>
              <a:t>CLICK TO EDIT MASTER TITLE STYLE</a:t>
            </a:r>
          </a:p>
        </p:txBody>
      </p:sp>
      <p:sp>
        <p:nvSpPr>
          <p:cNvPr id="5" name="Subtitle 2"/>
          <p:cNvSpPr>
            <a:spLocks noGrp="1"/>
          </p:cNvSpPr>
          <p:nvPr>
            <p:ph type="subTitle" idx="1"/>
          </p:nvPr>
        </p:nvSpPr>
        <p:spPr>
          <a:xfrm>
            <a:off x="1452952" y="3194050"/>
            <a:ext cx="6240708" cy="1752600"/>
          </a:xfrm>
          <a:prstGeom prst="rect">
            <a:avLst/>
          </a:prstGeom>
        </p:spPr>
        <p:txBody>
          <a:bodyPr lIns="0" tIns="0" rIns="0" bIns="0"/>
          <a:lstStyle>
            <a:lvl1pPr marL="0" indent="0" algn="ctr">
              <a:spcBef>
                <a:spcPts val="0"/>
              </a:spcBef>
              <a:buNone/>
              <a:defRPr sz="2800" b="0" i="0">
                <a:solidFill>
                  <a:schemeClr val="bg1"/>
                </a:solidFill>
                <a:latin typeface="+mj-lt"/>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25313746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BB3BC4-DE62-45B2-9172-D610803AF23D}"/>
              </a:ext>
            </a:extLst>
          </p:cNvPr>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A09C2B1-E6D4-49DC-8AE2-B014C77550A3}"/>
              </a:ext>
            </a:extLst>
          </p:cNvPr>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6941081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Slide Layout - ULT">
    <p:spTree>
      <p:nvGrpSpPr>
        <p:cNvPr id="1" name=""/>
        <p:cNvGrpSpPr/>
        <p:nvPr/>
      </p:nvGrpSpPr>
      <p:grpSpPr>
        <a:xfrm>
          <a:off x="0" y="0"/>
          <a:ext cx="0" cy="0"/>
          <a:chOff x="0" y="0"/>
          <a:chExt cx="0" cy="0"/>
        </a:xfrm>
      </p:grpSpPr>
      <p:sp>
        <p:nvSpPr>
          <p:cNvPr id="11" name="Text Placeholder 2"/>
          <p:cNvSpPr>
            <a:spLocks noGrp="1"/>
          </p:cNvSpPr>
          <p:nvPr>
            <p:ph idx="1" hasCustomPrompt="1"/>
          </p:nvPr>
        </p:nvSpPr>
        <p:spPr>
          <a:xfrm>
            <a:off x="546100" y="1354803"/>
            <a:ext cx="8140700" cy="4479260"/>
          </a:xfrm>
          <a:prstGeom prst="rect">
            <a:avLst/>
          </a:prstGeom>
        </p:spPr>
        <p:txBody>
          <a:bodyPr vert="horz" lIns="0" tIns="0" rIns="0" bIns="0" rtlCol="0">
            <a:normAutofit/>
          </a:bodyPr>
          <a:lstStyle>
            <a:lvl1pPr marL="342900" marR="0" indent="-342900" algn="l" defTabSz="457200" rtl="0" eaLnBrk="1" fontAlgn="auto" latinLnBrk="0" hangingPunct="1">
              <a:lnSpc>
                <a:spcPct val="100000"/>
              </a:lnSpc>
              <a:spcBef>
                <a:spcPct val="20000"/>
              </a:spcBef>
              <a:spcAft>
                <a:spcPts val="0"/>
              </a:spcAft>
              <a:buClrTx/>
              <a:buSzTx/>
              <a:buFont typeface="Arial"/>
              <a:buChar char="•"/>
              <a:tabLst/>
              <a:defRPr sz="3000">
                <a:solidFill>
                  <a:srgbClr val="666666"/>
                </a:solidFill>
              </a:defRPr>
            </a:lvl1pPr>
            <a:lvl2pPr marL="742950" marR="0" indent="-285750" algn="l" defTabSz="457200" rtl="0" eaLnBrk="1" fontAlgn="auto" latinLnBrk="0" hangingPunct="1">
              <a:lnSpc>
                <a:spcPct val="100000"/>
              </a:lnSpc>
              <a:spcBef>
                <a:spcPct val="20000"/>
              </a:spcBef>
              <a:spcAft>
                <a:spcPts val="0"/>
              </a:spcAft>
              <a:buClrTx/>
              <a:buSzTx/>
              <a:buFont typeface="Arial"/>
              <a:buChar char="–"/>
              <a:tabLst/>
              <a:defRPr>
                <a:solidFill>
                  <a:srgbClr val="666666"/>
                </a:solidFill>
              </a:defRPr>
            </a:lvl2pPr>
            <a:lvl3pPr marL="1143000" marR="0" indent="-228600" algn="l" defTabSz="457200" rtl="0" eaLnBrk="1" fontAlgn="auto" latinLnBrk="0" hangingPunct="1">
              <a:lnSpc>
                <a:spcPct val="100000"/>
              </a:lnSpc>
              <a:spcBef>
                <a:spcPct val="20000"/>
              </a:spcBef>
              <a:spcAft>
                <a:spcPts val="0"/>
              </a:spcAft>
              <a:buClrTx/>
              <a:buSzTx/>
              <a:buFont typeface="Arial"/>
              <a:buChar char="•"/>
              <a:tabLst/>
              <a:defRPr>
                <a:solidFill>
                  <a:srgbClr val="666666"/>
                </a:solidFill>
              </a:defRPr>
            </a:lvl3pPr>
            <a:lvl4pPr marL="1600200" marR="0" indent="-228600" algn="l" defTabSz="457200" rtl="0" eaLnBrk="1" fontAlgn="auto" latinLnBrk="0" hangingPunct="1">
              <a:lnSpc>
                <a:spcPct val="100000"/>
              </a:lnSpc>
              <a:spcBef>
                <a:spcPct val="20000"/>
              </a:spcBef>
              <a:spcAft>
                <a:spcPts val="0"/>
              </a:spcAft>
              <a:buClrTx/>
              <a:buSzTx/>
              <a:buFont typeface="Arial"/>
              <a:buChar char="–"/>
              <a:tabLst/>
              <a:defRPr>
                <a:solidFill>
                  <a:srgbClr val="666666"/>
                </a:solidFill>
              </a:defRPr>
            </a:lvl4pPr>
            <a:lvl5pPr marL="2057400" marR="0" indent="-228600" algn="l" defTabSz="457200" rtl="0" eaLnBrk="1" fontAlgn="auto" latinLnBrk="0" hangingPunct="1">
              <a:lnSpc>
                <a:spcPct val="100000"/>
              </a:lnSpc>
              <a:spcBef>
                <a:spcPct val="20000"/>
              </a:spcBef>
              <a:spcAft>
                <a:spcPts val="0"/>
              </a:spcAft>
              <a:buClrTx/>
              <a:buSzTx/>
              <a:buFont typeface="Arial"/>
              <a:buChar char="»"/>
              <a:tabLst/>
              <a:defRPr>
                <a:solidFill>
                  <a:srgbClr val="666666"/>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2">
            <a:extLst>
              <a:ext uri="{FF2B5EF4-FFF2-40B4-BE49-F238E27FC236}">
                <a16:creationId xmlns:a16="http://schemas.microsoft.com/office/drawing/2014/main" id="{6B11465B-B8BA-F64A-A1FC-8985A3679BED}"/>
              </a:ext>
            </a:extLst>
          </p:cNvPr>
          <p:cNvSpPr>
            <a:spLocks noGrp="1"/>
          </p:cNvSpPr>
          <p:nvPr>
            <p:ph type="title" hasCustomPrompt="1"/>
          </p:nvPr>
        </p:nvSpPr>
        <p:spPr>
          <a:xfrm>
            <a:off x="547370" y="812165"/>
            <a:ext cx="7886700" cy="528955"/>
          </a:xfrm>
          <a:prstGeom prst="rect">
            <a:avLst/>
          </a:prstGeom>
        </p:spPr>
        <p:txBody>
          <a:bodyPr lIns="0" tIns="0" rIns="0" bIns="0"/>
          <a:lstStyle>
            <a:lvl1pPr algn="l">
              <a:defRPr sz="2800" b="1">
                <a:solidFill>
                  <a:srgbClr val="666666"/>
                </a:solidFill>
              </a:defRPr>
            </a:lvl1pPr>
          </a:lstStyle>
          <a:p>
            <a:r>
              <a:rPr lang="en-US" dirty="0"/>
              <a:t>CLICK TO EDIT MASTER TITLE STYLE</a:t>
            </a:r>
          </a:p>
        </p:txBody>
      </p:sp>
    </p:spTree>
    <p:extLst>
      <p:ext uri="{BB962C8B-B14F-4D97-AF65-F5344CB8AC3E}">
        <p14:creationId xmlns:p14="http://schemas.microsoft.com/office/powerpoint/2010/main" val="21425998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1" name="Text Placeholder 2"/>
          <p:cNvSpPr>
            <a:spLocks noGrp="1"/>
          </p:cNvSpPr>
          <p:nvPr>
            <p:ph idx="1" hasCustomPrompt="1"/>
          </p:nvPr>
        </p:nvSpPr>
        <p:spPr>
          <a:xfrm>
            <a:off x="546100" y="1354803"/>
            <a:ext cx="8140700" cy="4479260"/>
          </a:xfrm>
          <a:prstGeom prst="rect">
            <a:avLst/>
          </a:prstGeom>
        </p:spPr>
        <p:txBody>
          <a:bodyPr vert="horz" lIns="0" tIns="0" rIns="0" bIns="0" rtlCol="0">
            <a:normAutofit/>
          </a:bodyPr>
          <a:lstStyle>
            <a:lvl1pPr marL="342900" marR="0" indent="-342900" algn="l" defTabSz="457200" rtl="0" eaLnBrk="1" fontAlgn="auto" latinLnBrk="0" hangingPunct="1">
              <a:lnSpc>
                <a:spcPct val="100000"/>
              </a:lnSpc>
              <a:spcBef>
                <a:spcPct val="20000"/>
              </a:spcBef>
              <a:spcAft>
                <a:spcPts val="0"/>
              </a:spcAft>
              <a:buClrTx/>
              <a:buSzTx/>
              <a:buFont typeface="Arial"/>
              <a:buChar char="•"/>
              <a:tabLst/>
              <a:defRPr sz="3000">
                <a:solidFill>
                  <a:srgbClr val="666666"/>
                </a:solidFill>
              </a:defRPr>
            </a:lvl1pPr>
            <a:lvl2pPr marL="742950" marR="0" indent="-285750" algn="l" defTabSz="457200" rtl="0" eaLnBrk="1" fontAlgn="auto" latinLnBrk="0" hangingPunct="1">
              <a:lnSpc>
                <a:spcPct val="100000"/>
              </a:lnSpc>
              <a:spcBef>
                <a:spcPct val="20000"/>
              </a:spcBef>
              <a:spcAft>
                <a:spcPts val="0"/>
              </a:spcAft>
              <a:buClrTx/>
              <a:buSzTx/>
              <a:buFont typeface="Arial"/>
              <a:buChar char="–"/>
              <a:tabLst/>
              <a:defRPr>
                <a:solidFill>
                  <a:srgbClr val="666666"/>
                </a:solidFill>
              </a:defRPr>
            </a:lvl2pPr>
            <a:lvl3pPr marL="1143000" marR="0" indent="-228600" algn="l" defTabSz="457200" rtl="0" eaLnBrk="1" fontAlgn="auto" latinLnBrk="0" hangingPunct="1">
              <a:lnSpc>
                <a:spcPct val="100000"/>
              </a:lnSpc>
              <a:spcBef>
                <a:spcPct val="20000"/>
              </a:spcBef>
              <a:spcAft>
                <a:spcPts val="0"/>
              </a:spcAft>
              <a:buClrTx/>
              <a:buSzTx/>
              <a:buFont typeface="Arial"/>
              <a:buChar char="•"/>
              <a:tabLst/>
              <a:defRPr>
                <a:solidFill>
                  <a:srgbClr val="666666"/>
                </a:solidFill>
              </a:defRPr>
            </a:lvl3pPr>
            <a:lvl4pPr marL="1600200" marR="0" indent="-228600" algn="l" defTabSz="457200" rtl="0" eaLnBrk="1" fontAlgn="auto" latinLnBrk="0" hangingPunct="1">
              <a:lnSpc>
                <a:spcPct val="100000"/>
              </a:lnSpc>
              <a:spcBef>
                <a:spcPct val="20000"/>
              </a:spcBef>
              <a:spcAft>
                <a:spcPts val="0"/>
              </a:spcAft>
              <a:buClrTx/>
              <a:buSzTx/>
              <a:buFont typeface="Arial"/>
              <a:buChar char="–"/>
              <a:tabLst/>
              <a:defRPr>
                <a:solidFill>
                  <a:srgbClr val="666666"/>
                </a:solidFill>
              </a:defRPr>
            </a:lvl4pPr>
            <a:lvl5pPr marL="2057400" marR="0" indent="-228600" algn="l" defTabSz="457200" rtl="0" eaLnBrk="1" fontAlgn="auto" latinLnBrk="0" hangingPunct="1">
              <a:lnSpc>
                <a:spcPct val="100000"/>
              </a:lnSpc>
              <a:spcBef>
                <a:spcPct val="20000"/>
              </a:spcBef>
              <a:spcAft>
                <a:spcPts val="0"/>
              </a:spcAft>
              <a:buClrTx/>
              <a:buSzTx/>
              <a:buFont typeface="Arial"/>
              <a:buChar char="»"/>
              <a:tabLst/>
              <a:defRPr>
                <a:solidFill>
                  <a:srgbClr val="666666"/>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2">
            <a:extLst>
              <a:ext uri="{FF2B5EF4-FFF2-40B4-BE49-F238E27FC236}">
                <a16:creationId xmlns:a16="http://schemas.microsoft.com/office/drawing/2014/main" id="{7C8381D1-9FD5-364C-BFD1-094595CF3962}"/>
              </a:ext>
            </a:extLst>
          </p:cNvPr>
          <p:cNvSpPr>
            <a:spLocks noGrp="1"/>
          </p:cNvSpPr>
          <p:nvPr>
            <p:ph type="title" hasCustomPrompt="1"/>
          </p:nvPr>
        </p:nvSpPr>
        <p:spPr>
          <a:xfrm>
            <a:off x="547370" y="812165"/>
            <a:ext cx="7886700" cy="528955"/>
          </a:xfrm>
          <a:prstGeom prst="rect">
            <a:avLst/>
          </a:prstGeom>
        </p:spPr>
        <p:txBody>
          <a:bodyPr lIns="0" tIns="0" rIns="0" bIns="0"/>
          <a:lstStyle>
            <a:lvl1pPr algn="l">
              <a:defRPr sz="2800" b="1">
                <a:solidFill>
                  <a:srgbClr val="666666"/>
                </a:solidFill>
              </a:defRPr>
            </a:lvl1pPr>
          </a:lstStyle>
          <a:p>
            <a:r>
              <a:rPr lang="en-US" dirty="0"/>
              <a:t>CLICK TO EDIT MASTER TITLE STYLE</a:t>
            </a:r>
          </a:p>
        </p:txBody>
      </p:sp>
    </p:spTree>
    <p:extLst>
      <p:ext uri="{BB962C8B-B14F-4D97-AF65-F5344CB8AC3E}">
        <p14:creationId xmlns:p14="http://schemas.microsoft.com/office/powerpoint/2010/main" val="7645917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Slide Layout - LLT">
    <p:spTree>
      <p:nvGrpSpPr>
        <p:cNvPr id="1" name=""/>
        <p:cNvGrpSpPr/>
        <p:nvPr/>
      </p:nvGrpSpPr>
      <p:grpSpPr>
        <a:xfrm>
          <a:off x="0" y="0"/>
          <a:ext cx="0" cy="0"/>
          <a:chOff x="0" y="0"/>
          <a:chExt cx="0" cy="0"/>
        </a:xfrm>
      </p:grpSpPr>
      <p:sp>
        <p:nvSpPr>
          <p:cNvPr id="10" name="Text Placeholder 2"/>
          <p:cNvSpPr>
            <a:spLocks noGrp="1"/>
          </p:cNvSpPr>
          <p:nvPr>
            <p:ph idx="1" hasCustomPrompt="1"/>
          </p:nvPr>
        </p:nvSpPr>
        <p:spPr>
          <a:xfrm>
            <a:off x="546100" y="1354803"/>
            <a:ext cx="8140700" cy="4479260"/>
          </a:xfrm>
          <a:prstGeom prst="rect">
            <a:avLst/>
          </a:prstGeom>
        </p:spPr>
        <p:txBody>
          <a:bodyPr vert="horz" lIns="0" tIns="0" rIns="0" bIns="0" rtlCol="0">
            <a:normAutofit/>
          </a:bodyPr>
          <a:lstStyle>
            <a:lvl1pPr marL="342900" marR="0" indent="-342900" algn="l" defTabSz="457200" rtl="0" eaLnBrk="1" fontAlgn="auto" latinLnBrk="0" hangingPunct="1">
              <a:lnSpc>
                <a:spcPct val="100000"/>
              </a:lnSpc>
              <a:spcBef>
                <a:spcPct val="20000"/>
              </a:spcBef>
              <a:spcAft>
                <a:spcPts val="0"/>
              </a:spcAft>
              <a:buClrTx/>
              <a:buSzTx/>
              <a:buFont typeface="Arial"/>
              <a:buChar char="•"/>
              <a:tabLst/>
              <a:defRPr sz="3000">
                <a:solidFill>
                  <a:srgbClr val="666666"/>
                </a:solidFill>
              </a:defRPr>
            </a:lvl1pPr>
            <a:lvl2pPr marL="742950" marR="0" indent="-285750" algn="l" defTabSz="457200" rtl="0" eaLnBrk="1" fontAlgn="auto" latinLnBrk="0" hangingPunct="1">
              <a:lnSpc>
                <a:spcPct val="100000"/>
              </a:lnSpc>
              <a:spcBef>
                <a:spcPct val="20000"/>
              </a:spcBef>
              <a:spcAft>
                <a:spcPts val="0"/>
              </a:spcAft>
              <a:buClrTx/>
              <a:buSzTx/>
              <a:buFont typeface="Arial"/>
              <a:buChar char="–"/>
              <a:tabLst/>
              <a:defRPr>
                <a:solidFill>
                  <a:srgbClr val="666666"/>
                </a:solidFill>
              </a:defRPr>
            </a:lvl2pPr>
            <a:lvl3pPr marL="1143000" marR="0" indent="-228600" algn="l" defTabSz="457200" rtl="0" eaLnBrk="1" fontAlgn="auto" latinLnBrk="0" hangingPunct="1">
              <a:lnSpc>
                <a:spcPct val="100000"/>
              </a:lnSpc>
              <a:spcBef>
                <a:spcPct val="20000"/>
              </a:spcBef>
              <a:spcAft>
                <a:spcPts val="0"/>
              </a:spcAft>
              <a:buClrTx/>
              <a:buSzTx/>
              <a:buFont typeface="Arial"/>
              <a:buChar char="•"/>
              <a:tabLst/>
              <a:defRPr>
                <a:solidFill>
                  <a:srgbClr val="666666"/>
                </a:solidFill>
              </a:defRPr>
            </a:lvl3pPr>
            <a:lvl4pPr marL="1600200" marR="0" indent="-228600" algn="l" defTabSz="457200" rtl="0" eaLnBrk="1" fontAlgn="auto" latinLnBrk="0" hangingPunct="1">
              <a:lnSpc>
                <a:spcPct val="100000"/>
              </a:lnSpc>
              <a:spcBef>
                <a:spcPct val="20000"/>
              </a:spcBef>
              <a:spcAft>
                <a:spcPts val="0"/>
              </a:spcAft>
              <a:buClrTx/>
              <a:buSzTx/>
              <a:buFont typeface="Arial"/>
              <a:buChar char="–"/>
              <a:tabLst/>
              <a:defRPr>
                <a:solidFill>
                  <a:srgbClr val="666666"/>
                </a:solidFill>
              </a:defRPr>
            </a:lvl4pPr>
            <a:lvl5pPr marL="2057400" marR="0" indent="-228600" algn="l" defTabSz="457200" rtl="0" eaLnBrk="1" fontAlgn="auto" latinLnBrk="0" hangingPunct="1">
              <a:lnSpc>
                <a:spcPct val="100000"/>
              </a:lnSpc>
              <a:spcBef>
                <a:spcPct val="20000"/>
              </a:spcBef>
              <a:spcAft>
                <a:spcPts val="0"/>
              </a:spcAft>
              <a:buClrTx/>
              <a:buSzTx/>
              <a:buFont typeface="Arial"/>
              <a:buChar char="»"/>
              <a:tabLst/>
              <a:defRPr>
                <a:solidFill>
                  <a:srgbClr val="666666"/>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2">
            <a:extLst>
              <a:ext uri="{FF2B5EF4-FFF2-40B4-BE49-F238E27FC236}">
                <a16:creationId xmlns:a16="http://schemas.microsoft.com/office/drawing/2014/main" id="{5607EA10-2E6D-FC4C-B012-A1F0518BB994}"/>
              </a:ext>
            </a:extLst>
          </p:cNvPr>
          <p:cNvSpPr>
            <a:spLocks noGrp="1"/>
          </p:cNvSpPr>
          <p:nvPr>
            <p:ph type="title" hasCustomPrompt="1"/>
          </p:nvPr>
        </p:nvSpPr>
        <p:spPr>
          <a:xfrm>
            <a:off x="547370" y="812165"/>
            <a:ext cx="7886700" cy="528955"/>
          </a:xfrm>
          <a:prstGeom prst="rect">
            <a:avLst/>
          </a:prstGeom>
        </p:spPr>
        <p:txBody>
          <a:bodyPr lIns="0" tIns="0" rIns="0" bIns="0"/>
          <a:lstStyle>
            <a:lvl1pPr algn="l">
              <a:defRPr sz="2800" b="1">
                <a:solidFill>
                  <a:srgbClr val="666666"/>
                </a:solidFill>
              </a:defRPr>
            </a:lvl1pPr>
          </a:lstStyle>
          <a:p>
            <a:r>
              <a:rPr lang="en-US" dirty="0"/>
              <a:t>CLICK TO EDIT MASTER TITLE STYLE</a:t>
            </a:r>
          </a:p>
        </p:txBody>
      </p:sp>
    </p:spTree>
    <p:extLst>
      <p:ext uri="{BB962C8B-B14F-4D97-AF65-F5344CB8AC3E}">
        <p14:creationId xmlns:p14="http://schemas.microsoft.com/office/powerpoint/2010/main" val="41470940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1" name="Text Placeholder 2"/>
          <p:cNvSpPr>
            <a:spLocks noGrp="1"/>
          </p:cNvSpPr>
          <p:nvPr>
            <p:ph idx="1" hasCustomPrompt="1"/>
          </p:nvPr>
        </p:nvSpPr>
        <p:spPr>
          <a:xfrm>
            <a:off x="546100" y="1354803"/>
            <a:ext cx="8140700" cy="4479260"/>
          </a:xfrm>
          <a:prstGeom prst="rect">
            <a:avLst/>
          </a:prstGeom>
        </p:spPr>
        <p:txBody>
          <a:bodyPr vert="horz" lIns="0" tIns="0" rIns="0" bIns="0" rtlCol="0">
            <a:normAutofit/>
          </a:bodyPr>
          <a:lstStyle>
            <a:lvl1pPr marL="342900" marR="0" indent="-342900" algn="l" defTabSz="457200" rtl="0" eaLnBrk="1" fontAlgn="auto" latinLnBrk="0" hangingPunct="1">
              <a:lnSpc>
                <a:spcPct val="100000"/>
              </a:lnSpc>
              <a:spcBef>
                <a:spcPct val="20000"/>
              </a:spcBef>
              <a:spcAft>
                <a:spcPts val="0"/>
              </a:spcAft>
              <a:buClrTx/>
              <a:buSzTx/>
              <a:buFont typeface="Arial"/>
              <a:buChar char="•"/>
              <a:tabLst/>
              <a:defRPr sz="3000">
                <a:solidFill>
                  <a:srgbClr val="666666"/>
                </a:solidFill>
              </a:defRPr>
            </a:lvl1pPr>
            <a:lvl2pPr marL="742950" marR="0" indent="-285750" algn="l" defTabSz="457200" rtl="0" eaLnBrk="1" fontAlgn="auto" latinLnBrk="0" hangingPunct="1">
              <a:lnSpc>
                <a:spcPct val="100000"/>
              </a:lnSpc>
              <a:spcBef>
                <a:spcPct val="20000"/>
              </a:spcBef>
              <a:spcAft>
                <a:spcPts val="0"/>
              </a:spcAft>
              <a:buClrTx/>
              <a:buSzTx/>
              <a:buFont typeface="Arial"/>
              <a:buChar char="–"/>
              <a:tabLst/>
              <a:defRPr>
                <a:solidFill>
                  <a:srgbClr val="666666"/>
                </a:solidFill>
              </a:defRPr>
            </a:lvl2pPr>
            <a:lvl3pPr marL="1143000" marR="0" indent="-228600" algn="l" defTabSz="457200" rtl="0" eaLnBrk="1" fontAlgn="auto" latinLnBrk="0" hangingPunct="1">
              <a:lnSpc>
                <a:spcPct val="100000"/>
              </a:lnSpc>
              <a:spcBef>
                <a:spcPct val="20000"/>
              </a:spcBef>
              <a:spcAft>
                <a:spcPts val="0"/>
              </a:spcAft>
              <a:buClrTx/>
              <a:buSzTx/>
              <a:buFont typeface="Arial"/>
              <a:buChar char="•"/>
              <a:tabLst/>
              <a:defRPr>
                <a:solidFill>
                  <a:srgbClr val="666666"/>
                </a:solidFill>
              </a:defRPr>
            </a:lvl3pPr>
            <a:lvl4pPr marL="1600200" marR="0" indent="-228600" algn="l" defTabSz="457200" rtl="0" eaLnBrk="1" fontAlgn="auto" latinLnBrk="0" hangingPunct="1">
              <a:lnSpc>
                <a:spcPct val="100000"/>
              </a:lnSpc>
              <a:spcBef>
                <a:spcPct val="20000"/>
              </a:spcBef>
              <a:spcAft>
                <a:spcPts val="0"/>
              </a:spcAft>
              <a:buClrTx/>
              <a:buSzTx/>
              <a:buFont typeface="Arial"/>
              <a:buChar char="–"/>
              <a:tabLst/>
              <a:defRPr>
                <a:solidFill>
                  <a:srgbClr val="666666"/>
                </a:solidFill>
              </a:defRPr>
            </a:lvl4pPr>
            <a:lvl5pPr marL="2057400" marR="0" indent="-228600" algn="l" defTabSz="457200" rtl="0" eaLnBrk="1" fontAlgn="auto" latinLnBrk="0" hangingPunct="1">
              <a:lnSpc>
                <a:spcPct val="100000"/>
              </a:lnSpc>
              <a:spcBef>
                <a:spcPct val="20000"/>
              </a:spcBef>
              <a:spcAft>
                <a:spcPts val="0"/>
              </a:spcAft>
              <a:buClrTx/>
              <a:buSzTx/>
              <a:buFont typeface="Arial"/>
              <a:buChar char="»"/>
              <a:tabLst/>
              <a:defRPr>
                <a:solidFill>
                  <a:srgbClr val="666666"/>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2">
            <a:extLst>
              <a:ext uri="{FF2B5EF4-FFF2-40B4-BE49-F238E27FC236}">
                <a16:creationId xmlns:a16="http://schemas.microsoft.com/office/drawing/2014/main" id="{C88114FF-9B6F-6142-9FC6-887358100060}"/>
              </a:ext>
            </a:extLst>
          </p:cNvPr>
          <p:cNvSpPr>
            <a:spLocks noGrp="1"/>
          </p:cNvSpPr>
          <p:nvPr>
            <p:ph type="title" hasCustomPrompt="1"/>
          </p:nvPr>
        </p:nvSpPr>
        <p:spPr>
          <a:xfrm>
            <a:off x="547370" y="812165"/>
            <a:ext cx="7886700" cy="528955"/>
          </a:xfrm>
          <a:prstGeom prst="rect">
            <a:avLst/>
          </a:prstGeom>
        </p:spPr>
        <p:txBody>
          <a:bodyPr lIns="0" tIns="0" rIns="0" bIns="0"/>
          <a:lstStyle>
            <a:lvl1pPr algn="l">
              <a:defRPr sz="2800" b="1">
                <a:solidFill>
                  <a:srgbClr val="666666"/>
                </a:solidFill>
              </a:defRPr>
            </a:lvl1pPr>
          </a:lstStyle>
          <a:p>
            <a:r>
              <a:rPr lang="en-US" dirty="0"/>
              <a:t>CLICK TO EDIT MASTER TITLE STYLE</a:t>
            </a:r>
          </a:p>
        </p:txBody>
      </p:sp>
    </p:spTree>
    <p:extLst>
      <p:ext uri="{BB962C8B-B14F-4D97-AF65-F5344CB8AC3E}">
        <p14:creationId xmlns:p14="http://schemas.microsoft.com/office/powerpoint/2010/main" val="26263374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theme" Target="../theme/theme2.xml"/><Relationship Id="rId1" Type="http://schemas.openxmlformats.org/officeDocument/2006/relationships/slideLayout" Target="../slideLayouts/slideLayout2.xml"/><Relationship Id="rId5" Type="http://schemas.openxmlformats.org/officeDocument/2006/relationships/image" Target="../media/image5.emf"/><Relationship Id="rId4" Type="http://schemas.openxmlformats.org/officeDocument/2006/relationships/image" Target="../media/image4.emf"/></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theme" Target="../theme/theme3.xml"/><Relationship Id="rId1" Type="http://schemas.openxmlformats.org/officeDocument/2006/relationships/slideLayout" Target="../slideLayouts/slideLayout3.xml"/><Relationship Id="rId5" Type="http://schemas.openxmlformats.org/officeDocument/2006/relationships/image" Target="../media/image5.emf"/><Relationship Id="rId4" Type="http://schemas.openxmlformats.org/officeDocument/2006/relationships/image" Target="../media/image7.emf"/></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theme" Target="../theme/theme4.xml"/><Relationship Id="rId1" Type="http://schemas.openxmlformats.org/officeDocument/2006/relationships/slideLayout" Target="../slideLayouts/slideLayout4.xml"/><Relationship Id="rId5" Type="http://schemas.openxmlformats.org/officeDocument/2006/relationships/image" Target="../media/image7.emf"/><Relationship Id="rId4" Type="http://schemas.openxmlformats.org/officeDocument/2006/relationships/image" Target="../media/image5.emf"/></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theme" Target="../theme/theme5.xml"/><Relationship Id="rId1" Type="http://schemas.openxmlformats.org/officeDocument/2006/relationships/slideLayout" Target="../slideLayouts/slideLayout5.xml"/><Relationship Id="rId5" Type="http://schemas.openxmlformats.org/officeDocument/2006/relationships/image" Target="../media/image8.emf"/><Relationship Id="rId4" Type="http://schemas.openxmlformats.org/officeDocument/2006/relationships/image" Target="../media/image7.emf"/></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theme" Target="../theme/theme6.xml"/><Relationship Id="rId1" Type="http://schemas.openxmlformats.org/officeDocument/2006/relationships/slideLayout" Target="../slideLayouts/slideLayout6.xml"/><Relationship Id="rId5" Type="http://schemas.openxmlformats.org/officeDocument/2006/relationships/image" Target="../media/image8.emf"/><Relationship Id="rId4" Type="http://schemas.openxmlformats.org/officeDocument/2006/relationships/image" Target="../media/image7.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666666"/>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3"/>
          <a:stretch>
            <a:fillRect/>
          </a:stretch>
        </p:blipFill>
        <p:spPr>
          <a:xfrm>
            <a:off x="228600" y="215900"/>
            <a:ext cx="8686800" cy="6413500"/>
          </a:xfrm>
          <a:prstGeom prst="rect">
            <a:avLst/>
          </a:prstGeom>
        </p:spPr>
      </p:pic>
      <p:pic>
        <p:nvPicPr>
          <p:cNvPr id="2" name="Picture 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102532" y="4893735"/>
            <a:ext cx="2948258" cy="1269019"/>
          </a:xfrm>
          <a:prstGeom prst="rect">
            <a:avLst/>
          </a:prstGeom>
        </p:spPr>
      </p:pic>
    </p:spTree>
    <p:extLst>
      <p:ext uri="{BB962C8B-B14F-4D97-AF65-F5344CB8AC3E}">
        <p14:creationId xmlns:p14="http://schemas.microsoft.com/office/powerpoint/2010/main" val="2436941324"/>
      </p:ext>
    </p:extLst>
  </p:cSld>
  <p:clrMap bg1="lt1" tx1="dk1" bg2="lt2" tx2="dk2" accent1="accent1" accent2="accent2" accent3="accent3" accent4="accent4" accent5="accent5" accent6="accent6" hlink="hlink" folHlink="folHlink"/>
  <p:sldLayoutIdLst>
    <p:sldLayoutId id="2147483692" r:id="rId1"/>
  </p:sldLayoutIdLst>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3"/>
          <a:stretch>
            <a:fillRect/>
          </a:stretch>
        </p:blipFill>
        <p:spPr>
          <a:xfrm>
            <a:off x="228600" y="215900"/>
            <a:ext cx="8686800" cy="6413500"/>
          </a:xfrm>
          <a:prstGeom prst="rect">
            <a:avLst/>
          </a:prstGeom>
        </p:spPr>
      </p:pic>
      <p:pic>
        <p:nvPicPr>
          <p:cNvPr id="3" name="Picture 2"/>
          <p:cNvPicPr>
            <a:picLocks noChangeAspect="1"/>
          </p:cNvPicPr>
          <p:nvPr userDrawn="1"/>
        </p:nvPicPr>
        <p:blipFill>
          <a:blip r:embed="rId4"/>
          <a:stretch>
            <a:fillRect/>
          </a:stretch>
        </p:blipFill>
        <p:spPr>
          <a:xfrm>
            <a:off x="3949700" y="6430433"/>
            <a:ext cx="4826000" cy="101600"/>
          </a:xfrm>
          <a:prstGeom prst="rect">
            <a:avLst/>
          </a:prstGeom>
        </p:spPr>
      </p:pic>
      <p:pic>
        <p:nvPicPr>
          <p:cNvPr id="17" name="Picture 16"/>
          <p:cNvPicPr>
            <a:picLocks noChangeAspect="1"/>
          </p:cNvPicPr>
          <p:nvPr userDrawn="1"/>
        </p:nvPicPr>
        <p:blipFill>
          <a:blip r:embed="rId5"/>
          <a:stretch>
            <a:fillRect/>
          </a:stretch>
        </p:blipFill>
        <p:spPr>
          <a:xfrm>
            <a:off x="495300" y="0"/>
            <a:ext cx="1136542" cy="558800"/>
          </a:xfrm>
          <a:prstGeom prst="rect">
            <a:avLst/>
          </a:prstGeom>
        </p:spPr>
      </p:pic>
    </p:spTree>
    <p:extLst>
      <p:ext uri="{BB962C8B-B14F-4D97-AF65-F5344CB8AC3E}">
        <p14:creationId xmlns:p14="http://schemas.microsoft.com/office/powerpoint/2010/main" val="309897219"/>
      </p:ext>
    </p:extLst>
  </p:cSld>
  <p:clrMap bg1="lt1" tx1="dk1" bg2="lt2" tx2="dk2" accent1="accent1" accent2="accent2" accent3="accent3" accent4="accent4" accent5="accent5" accent6="accent6" hlink="hlink" folHlink="folHlink"/>
  <p:sldLayoutIdLst>
    <p:sldLayoutId id="2147483712" r:id="rId1"/>
  </p:sldLayoutIdLst>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666666"/>
        </a:solidFill>
        <a:effectLst/>
      </p:bgPr>
    </p:bg>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3"/>
          <a:stretch>
            <a:fillRect/>
          </a:stretch>
        </p:blipFill>
        <p:spPr>
          <a:xfrm>
            <a:off x="228600" y="215900"/>
            <a:ext cx="8686800" cy="6413500"/>
          </a:xfrm>
          <a:prstGeom prst="rect">
            <a:avLst/>
          </a:prstGeom>
        </p:spPr>
      </p:pic>
      <p:pic>
        <p:nvPicPr>
          <p:cNvPr id="16" name="Picture 15"/>
          <p:cNvPicPr>
            <a:picLocks noChangeAspect="1"/>
          </p:cNvPicPr>
          <p:nvPr userDrawn="1"/>
        </p:nvPicPr>
        <p:blipFill>
          <a:blip r:embed="rId4"/>
          <a:stretch>
            <a:fillRect/>
          </a:stretch>
        </p:blipFill>
        <p:spPr>
          <a:xfrm>
            <a:off x="3949700" y="6438900"/>
            <a:ext cx="4826000" cy="101600"/>
          </a:xfrm>
          <a:prstGeom prst="rect">
            <a:avLst/>
          </a:prstGeom>
        </p:spPr>
      </p:pic>
      <p:pic>
        <p:nvPicPr>
          <p:cNvPr id="21" name="Picture 20"/>
          <p:cNvPicPr>
            <a:picLocks noChangeAspect="1"/>
          </p:cNvPicPr>
          <p:nvPr userDrawn="1"/>
        </p:nvPicPr>
        <p:blipFill>
          <a:blip r:embed="rId5"/>
          <a:stretch>
            <a:fillRect/>
          </a:stretch>
        </p:blipFill>
        <p:spPr>
          <a:xfrm>
            <a:off x="508000" y="0"/>
            <a:ext cx="1136542" cy="558800"/>
          </a:xfrm>
          <a:prstGeom prst="rect">
            <a:avLst/>
          </a:prstGeom>
        </p:spPr>
      </p:pic>
    </p:spTree>
    <p:extLst>
      <p:ext uri="{BB962C8B-B14F-4D97-AF65-F5344CB8AC3E}">
        <p14:creationId xmlns:p14="http://schemas.microsoft.com/office/powerpoint/2010/main" val="4133275175"/>
      </p:ext>
    </p:extLst>
  </p:cSld>
  <p:clrMap bg1="lt1" tx1="dk1" bg2="lt2" tx2="dk2" accent1="accent1" accent2="accent2" accent3="accent3" accent4="accent4" accent5="accent5" accent6="accent6" hlink="hlink" folHlink="folHlink"/>
  <p:sldLayoutIdLst>
    <p:sldLayoutId id="2147483661" r:id="rId1"/>
  </p:sldLayoutIdLst>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666666"/>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
          <a:stretch>
            <a:fillRect/>
          </a:stretch>
        </p:blipFill>
        <p:spPr>
          <a:xfrm>
            <a:off x="228600" y="215900"/>
            <a:ext cx="8686800" cy="6413500"/>
          </a:xfrm>
          <a:prstGeom prst="rect">
            <a:avLst/>
          </a:prstGeom>
        </p:spPr>
      </p:pic>
      <p:pic>
        <p:nvPicPr>
          <p:cNvPr id="13" name="Picture 12"/>
          <p:cNvPicPr>
            <a:picLocks noChangeAspect="1"/>
          </p:cNvPicPr>
          <p:nvPr userDrawn="1"/>
        </p:nvPicPr>
        <p:blipFill>
          <a:blip r:embed="rId4"/>
          <a:stretch>
            <a:fillRect/>
          </a:stretch>
        </p:blipFill>
        <p:spPr>
          <a:xfrm>
            <a:off x="7302500" y="0"/>
            <a:ext cx="1136542" cy="558800"/>
          </a:xfrm>
          <a:prstGeom prst="rect">
            <a:avLst/>
          </a:prstGeom>
        </p:spPr>
      </p:pic>
      <p:pic>
        <p:nvPicPr>
          <p:cNvPr id="11" name="Picture 10"/>
          <p:cNvPicPr>
            <a:picLocks noChangeAspect="1"/>
          </p:cNvPicPr>
          <p:nvPr userDrawn="1"/>
        </p:nvPicPr>
        <p:blipFill>
          <a:blip r:embed="rId5"/>
          <a:stretch>
            <a:fillRect/>
          </a:stretch>
        </p:blipFill>
        <p:spPr>
          <a:xfrm>
            <a:off x="3949700" y="6438900"/>
            <a:ext cx="4826000" cy="101600"/>
          </a:xfrm>
          <a:prstGeom prst="rect">
            <a:avLst/>
          </a:prstGeom>
        </p:spPr>
      </p:pic>
    </p:spTree>
    <p:extLst>
      <p:ext uri="{BB962C8B-B14F-4D97-AF65-F5344CB8AC3E}">
        <p14:creationId xmlns:p14="http://schemas.microsoft.com/office/powerpoint/2010/main" val="3593034024"/>
      </p:ext>
    </p:extLst>
  </p:cSld>
  <p:clrMap bg1="lt1" tx1="dk1" bg2="lt2" tx2="dk2" accent1="accent1" accent2="accent2" accent3="accent3" accent4="accent4" accent5="accent5" accent6="accent6" hlink="hlink" folHlink="folHlink"/>
  <p:sldLayoutIdLst>
    <p:sldLayoutId id="2147483711" r:id="rId1"/>
  </p:sldLayoutIdLst>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666666"/>
        </a:solidFill>
        <a:effectLst/>
      </p:bgPr>
    </p:bg>
    <p:spTree>
      <p:nvGrpSpPr>
        <p:cNvPr id="1" name=""/>
        <p:cNvGrpSpPr/>
        <p:nvPr/>
      </p:nvGrpSpPr>
      <p:grpSpPr>
        <a:xfrm>
          <a:off x="0" y="0"/>
          <a:ext cx="0" cy="0"/>
          <a:chOff x="0" y="0"/>
          <a:chExt cx="0" cy="0"/>
        </a:xfrm>
      </p:grpSpPr>
      <p:pic>
        <p:nvPicPr>
          <p:cNvPr id="17" name="Picture 16"/>
          <p:cNvPicPr>
            <a:picLocks noChangeAspect="1"/>
          </p:cNvPicPr>
          <p:nvPr userDrawn="1"/>
        </p:nvPicPr>
        <p:blipFill>
          <a:blip r:embed="rId3"/>
          <a:stretch>
            <a:fillRect/>
          </a:stretch>
        </p:blipFill>
        <p:spPr>
          <a:xfrm>
            <a:off x="228600" y="215900"/>
            <a:ext cx="8686800" cy="6413500"/>
          </a:xfrm>
          <a:prstGeom prst="rect">
            <a:avLst/>
          </a:prstGeom>
        </p:spPr>
      </p:pic>
      <p:pic>
        <p:nvPicPr>
          <p:cNvPr id="19" name="Picture 18"/>
          <p:cNvPicPr>
            <a:picLocks noChangeAspect="1"/>
          </p:cNvPicPr>
          <p:nvPr userDrawn="1"/>
        </p:nvPicPr>
        <p:blipFill>
          <a:blip r:embed="rId4"/>
          <a:stretch>
            <a:fillRect/>
          </a:stretch>
        </p:blipFill>
        <p:spPr>
          <a:xfrm>
            <a:off x="3949700" y="6438900"/>
            <a:ext cx="4826000" cy="101600"/>
          </a:xfrm>
          <a:prstGeom prst="rect">
            <a:avLst/>
          </a:prstGeom>
        </p:spPr>
      </p:pic>
      <p:pic>
        <p:nvPicPr>
          <p:cNvPr id="21" name="Picture 20"/>
          <p:cNvPicPr>
            <a:picLocks noChangeAspect="1"/>
          </p:cNvPicPr>
          <p:nvPr userDrawn="1"/>
        </p:nvPicPr>
        <p:blipFill>
          <a:blip r:embed="rId5"/>
          <a:stretch>
            <a:fillRect/>
          </a:stretch>
        </p:blipFill>
        <p:spPr>
          <a:xfrm>
            <a:off x="825499" y="6299200"/>
            <a:ext cx="1136541" cy="558799"/>
          </a:xfrm>
          <a:prstGeom prst="rect">
            <a:avLst/>
          </a:prstGeom>
        </p:spPr>
      </p:pic>
    </p:spTree>
    <p:extLst>
      <p:ext uri="{BB962C8B-B14F-4D97-AF65-F5344CB8AC3E}">
        <p14:creationId xmlns:p14="http://schemas.microsoft.com/office/powerpoint/2010/main" val="3393599717"/>
      </p:ext>
    </p:extLst>
  </p:cSld>
  <p:clrMap bg1="lt1" tx1="dk1" bg2="lt2" tx2="dk2" accent1="accent1" accent2="accent2" accent3="accent3" accent4="accent4" accent5="accent5" accent6="accent6" hlink="hlink" folHlink="folHlink"/>
  <p:sldLayoutIdLst>
    <p:sldLayoutId id="2147483707" r:id="rId1"/>
  </p:sldLayoutIdLst>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rgbClr val="666666"/>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rgbClr val="666666"/>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666666"/>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666666"/>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666666"/>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666666"/>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
          <a:stretch>
            <a:fillRect/>
          </a:stretch>
        </p:blipFill>
        <p:spPr>
          <a:xfrm>
            <a:off x="228600" y="215900"/>
            <a:ext cx="8686800" cy="6413500"/>
          </a:xfrm>
          <a:prstGeom prst="rect">
            <a:avLst/>
          </a:prstGeom>
        </p:spPr>
      </p:pic>
      <p:pic>
        <p:nvPicPr>
          <p:cNvPr id="11" name="Picture 10"/>
          <p:cNvPicPr>
            <a:picLocks noChangeAspect="1"/>
          </p:cNvPicPr>
          <p:nvPr userDrawn="1"/>
        </p:nvPicPr>
        <p:blipFill>
          <a:blip r:embed="rId4"/>
          <a:stretch>
            <a:fillRect/>
          </a:stretch>
        </p:blipFill>
        <p:spPr>
          <a:xfrm>
            <a:off x="635000" y="6438900"/>
            <a:ext cx="4826000" cy="101600"/>
          </a:xfrm>
          <a:prstGeom prst="rect">
            <a:avLst/>
          </a:prstGeom>
        </p:spPr>
      </p:pic>
      <p:pic>
        <p:nvPicPr>
          <p:cNvPr id="14" name="Picture 13"/>
          <p:cNvPicPr>
            <a:picLocks noChangeAspect="1"/>
          </p:cNvPicPr>
          <p:nvPr userDrawn="1"/>
        </p:nvPicPr>
        <p:blipFill>
          <a:blip r:embed="rId5"/>
          <a:stretch>
            <a:fillRect/>
          </a:stretch>
        </p:blipFill>
        <p:spPr>
          <a:xfrm>
            <a:off x="7543799" y="6299200"/>
            <a:ext cx="1136541" cy="558799"/>
          </a:xfrm>
          <a:prstGeom prst="rect">
            <a:avLst/>
          </a:prstGeom>
        </p:spPr>
      </p:pic>
    </p:spTree>
    <p:extLst>
      <p:ext uri="{BB962C8B-B14F-4D97-AF65-F5344CB8AC3E}">
        <p14:creationId xmlns:p14="http://schemas.microsoft.com/office/powerpoint/2010/main" val="843861842"/>
      </p:ext>
    </p:extLst>
  </p:cSld>
  <p:clrMap bg1="lt1" tx1="dk1" bg2="lt2" tx2="dk2" accent1="accent1" accent2="accent2" accent3="accent3" accent4="accent4" accent5="accent5" accent6="accent6" hlink="hlink" folHlink="folHlink"/>
  <p:sldLayoutIdLst>
    <p:sldLayoutId id="2147483709" r:id="rId1"/>
  </p:sldLayoutIdLst>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5.xml"/><Relationship Id="rId1" Type="http://schemas.openxmlformats.org/officeDocument/2006/relationships/slideLayout" Target="../slideLayouts/slideLayout6.xml"/><Relationship Id="rId4" Type="http://schemas.openxmlformats.org/officeDocument/2006/relationships/image" Target="../media/image21.png"/></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hyperlink" Target="http://www.foodpolicynetworks.org/" TargetMode="External"/><Relationship Id="rId2" Type="http://schemas.openxmlformats.org/officeDocument/2006/relationships/notesSlide" Target="../notesSlides/notesSlide37.xml"/><Relationship Id="rId1" Type="http://schemas.openxmlformats.org/officeDocument/2006/relationships/slideLayout" Target="../slideLayouts/slideLayout6.xml"/><Relationship Id="rId6" Type="http://schemas.openxmlformats.org/officeDocument/2006/relationships/hyperlink" Target="https://ohioline.osu.edu/factsheet/cdfs-1573" TargetMode="External"/><Relationship Id="rId5" Type="http://schemas.openxmlformats.org/officeDocument/2006/relationships/hyperlink" Target="https://www.feedingamerica.org/" TargetMode="External"/><Relationship Id="rId4" Type="http://schemas.openxmlformats.org/officeDocument/2006/relationships/hyperlink" Target="https://snapedtoolkit.org/interventions/programs/voices-for-food-vff/" TargetMode="External"/></Relationships>
</file>

<file path=ppt/slides/_rels/slide38.xml.rels><?xml version="1.0" encoding="UTF-8" standalone="yes"?>
<Relationships xmlns="http://schemas.openxmlformats.org/package/2006/relationships"><Relationship Id="rId3" Type="http://schemas.openxmlformats.org/officeDocument/2006/relationships/hyperlink" Target="mailto:bennett.709@osu.edu" TargetMode="External"/><Relationship Id="rId2" Type="http://schemas.openxmlformats.org/officeDocument/2006/relationships/hyperlink" Target="mailto:barton.345@osu.edu" TargetMode="Externa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hyperlink" Target="http://ohiofpn.org/local-councils/" TargetMode="External"/><Relationship Id="rId2" Type="http://schemas.openxmlformats.org/officeDocument/2006/relationships/notesSlide" Target="../notesSlides/notesSlide38.xml"/><Relationship Id="rId1" Type="http://schemas.openxmlformats.org/officeDocument/2006/relationships/slideLayout" Target="../slideLayouts/slideLayout4.xml"/><Relationship Id="rId5" Type="http://schemas.openxmlformats.org/officeDocument/2006/relationships/hyperlink" Target="https://www.feedingamerica.org/" TargetMode="External"/><Relationship Id="rId4" Type="http://schemas.openxmlformats.org/officeDocument/2006/relationships/hyperlink" Target="https://ohioline.osu.edu/factsheet/cdfs-1573"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666666"/>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1105820" y="1350653"/>
            <a:ext cx="6926498" cy="1470025"/>
          </a:xfrm>
          <a:prstGeom prst="rect">
            <a:avLst/>
          </a:prstGeom>
        </p:spPr>
        <p:txBody>
          <a:bodyPr lIns="0" tIns="0" rIns="0" bIns="0" anchor="t"/>
          <a:lstStyle>
            <a:lvl1pPr algn="l">
              <a:defRPr b="1" i="0">
                <a:solidFill>
                  <a:srgbClr val="FFFFFF"/>
                </a:solidFill>
                <a:latin typeface="+mj-lt"/>
                <a:cs typeface="Helvetica"/>
              </a:defRPr>
            </a:lvl1pPr>
          </a:lstStyle>
          <a:p>
            <a:pPr algn="ctr"/>
            <a:r>
              <a:rPr lang="en-US" dirty="0">
                <a:ea typeface="+mj-lt"/>
                <a:cs typeface="+mj-lt"/>
              </a:rPr>
              <a:t>Using Collaboration to Address Food Insecurity</a:t>
            </a:r>
            <a:endParaRPr lang="en-US" dirty="0"/>
          </a:p>
        </p:txBody>
      </p:sp>
      <p:sp>
        <p:nvSpPr>
          <p:cNvPr id="8" name="Subtitle 2"/>
          <p:cNvSpPr>
            <a:spLocks noGrp="1"/>
          </p:cNvSpPr>
          <p:nvPr>
            <p:ph type="subTitle" idx="1"/>
          </p:nvPr>
        </p:nvSpPr>
        <p:spPr>
          <a:xfrm>
            <a:off x="1105817" y="3448050"/>
            <a:ext cx="6926499" cy="1752600"/>
          </a:xfrm>
          <a:prstGeom prst="rect">
            <a:avLst/>
          </a:prstGeom>
        </p:spPr>
        <p:txBody>
          <a:bodyPr lIns="0" tIns="0" rIns="0" bIns="0" anchor="t"/>
          <a:lstStyle>
            <a:lvl1pPr marL="0" indent="0" algn="l">
              <a:spcBef>
                <a:spcPts val="0"/>
              </a:spcBef>
              <a:buNone/>
              <a:defRPr b="0" i="0">
                <a:solidFill>
                  <a:srgbClr val="FFFFFF"/>
                </a:solidFill>
                <a:latin typeface="+mj-lt"/>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algn="ctr"/>
            <a:r>
              <a:rPr lang="en-US" dirty="0">
                <a:solidFill>
                  <a:schemeClr val="bg1"/>
                </a:solidFill>
              </a:rPr>
              <a:t>Alisha Barton, FCS Educator</a:t>
            </a:r>
          </a:p>
          <a:p>
            <a:pPr algn="ctr"/>
            <a:r>
              <a:rPr lang="en-US" dirty="0">
                <a:solidFill>
                  <a:schemeClr val="bg1"/>
                </a:solidFill>
              </a:rPr>
              <a:t>Amanda Bennett, ANR Educator</a:t>
            </a:r>
          </a:p>
          <a:p>
            <a:pPr algn="ctr"/>
            <a:r>
              <a:rPr lang="en-US" dirty="0">
                <a:solidFill>
                  <a:schemeClr val="bg1"/>
                </a:solidFill>
              </a:rPr>
              <a:t>Miami County</a:t>
            </a:r>
          </a:p>
        </p:txBody>
      </p:sp>
      <p:cxnSp>
        <p:nvCxnSpPr>
          <p:cNvPr id="3" name="Straight Connector 2"/>
          <p:cNvCxnSpPr/>
          <p:nvPr/>
        </p:nvCxnSpPr>
        <p:spPr>
          <a:xfrm>
            <a:off x="2768599" y="3153833"/>
            <a:ext cx="3615267" cy="0"/>
          </a:xfrm>
          <a:prstGeom prst="line">
            <a:avLst/>
          </a:prstGeom>
          <a:ln w="6350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370664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85000" lnSpcReduction="20000"/>
          </a:bodyPr>
          <a:lstStyle/>
          <a:p>
            <a:r>
              <a:rPr lang="en-US" dirty="0">
                <a:solidFill>
                  <a:srgbClr val="C00000"/>
                </a:solidFill>
              </a:rPr>
              <a:t>Mission Statement: </a:t>
            </a:r>
          </a:p>
          <a:p>
            <a:pPr marL="0" indent="0">
              <a:buNone/>
            </a:pPr>
            <a:r>
              <a:rPr lang="en-US" dirty="0"/>
              <a:t> To increase education, awareness and availability of healthy food choices to the residents of Miami County.</a:t>
            </a:r>
          </a:p>
          <a:p>
            <a:endParaRPr lang="en-US" dirty="0"/>
          </a:p>
          <a:p>
            <a:r>
              <a:rPr lang="en-US" dirty="0">
                <a:solidFill>
                  <a:srgbClr val="C00000"/>
                </a:solidFill>
              </a:rPr>
              <a:t>Vision Statement: </a:t>
            </a:r>
          </a:p>
          <a:p>
            <a:pPr marL="0" indent="0">
              <a:buNone/>
            </a:pPr>
            <a:r>
              <a:rPr lang="en-US" dirty="0"/>
              <a:t>“The Miami County Food Insecurity Council envisions a community where citizens have the education and skills to have health and wellness through food and resources, have access to high quality and fresh foods, are aware of food insecurity, hunger, and food equity, and feel a strong sense of community around food and through wellness activities.”</a:t>
            </a:r>
          </a:p>
          <a:p>
            <a:endParaRPr lang="en-US" dirty="0"/>
          </a:p>
          <a:p>
            <a:endParaRPr lang="en-US" dirty="0"/>
          </a:p>
        </p:txBody>
      </p:sp>
      <p:sp>
        <p:nvSpPr>
          <p:cNvPr id="3" name="Title 2"/>
          <p:cNvSpPr>
            <a:spLocks noGrp="1"/>
          </p:cNvSpPr>
          <p:nvPr>
            <p:ph type="title"/>
          </p:nvPr>
        </p:nvSpPr>
        <p:spPr/>
        <p:txBody>
          <a:bodyPr/>
          <a:lstStyle/>
          <a:p>
            <a:endParaRPr lang="en-US"/>
          </a:p>
        </p:txBody>
      </p:sp>
    </p:spTree>
    <p:extLst>
      <p:ext uri="{BB962C8B-B14F-4D97-AF65-F5344CB8AC3E}">
        <p14:creationId xmlns:p14="http://schemas.microsoft.com/office/powerpoint/2010/main" val="33243128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1000"/>
                                        <p:tgtEl>
                                          <p:spTgt spid="2">
                                            <p:txEl>
                                              <p:pRg st="1" end="1"/>
                                            </p:txEl>
                                          </p:spTgt>
                                        </p:tgtEl>
                                      </p:cBhvr>
                                    </p:animEffect>
                                    <p:anim calcmode="lin" valueType="num">
                                      <p:cBhvr>
                                        <p:cTn id="13"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Effect transition="in" filter="fade">
                                      <p:cBhvr>
                                        <p:cTn id="19" dur="1000"/>
                                        <p:tgtEl>
                                          <p:spTgt spid="2">
                                            <p:txEl>
                                              <p:pRg st="3" end="3"/>
                                            </p:txEl>
                                          </p:spTgt>
                                        </p:tgtEl>
                                      </p:cBhvr>
                                    </p:animEffect>
                                    <p:anim calcmode="lin" valueType="num">
                                      <p:cBhvr>
                                        <p:cTn id="20"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21" dur="1000" fill="hold"/>
                                        <p:tgtEl>
                                          <p:spTgt spid="2">
                                            <p:txEl>
                                              <p:pRg st="3" end="3"/>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2">
                                            <p:txEl>
                                              <p:pRg st="4" end="4"/>
                                            </p:txEl>
                                          </p:spTgt>
                                        </p:tgtEl>
                                        <p:attrNameLst>
                                          <p:attrName>style.visibility</p:attrName>
                                        </p:attrNameLst>
                                      </p:cBhvr>
                                      <p:to>
                                        <p:strVal val="visible"/>
                                      </p:to>
                                    </p:set>
                                    <p:animEffect transition="in" filter="fade">
                                      <p:cBhvr>
                                        <p:cTn id="24" dur="1000"/>
                                        <p:tgtEl>
                                          <p:spTgt spid="2">
                                            <p:txEl>
                                              <p:pRg st="4" end="4"/>
                                            </p:txEl>
                                          </p:spTgt>
                                        </p:tgtEl>
                                      </p:cBhvr>
                                    </p:animEffect>
                                    <p:anim calcmode="lin" valueType="num">
                                      <p:cBhvr>
                                        <p:cTn id="25"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26"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r>
              <a:rPr lang="en-US" dirty="0">
                <a:solidFill>
                  <a:srgbClr val="E6E6E6"/>
                </a:solidFill>
              </a:rPr>
              <a:t>Identifying the purpose and role of the group.</a:t>
            </a:r>
          </a:p>
          <a:p>
            <a:endParaRPr lang="en-US" dirty="0">
              <a:solidFill>
                <a:srgbClr val="E6E6E6"/>
              </a:solidFill>
            </a:endParaRPr>
          </a:p>
          <a:p>
            <a:r>
              <a:rPr lang="en-US" dirty="0">
                <a:solidFill>
                  <a:srgbClr val="E6E6E6"/>
                </a:solidFill>
              </a:rPr>
              <a:t> Assessing community interest in issues related to the food system.</a:t>
            </a:r>
          </a:p>
          <a:p>
            <a:endParaRPr lang="en-US" dirty="0">
              <a:solidFill>
                <a:srgbClr val="E6E6E6"/>
              </a:solidFill>
            </a:endParaRPr>
          </a:p>
          <a:p>
            <a:r>
              <a:rPr lang="en-US" dirty="0">
                <a:solidFill>
                  <a:srgbClr val="E6E6E6"/>
                </a:solidFill>
              </a:rPr>
              <a:t> Creating a structure for a food council – informal or formal.</a:t>
            </a:r>
          </a:p>
          <a:p>
            <a:endParaRPr lang="en-US" dirty="0">
              <a:solidFill>
                <a:srgbClr val="E6E6E6"/>
              </a:solidFill>
            </a:endParaRPr>
          </a:p>
          <a:p>
            <a:r>
              <a:rPr lang="en-US" dirty="0">
                <a:solidFill>
                  <a:srgbClr val="C00000"/>
                </a:solidFill>
              </a:rPr>
              <a:t>Informing residents of their progress.</a:t>
            </a:r>
          </a:p>
        </p:txBody>
      </p:sp>
      <p:sp>
        <p:nvSpPr>
          <p:cNvPr id="3" name="Title 2"/>
          <p:cNvSpPr>
            <a:spLocks noGrp="1"/>
          </p:cNvSpPr>
          <p:nvPr>
            <p:ph type="title"/>
          </p:nvPr>
        </p:nvSpPr>
        <p:spPr/>
        <p:txBody>
          <a:bodyPr/>
          <a:lstStyle/>
          <a:p>
            <a:r>
              <a:rPr lang="en-US" dirty="0"/>
              <a:t>Starting a Food Council </a:t>
            </a:r>
          </a:p>
        </p:txBody>
      </p:sp>
    </p:spTree>
    <p:extLst>
      <p:ext uri="{BB962C8B-B14F-4D97-AF65-F5344CB8AC3E}">
        <p14:creationId xmlns:p14="http://schemas.microsoft.com/office/powerpoint/2010/main" val="30990723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6" end="6"/>
                                            </p:txEl>
                                          </p:spTgt>
                                        </p:tgtEl>
                                        <p:attrNameLst>
                                          <p:attrName>style.visibility</p:attrName>
                                        </p:attrNameLst>
                                      </p:cBhvr>
                                      <p:to>
                                        <p:strVal val="visible"/>
                                      </p:to>
                                    </p:set>
                                    <p:animEffect transition="in" filter="fade">
                                      <p:cBhvr>
                                        <p:cTn id="7" dur="1000"/>
                                        <p:tgtEl>
                                          <p:spTgt spid="2">
                                            <p:txEl>
                                              <p:pRg st="6" end="6"/>
                                            </p:txEl>
                                          </p:spTgt>
                                        </p:tgtEl>
                                      </p:cBhvr>
                                    </p:animEffect>
                                    <p:anim calcmode="lin" valueType="num">
                                      <p:cBhvr>
                                        <p:cTn id="8"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47370" y="1690254"/>
            <a:ext cx="8140700" cy="4378269"/>
          </a:xfrm>
        </p:spPr>
        <p:txBody>
          <a:bodyPr>
            <a:normAutofit fontScale="47500" lnSpcReduction="20000"/>
          </a:bodyPr>
          <a:lstStyle/>
          <a:p>
            <a:r>
              <a:rPr lang="en-US" dirty="0"/>
              <a:t>County Commissioners/City officials</a:t>
            </a:r>
          </a:p>
          <a:p>
            <a:r>
              <a:rPr lang="en-US" dirty="0"/>
              <a:t>Local food farmers AND commodity farmers</a:t>
            </a:r>
          </a:p>
          <a:p>
            <a:r>
              <a:rPr lang="en-US" dirty="0"/>
              <a:t>Health department(s)/regulatory agencies</a:t>
            </a:r>
          </a:p>
          <a:p>
            <a:r>
              <a:rPr lang="en-US" dirty="0"/>
              <a:t>Local-foods/citizen advocates</a:t>
            </a:r>
          </a:p>
          <a:p>
            <a:r>
              <a:rPr lang="en-US" dirty="0"/>
              <a:t>Local foundations</a:t>
            </a:r>
          </a:p>
          <a:p>
            <a:r>
              <a:rPr lang="en-US" dirty="0"/>
              <a:t>Educational organizations</a:t>
            </a:r>
          </a:p>
          <a:p>
            <a:r>
              <a:rPr lang="en-US" dirty="0"/>
              <a:t>Institutional buyers (e.g., school, hospital, etc.)</a:t>
            </a:r>
          </a:p>
          <a:p>
            <a:r>
              <a:rPr lang="en-US" dirty="0"/>
              <a:t>Food processing/distribution businesses</a:t>
            </a:r>
          </a:p>
          <a:p>
            <a:r>
              <a:rPr lang="en-US" dirty="0"/>
              <a:t>Chefs/food retailers</a:t>
            </a:r>
          </a:p>
          <a:p>
            <a:r>
              <a:rPr lang="en-US" dirty="0"/>
              <a:t>Grocery stores (chains, independents)</a:t>
            </a:r>
          </a:p>
          <a:p>
            <a:r>
              <a:rPr lang="en-US" dirty="0"/>
              <a:t>Farm market managers</a:t>
            </a:r>
          </a:p>
          <a:p>
            <a:r>
              <a:rPr lang="en-US" dirty="0"/>
              <a:t>Chambers of commerce/related businesses </a:t>
            </a:r>
          </a:p>
          <a:p>
            <a:r>
              <a:rPr lang="en-US" dirty="0"/>
              <a:t>Faith community leaders (e.g., churches, mosques, synagogues, temples)</a:t>
            </a:r>
          </a:p>
          <a:p>
            <a:r>
              <a:rPr lang="en-US" dirty="0"/>
              <a:t>Economic development agencies</a:t>
            </a:r>
          </a:p>
          <a:p>
            <a:r>
              <a:rPr lang="en-US" dirty="0"/>
              <a:t>Local USDA agency representatives</a:t>
            </a:r>
          </a:p>
          <a:p>
            <a:r>
              <a:rPr lang="en-US" dirty="0"/>
              <a:t>Local agricultural commodity leaders (e.g., cattlemen, dairy, farm bureau)</a:t>
            </a:r>
          </a:p>
          <a:p>
            <a:r>
              <a:rPr lang="en-US" dirty="0"/>
              <a:t>Foodbank and food pantry; community food project leaders or non-profits</a:t>
            </a:r>
          </a:p>
          <a:p>
            <a:r>
              <a:rPr lang="en-US" dirty="0">
                <a:solidFill>
                  <a:srgbClr val="C00000"/>
                </a:solidFill>
              </a:rPr>
              <a:t>Your local cooperative Extension educators </a:t>
            </a:r>
          </a:p>
        </p:txBody>
      </p:sp>
      <p:sp>
        <p:nvSpPr>
          <p:cNvPr id="3" name="Title 2"/>
          <p:cNvSpPr>
            <a:spLocks noGrp="1"/>
          </p:cNvSpPr>
          <p:nvPr>
            <p:ph type="title"/>
          </p:nvPr>
        </p:nvSpPr>
        <p:spPr/>
        <p:txBody>
          <a:bodyPr/>
          <a:lstStyle/>
          <a:p>
            <a:r>
              <a:rPr lang="en-US" dirty="0"/>
              <a:t>Who to invite? </a:t>
            </a:r>
            <a:br>
              <a:rPr lang="en-US" dirty="0"/>
            </a:br>
            <a:r>
              <a:rPr lang="en-US" dirty="0"/>
              <a:t> </a:t>
            </a:r>
          </a:p>
        </p:txBody>
      </p:sp>
    </p:spTree>
    <p:extLst>
      <p:ext uri="{BB962C8B-B14F-4D97-AF65-F5344CB8AC3E}">
        <p14:creationId xmlns:p14="http://schemas.microsoft.com/office/powerpoint/2010/main" val="32277551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3"/>
          <a:srcRect t="4586" r="33121"/>
          <a:stretch/>
        </p:blipFill>
        <p:spPr>
          <a:xfrm>
            <a:off x="1148239" y="1818585"/>
            <a:ext cx="7012087" cy="3444484"/>
          </a:xfrm>
          <a:prstGeom prst="rect">
            <a:avLst/>
          </a:prstGeom>
        </p:spPr>
      </p:pic>
      <p:sp>
        <p:nvSpPr>
          <p:cNvPr id="3" name="Title 2"/>
          <p:cNvSpPr>
            <a:spLocks noGrp="1"/>
          </p:cNvSpPr>
          <p:nvPr>
            <p:ph type="title"/>
          </p:nvPr>
        </p:nvSpPr>
        <p:spPr/>
        <p:txBody>
          <a:bodyPr/>
          <a:lstStyle/>
          <a:p>
            <a:r>
              <a:rPr lang="en-US" dirty="0"/>
              <a:t>Start </a:t>
            </a:r>
            <a:r>
              <a:rPr lang="en-US"/>
              <a:t>with a </a:t>
            </a:r>
            <a:r>
              <a:rPr lang="en-US" dirty="0"/>
              <a:t>Community Food Assessment </a:t>
            </a:r>
          </a:p>
        </p:txBody>
      </p:sp>
    </p:spTree>
    <p:extLst>
      <p:ext uri="{BB962C8B-B14F-4D97-AF65-F5344CB8AC3E}">
        <p14:creationId xmlns:p14="http://schemas.microsoft.com/office/powerpoint/2010/main" val="39936401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tretch>
            <a:fillRect/>
          </a:stretch>
        </p:blipFill>
        <p:spPr>
          <a:xfrm>
            <a:off x="1538763" y="1626088"/>
            <a:ext cx="5903913" cy="4167468"/>
          </a:xfrm>
          <a:prstGeom prst="rect">
            <a:avLst/>
          </a:prstGeom>
        </p:spPr>
      </p:pic>
      <p:sp>
        <p:nvSpPr>
          <p:cNvPr id="3" name="Title 2"/>
          <p:cNvSpPr>
            <a:spLocks noGrp="1"/>
          </p:cNvSpPr>
          <p:nvPr>
            <p:ph type="title"/>
          </p:nvPr>
        </p:nvSpPr>
        <p:spPr/>
        <p:txBody>
          <a:bodyPr/>
          <a:lstStyle/>
          <a:p>
            <a:r>
              <a:rPr lang="en-US" dirty="0"/>
              <a:t>Community Food Assessment </a:t>
            </a:r>
          </a:p>
        </p:txBody>
      </p:sp>
    </p:spTree>
    <p:extLst>
      <p:ext uri="{BB962C8B-B14F-4D97-AF65-F5344CB8AC3E}">
        <p14:creationId xmlns:p14="http://schemas.microsoft.com/office/powerpoint/2010/main" val="17620356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08874" y="825848"/>
            <a:ext cx="7886700" cy="528955"/>
          </a:xfrm>
        </p:spPr>
        <p:txBody>
          <a:bodyPr/>
          <a:lstStyle/>
          <a:p>
            <a:r>
              <a:rPr lang="en-US" dirty="0"/>
              <a:t>Food Sector 3: Distributing</a:t>
            </a:r>
            <a:br>
              <a:rPr lang="en-US" dirty="0"/>
            </a:br>
            <a:endParaRPr lang="en-US" dirty="0"/>
          </a:p>
        </p:txBody>
      </p:sp>
      <p:sp>
        <p:nvSpPr>
          <p:cNvPr id="5" name="Content Placeholder 4"/>
          <p:cNvSpPr>
            <a:spLocks noGrp="1"/>
          </p:cNvSpPr>
          <p:nvPr>
            <p:ph idx="1"/>
          </p:nvPr>
        </p:nvSpPr>
        <p:spPr/>
        <p:txBody>
          <a:bodyPr>
            <a:normAutofit fontScale="70000" lnSpcReduction="20000"/>
          </a:bodyPr>
          <a:lstStyle/>
          <a:p>
            <a:r>
              <a:rPr lang="en-US" dirty="0"/>
              <a:t>Eating Establishments</a:t>
            </a:r>
          </a:p>
          <a:p>
            <a:r>
              <a:rPr lang="en-US" dirty="0"/>
              <a:t>Number of Restaurants                              175</a:t>
            </a:r>
          </a:p>
          <a:p>
            <a:r>
              <a:rPr lang="en-US" dirty="0"/>
              <a:t>Number of other Eating Establishments 	33</a:t>
            </a:r>
          </a:p>
          <a:p>
            <a:r>
              <a:rPr lang="en-US" dirty="0"/>
              <a:t>Number of bars (no food service)                18</a:t>
            </a:r>
          </a:p>
          <a:p>
            <a:endParaRPr lang="en-US" dirty="0"/>
          </a:p>
          <a:p>
            <a:r>
              <a:rPr lang="en-US" dirty="0"/>
              <a:t>Retail Food Establishments</a:t>
            </a:r>
          </a:p>
          <a:p>
            <a:r>
              <a:rPr lang="en-US" dirty="0"/>
              <a:t>Number of Convenience Stores                  47</a:t>
            </a:r>
          </a:p>
          <a:p>
            <a:r>
              <a:rPr lang="en-US" dirty="0"/>
              <a:t>Number of Retail Grocers                           23</a:t>
            </a:r>
          </a:p>
          <a:p>
            <a:r>
              <a:rPr lang="en-US" dirty="0"/>
              <a:t>Number of Misc. Food Stores                     36</a:t>
            </a:r>
          </a:p>
          <a:p>
            <a:r>
              <a:rPr lang="en-US" dirty="0"/>
              <a:t>Number of Retail Bakeries                         19</a:t>
            </a:r>
          </a:p>
          <a:p>
            <a:r>
              <a:rPr lang="en-US" dirty="0"/>
              <a:t>Number of Candy, Nut, Confectioners       10</a:t>
            </a:r>
          </a:p>
          <a:p>
            <a:r>
              <a:rPr lang="en-US" dirty="0"/>
              <a:t>Number of Meat and Fish Markets              4</a:t>
            </a:r>
          </a:p>
          <a:p>
            <a:r>
              <a:rPr lang="en-US" dirty="0"/>
              <a:t>Number of Fruit and Vegetable </a:t>
            </a:r>
            <a:r>
              <a:rPr lang="en-US" dirty="0" err="1"/>
              <a:t>Mkts</a:t>
            </a:r>
            <a:r>
              <a:rPr lang="en-US" dirty="0"/>
              <a:t>.          2</a:t>
            </a:r>
          </a:p>
          <a:p>
            <a:r>
              <a:rPr lang="en-US" dirty="0"/>
              <a:t>Number of Dairy Product Stores                  1</a:t>
            </a:r>
          </a:p>
          <a:p>
            <a:endParaRPr lang="en-US" dirty="0"/>
          </a:p>
        </p:txBody>
      </p:sp>
    </p:spTree>
    <p:extLst>
      <p:ext uri="{BB962C8B-B14F-4D97-AF65-F5344CB8AC3E}">
        <p14:creationId xmlns:p14="http://schemas.microsoft.com/office/powerpoint/2010/main" val="21816541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47370" y="1485431"/>
            <a:ext cx="8140700" cy="4479260"/>
          </a:xfrm>
        </p:spPr>
        <p:txBody>
          <a:bodyPr>
            <a:normAutofit fontScale="55000" lnSpcReduction="20000"/>
          </a:bodyPr>
          <a:lstStyle/>
          <a:p>
            <a:r>
              <a:rPr lang="en-US" sz="3200" dirty="0">
                <a:solidFill>
                  <a:srgbClr val="C00000"/>
                </a:solidFill>
              </a:rPr>
              <a:t>Are EBT (electronic benefits transfer) services available at food retailers and farmers markets? </a:t>
            </a:r>
          </a:p>
          <a:p>
            <a:pPr marL="0" indent="0">
              <a:buNone/>
            </a:pPr>
            <a:r>
              <a:rPr lang="en-US" sz="3200" dirty="0"/>
              <a:t>	</a:t>
            </a:r>
            <a:br>
              <a:rPr lang="en-US" sz="3200" dirty="0"/>
            </a:br>
            <a:r>
              <a:rPr lang="en-US" sz="3200" dirty="0"/>
              <a:t>	Piqua Farmers Market – Thursdays May – September; EBT is accepted, in 	front of library</a:t>
            </a:r>
          </a:p>
          <a:p>
            <a:pPr marL="0" indent="0">
              <a:buNone/>
            </a:pPr>
            <a:r>
              <a:rPr lang="en-US" sz="3200" dirty="0"/>
              <a:t>	Troy – Saturday’s, June – September, 9 – Noon; no SNAP benefits.</a:t>
            </a:r>
          </a:p>
          <a:p>
            <a:pPr marL="0" indent="0">
              <a:buNone/>
            </a:pPr>
            <a:r>
              <a:rPr lang="en-US" sz="3200" dirty="0"/>
              <a:t>	Tipp City – Saturday 9 – 12:30 PM, unknown 2020 dates; unknown SNAP 	benefits.</a:t>
            </a:r>
          </a:p>
          <a:p>
            <a:endParaRPr lang="en-US" sz="3200" dirty="0"/>
          </a:p>
          <a:p>
            <a:r>
              <a:rPr lang="en-US" sz="3200" dirty="0"/>
              <a:t> </a:t>
            </a:r>
            <a:r>
              <a:rPr lang="en-US" sz="3200" dirty="0">
                <a:solidFill>
                  <a:srgbClr val="C00000"/>
                </a:solidFill>
              </a:rPr>
              <a:t>Are local and healthy food choices available and affordable in retail food stores?</a:t>
            </a:r>
          </a:p>
          <a:p>
            <a:pPr marL="0" indent="0">
              <a:buNone/>
            </a:pPr>
            <a:r>
              <a:rPr lang="en-US" sz="3200" dirty="0"/>
              <a:t>	The larger communities seem to have access to reasonable priced 	foods, 	but the smaller communities do not. </a:t>
            </a:r>
          </a:p>
          <a:p>
            <a:endParaRPr lang="en-US" sz="3200" dirty="0"/>
          </a:p>
          <a:p>
            <a:r>
              <a:rPr lang="en-US" sz="3200" dirty="0">
                <a:solidFill>
                  <a:srgbClr val="C00000"/>
                </a:solidFill>
              </a:rPr>
              <a:t>Are there opportunities to purchase local and healthy food products from farmers markets and CSAs?</a:t>
            </a:r>
          </a:p>
          <a:p>
            <a:pPr marL="457200" lvl="1" indent="0">
              <a:buNone/>
            </a:pPr>
            <a:r>
              <a:rPr lang="en-US" sz="3000" dirty="0"/>
              <a:t>Farmer’s markets are seasonal sources of food, CSA availability is unclear</a:t>
            </a:r>
          </a:p>
          <a:p>
            <a:endParaRPr lang="en-US" dirty="0"/>
          </a:p>
        </p:txBody>
      </p:sp>
      <p:sp>
        <p:nvSpPr>
          <p:cNvPr id="3" name="Title 2"/>
          <p:cNvSpPr>
            <a:spLocks noGrp="1"/>
          </p:cNvSpPr>
          <p:nvPr>
            <p:ph type="title"/>
          </p:nvPr>
        </p:nvSpPr>
        <p:spPr/>
        <p:txBody>
          <a:bodyPr/>
          <a:lstStyle/>
          <a:p>
            <a:r>
              <a:rPr lang="en-US" dirty="0"/>
              <a:t>Food Sector 5: Retailing </a:t>
            </a:r>
          </a:p>
        </p:txBody>
      </p:sp>
    </p:spTree>
    <p:extLst>
      <p:ext uri="{BB962C8B-B14F-4D97-AF65-F5344CB8AC3E}">
        <p14:creationId xmlns:p14="http://schemas.microsoft.com/office/powerpoint/2010/main" val="10779146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tretch>
            <a:fillRect/>
          </a:stretch>
        </p:blipFill>
        <p:spPr>
          <a:xfrm>
            <a:off x="1886740" y="674870"/>
            <a:ext cx="5480712" cy="5562072"/>
          </a:xfrm>
          <a:prstGeom prst="rect">
            <a:avLst/>
          </a:prstGeom>
        </p:spPr>
      </p:pic>
    </p:spTree>
    <p:extLst>
      <p:ext uri="{BB962C8B-B14F-4D97-AF65-F5344CB8AC3E}">
        <p14:creationId xmlns:p14="http://schemas.microsoft.com/office/powerpoint/2010/main" val="18092131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46100" y="1390742"/>
            <a:ext cx="8140700" cy="4406717"/>
          </a:xfrm>
        </p:spPr>
      </p:pic>
      <p:sp>
        <p:nvSpPr>
          <p:cNvPr id="3" name="Title 2">
            <a:extLst>
              <a:ext uri="{FF2B5EF4-FFF2-40B4-BE49-F238E27FC236}">
                <a16:creationId xmlns:a16="http://schemas.microsoft.com/office/drawing/2014/main" id="{648F6B7E-968B-D540-8644-7117775332AC}"/>
              </a:ext>
            </a:extLst>
          </p:cNvPr>
          <p:cNvSpPr>
            <a:spLocks noGrp="1"/>
          </p:cNvSpPr>
          <p:nvPr>
            <p:ph type="title"/>
          </p:nvPr>
        </p:nvSpPr>
        <p:spPr/>
        <p:txBody>
          <a:bodyPr/>
          <a:lstStyle/>
          <a:p>
            <a:r>
              <a:rPr lang="en-US" dirty="0"/>
              <a:t>Ohio Local Councils</a:t>
            </a:r>
            <a:br>
              <a:rPr lang="en-US" dirty="0"/>
            </a:br>
            <a:endParaRPr lang="en-US" dirty="0"/>
          </a:p>
        </p:txBody>
      </p:sp>
    </p:spTree>
    <p:extLst>
      <p:ext uri="{BB962C8B-B14F-4D97-AF65-F5344CB8AC3E}">
        <p14:creationId xmlns:p14="http://schemas.microsoft.com/office/powerpoint/2010/main" val="28935904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tretch>
            <a:fillRect/>
          </a:stretch>
        </p:blipFill>
        <p:spPr>
          <a:xfrm>
            <a:off x="547370" y="1341120"/>
            <a:ext cx="8020050" cy="3924300"/>
          </a:xfrm>
          <a:prstGeom prst="rect">
            <a:avLst/>
          </a:prstGeom>
        </p:spPr>
      </p:pic>
      <p:sp>
        <p:nvSpPr>
          <p:cNvPr id="3" name="Title 2"/>
          <p:cNvSpPr>
            <a:spLocks noGrp="1"/>
          </p:cNvSpPr>
          <p:nvPr>
            <p:ph type="title"/>
          </p:nvPr>
        </p:nvSpPr>
        <p:spPr/>
        <p:txBody>
          <a:bodyPr/>
          <a:lstStyle/>
          <a:p>
            <a:r>
              <a:rPr lang="en-US" dirty="0"/>
              <a:t> </a:t>
            </a:r>
          </a:p>
        </p:txBody>
      </p:sp>
      <p:sp>
        <p:nvSpPr>
          <p:cNvPr id="5" name="Rectangle 4"/>
          <p:cNvSpPr/>
          <p:nvPr/>
        </p:nvSpPr>
        <p:spPr>
          <a:xfrm>
            <a:off x="1729559" y="5381471"/>
            <a:ext cx="6270171" cy="369332"/>
          </a:xfrm>
          <a:prstGeom prst="rect">
            <a:avLst/>
          </a:prstGeom>
        </p:spPr>
        <p:txBody>
          <a:bodyPr wrap="square">
            <a:spAutoFit/>
          </a:bodyPr>
          <a:lstStyle/>
          <a:p>
            <a:r>
              <a:rPr lang="en-US" dirty="0"/>
              <a:t>http://www.foodpolicynetworks.org/councils/fpc-map/</a:t>
            </a:r>
          </a:p>
        </p:txBody>
      </p:sp>
    </p:spTree>
    <p:extLst>
      <p:ext uri="{BB962C8B-B14F-4D97-AF65-F5344CB8AC3E}">
        <p14:creationId xmlns:p14="http://schemas.microsoft.com/office/powerpoint/2010/main" val="37529637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4CDA5DD-90DF-C04F-A737-C25B7BCD5289}"/>
              </a:ext>
            </a:extLst>
          </p:cNvPr>
          <p:cNvSpPr>
            <a:spLocks noGrp="1"/>
          </p:cNvSpPr>
          <p:nvPr>
            <p:ph idx="1"/>
          </p:nvPr>
        </p:nvSpPr>
        <p:spPr>
          <a:xfrm>
            <a:off x="547370" y="1870618"/>
            <a:ext cx="8140700" cy="4479260"/>
          </a:xfrm>
        </p:spPr>
        <p:txBody>
          <a:bodyPr/>
          <a:lstStyle/>
          <a:p>
            <a:r>
              <a:rPr lang="en-US" dirty="0"/>
              <a:t>A food council is a group of people who come together to assess and recommend practices that affect one or more aspects of the food system in a specific area. </a:t>
            </a:r>
            <a:r>
              <a:rPr lang="en-US" sz="1400" dirty="0"/>
              <a:t>Voices for Food </a:t>
            </a:r>
          </a:p>
          <a:p>
            <a:endParaRPr lang="en-US" sz="1400" dirty="0"/>
          </a:p>
          <a:p>
            <a:endParaRPr lang="en-US" dirty="0"/>
          </a:p>
        </p:txBody>
      </p:sp>
      <p:sp>
        <p:nvSpPr>
          <p:cNvPr id="3" name="Title 2">
            <a:extLst>
              <a:ext uri="{FF2B5EF4-FFF2-40B4-BE49-F238E27FC236}">
                <a16:creationId xmlns:a16="http://schemas.microsoft.com/office/drawing/2014/main" id="{AA4D6863-2D0F-874F-A9FE-482E178C9C39}"/>
              </a:ext>
            </a:extLst>
          </p:cNvPr>
          <p:cNvSpPr>
            <a:spLocks noGrp="1"/>
          </p:cNvSpPr>
          <p:nvPr>
            <p:ph type="title"/>
          </p:nvPr>
        </p:nvSpPr>
        <p:spPr/>
        <p:txBody>
          <a:bodyPr/>
          <a:lstStyle/>
          <a:p>
            <a:r>
              <a:rPr lang="en-US" dirty="0"/>
              <a:t>Food Councils </a:t>
            </a:r>
          </a:p>
        </p:txBody>
      </p:sp>
    </p:spTree>
    <p:extLst>
      <p:ext uri="{BB962C8B-B14F-4D97-AF65-F5344CB8AC3E}">
        <p14:creationId xmlns:p14="http://schemas.microsoft.com/office/powerpoint/2010/main" val="27679064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280CEA8-4FB7-7341-B7EE-91E590DB6FD1}"/>
              </a:ext>
            </a:extLst>
          </p:cNvPr>
          <p:cNvSpPr>
            <a:spLocks noGrp="1"/>
          </p:cNvSpPr>
          <p:nvPr>
            <p:ph type="title"/>
          </p:nvPr>
        </p:nvSpPr>
        <p:spPr/>
        <p:txBody>
          <a:bodyPr/>
          <a:lstStyle/>
          <a:p>
            <a:r>
              <a:rPr lang="en-US" dirty="0"/>
              <a:t>Field Trip </a:t>
            </a:r>
          </a:p>
        </p:txBody>
      </p:sp>
      <p:pic>
        <p:nvPicPr>
          <p:cNvPr id="6" name="Content Placeholder 5">
            <a:extLst>
              <a:ext uri="{FF2B5EF4-FFF2-40B4-BE49-F238E27FC236}">
                <a16:creationId xmlns:a16="http://schemas.microsoft.com/office/drawing/2014/main" id="{95207AE1-17AF-4D6D-8389-1CDDE26F0CC0}"/>
              </a:ext>
            </a:extLst>
          </p:cNvPr>
          <p:cNvPicPr>
            <a:picLocks noGrp="1" noChangeAspect="1"/>
          </p:cNvPicPr>
          <p:nvPr>
            <p:ph idx="1"/>
          </p:nvPr>
        </p:nvPicPr>
        <p:blipFill>
          <a:blip r:embed="rId3"/>
          <a:stretch>
            <a:fillRect/>
          </a:stretch>
        </p:blipFill>
        <p:spPr>
          <a:xfrm>
            <a:off x="1059578" y="1465692"/>
            <a:ext cx="7024844" cy="3951475"/>
          </a:xfrm>
          <a:prstGeom prst="rect">
            <a:avLst/>
          </a:prstGeom>
        </p:spPr>
      </p:pic>
    </p:spTree>
    <p:extLst>
      <p:ext uri="{BB962C8B-B14F-4D97-AF65-F5344CB8AC3E}">
        <p14:creationId xmlns:p14="http://schemas.microsoft.com/office/powerpoint/2010/main" val="20311457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Community Garden </a:t>
            </a:r>
          </a:p>
        </p:txBody>
      </p:sp>
      <p:pic>
        <p:nvPicPr>
          <p:cNvPr id="10" name="Picture 9">
            <a:extLst>
              <a:ext uri="{FF2B5EF4-FFF2-40B4-BE49-F238E27FC236}">
                <a16:creationId xmlns:a16="http://schemas.microsoft.com/office/drawing/2014/main" id="{614514BF-F773-4F07-B9DF-A868EDD12C12}"/>
              </a:ext>
            </a:extLst>
          </p:cNvPr>
          <p:cNvPicPr>
            <a:picLocks noChangeAspect="1"/>
          </p:cNvPicPr>
          <p:nvPr/>
        </p:nvPicPr>
        <p:blipFill>
          <a:blip r:embed="rId3"/>
          <a:stretch>
            <a:fillRect/>
          </a:stretch>
        </p:blipFill>
        <p:spPr>
          <a:xfrm>
            <a:off x="1442720" y="1473835"/>
            <a:ext cx="6096000" cy="4572000"/>
          </a:xfrm>
          <a:prstGeom prst="rect">
            <a:avLst/>
          </a:prstGeom>
        </p:spPr>
      </p:pic>
    </p:spTree>
    <p:extLst>
      <p:ext uri="{BB962C8B-B14F-4D97-AF65-F5344CB8AC3E}">
        <p14:creationId xmlns:p14="http://schemas.microsoft.com/office/powerpoint/2010/main" val="24288265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00005" y="1341120"/>
            <a:ext cx="6977195" cy="4425636"/>
          </a:xfrm>
        </p:spPr>
      </p:pic>
      <p:sp>
        <p:nvSpPr>
          <p:cNvPr id="3" name="Title 2">
            <a:extLst>
              <a:ext uri="{FF2B5EF4-FFF2-40B4-BE49-F238E27FC236}">
                <a16:creationId xmlns:a16="http://schemas.microsoft.com/office/drawing/2014/main" id="{E280CEA8-4FB7-7341-B7EE-91E590DB6FD1}"/>
              </a:ext>
            </a:extLst>
          </p:cNvPr>
          <p:cNvSpPr>
            <a:spLocks noGrp="1"/>
          </p:cNvSpPr>
          <p:nvPr>
            <p:ph type="title"/>
          </p:nvPr>
        </p:nvSpPr>
        <p:spPr/>
        <p:txBody>
          <a:bodyPr/>
          <a:lstStyle/>
          <a:p>
            <a:r>
              <a:rPr lang="en-US" dirty="0"/>
              <a:t>Teens Able to Access Food Pantries </a:t>
            </a:r>
            <a:br>
              <a:rPr lang="en-US" dirty="0"/>
            </a:br>
            <a:endParaRPr lang="en-US" dirty="0"/>
          </a:p>
        </p:txBody>
      </p:sp>
    </p:spTree>
    <p:extLst>
      <p:ext uri="{BB962C8B-B14F-4D97-AF65-F5344CB8AC3E}">
        <p14:creationId xmlns:p14="http://schemas.microsoft.com/office/powerpoint/2010/main" val="33814602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48F6B7E-968B-D540-8644-7117775332AC}"/>
              </a:ext>
            </a:extLst>
          </p:cNvPr>
          <p:cNvSpPr>
            <a:spLocks noGrp="1"/>
          </p:cNvSpPr>
          <p:nvPr>
            <p:ph type="title"/>
          </p:nvPr>
        </p:nvSpPr>
        <p:spPr/>
        <p:txBody>
          <a:bodyPr/>
          <a:lstStyle/>
          <a:p>
            <a:br>
              <a:rPr lang="en-US" dirty="0"/>
            </a:br>
            <a:r>
              <a:rPr lang="en-US" dirty="0"/>
              <a:t>Pantries Sharing Resources  </a:t>
            </a:r>
          </a:p>
        </p:txBody>
      </p:sp>
      <p:pic>
        <p:nvPicPr>
          <p:cNvPr id="5" name="Content Placeholder 4"/>
          <p:cNvPicPr>
            <a:picLocks noGrp="1" noChangeAspect="1"/>
          </p:cNvPicPr>
          <p:nvPr>
            <p:ph idx="1"/>
          </p:nvPr>
        </p:nvPicPr>
        <p:blipFill>
          <a:blip r:embed="rId3"/>
          <a:stretch>
            <a:fillRect/>
          </a:stretch>
        </p:blipFill>
        <p:spPr>
          <a:xfrm>
            <a:off x="2035040" y="1740272"/>
            <a:ext cx="5139373" cy="4035902"/>
          </a:xfrm>
          <a:prstGeom prst="rect">
            <a:avLst/>
          </a:prstGeom>
        </p:spPr>
      </p:pic>
    </p:spTree>
    <p:extLst>
      <p:ext uri="{BB962C8B-B14F-4D97-AF65-F5344CB8AC3E}">
        <p14:creationId xmlns:p14="http://schemas.microsoft.com/office/powerpoint/2010/main" val="15221552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280CEA8-4FB7-7341-B7EE-91E590DB6FD1}"/>
              </a:ext>
            </a:extLst>
          </p:cNvPr>
          <p:cNvSpPr>
            <a:spLocks noGrp="1"/>
          </p:cNvSpPr>
          <p:nvPr>
            <p:ph type="title"/>
          </p:nvPr>
        </p:nvSpPr>
        <p:spPr/>
        <p:txBody>
          <a:bodyPr/>
          <a:lstStyle/>
          <a:p>
            <a:r>
              <a:rPr lang="en-US" dirty="0"/>
              <a:t>Making Foods Usable </a:t>
            </a:r>
          </a:p>
        </p:txBody>
      </p:sp>
      <p:pic>
        <p:nvPicPr>
          <p:cNvPr id="2" name="Picture 1">
            <a:extLst>
              <a:ext uri="{FF2B5EF4-FFF2-40B4-BE49-F238E27FC236}">
                <a16:creationId xmlns:a16="http://schemas.microsoft.com/office/drawing/2014/main" id="{43EBD375-D234-4ABD-8C12-988C7515A756}"/>
              </a:ext>
            </a:extLst>
          </p:cNvPr>
          <p:cNvPicPr>
            <a:picLocks noChangeAspect="1"/>
          </p:cNvPicPr>
          <p:nvPr/>
        </p:nvPicPr>
        <p:blipFill>
          <a:blip r:embed="rId3"/>
          <a:stretch>
            <a:fillRect/>
          </a:stretch>
        </p:blipFill>
        <p:spPr>
          <a:xfrm>
            <a:off x="1326777" y="1559858"/>
            <a:ext cx="6191019" cy="4130791"/>
          </a:xfrm>
          <a:prstGeom prst="rect">
            <a:avLst/>
          </a:prstGeom>
        </p:spPr>
      </p:pic>
    </p:spTree>
    <p:extLst>
      <p:ext uri="{BB962C8B-B14F-4D97-AF65-F5344CB8AC3E}">
        <p14:creationId xmlns:p14="http://schemas.microsoft.com/office/powerpoint/2010/main" val="22816349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33754" y="1673470"/>
            <a:ext cx="4287681" cy="2839914"/>
          </a:xfrm>
        </p:spPr>
      </p:pic>
      <p:sp>
        <p:nvSpPr>
          <p:cNvPr id="3" name="Title 2">
            <a:extLst>
              <a:ext uri="{FF2B5EF4-FFF2-40B4-BE49-F238E27FC236}">
                <a16:creationId xmlns:a16="http://schemas.microsoft.com/office/drawing/2014/main" id="{EBD3ACA2-60D7-424F-ACDA-334E3A6CBF48}"/>
              </a:ext>
            </a:extLst>
          </p:cNvPr>
          <p:cNvSpPr>
            <a:spLocks noGrp="1"/>
          </p:cNvSpPr>
          <p:nvPr>
            <p:ph type="title"/>
          </p:nvPr>
        </p:nvSpPr>
        <p:spPr/>
        <p:txBody>
          <a:bodyPr/>
          <a:lstStyle/>
          <a:p>
            <a:r>
              <a:rPr lang="en-US" dirty="0"/>
              <a:t>Pop Up Pantries </a:t>
            </a:r>
          </a:p>
        </p:txBody>
      </p:sp>
      <p:pic>
        <p:nvPicPr>
          <p:cNvPr id="2" name="Picture 1">
            <a:extLst>
              <a:ext uri="{FF2B5EF4-FFF2-40B4-BE49-F238E27FC236}">
                <a16:creationId xmlns:a16="http://schemas.microsoft.com/office/drawing/2014/main" id="{6FE17F20-4F44-46B3-9BE2-00A36D69BD49}"/>
              </a:ext>
            </a:extLst>
          </p:cNvPr>
          <p:cNvPicPr>
            <a:picLocks noChangeAspect="1"/>
          </p:cNvPicPr>
          <p:nvPr/>
        </p:nvPicPr>
        <p:blipFill>
          <a:blip r:embed="rId4"/>
          <a:stretch>
            <a:fillRect/>
          </a:stretch>
        </p:blipFill>
        <p:spPr>
          <a:xfrm>
            <a:off x="4861422" y="1673470"/>
            <a:ext cx="3848824" cy="2839914"/>
          </a:xfrm>
          <a:prstGeom prst="rect">
            <a:avLst/>
          </a:prstGeom>
        </p:spPr>
      </p:pic>
    </p:spTree>
    <p:extLst>
      <p:ext uri="{BB962C8B-B14F-4D97-AF65-F5344CB8AC3E}">
        <p14:creationId xmlns:p14="http://schemas.microsoft.com/office/powerpoint/2010/main" val="13016989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idx="1"/>
          </p:nvPr>
        </p:nvPicPr>
        <p:blipFill>
          <a:blip r:embed="rId3"/>
          <a:stretch>
            <a:fillRect/>
          </a:stretch>
        </p:blipFill>
        <p:spPr>
          <a:xfrm>
            <a:off x="2594430" y="529335"/>
            <a:ext cx="4193232" cy="5703314"/>
          </a:xfrm>
          <a:prstGeom prst="rect">
            <a:avLst/>
          </a:prstGeom>
        </p:spPr>
      </p:pic>
    </p:spTree>
    <p:extLst>
      <p:ext uri="{BB962C8B-B14F-4D97-AF65-F5344CB8AC3E}">
        <p14:creationId xmlns:p14="http://schemas.microsoft.com/office/powerpoint/2010/main" val="20508476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tretch>
            <a:fillRect/>
          </a:stretch>
        </p:blipFill>
        <p:spPr>
          <a:xfrm>
            <a:off x="1758678" y="1718779"/>
            <a:ext cx="5464084" cy="4059866"/>
          </a:xfrm>
          <a:prstGeom prst="rect">
            <a:avLst/>
          </a:prstGeom>
        </p:spPr>
      </p:pic>
      <p:sp>
        <p:nvSpPr>
          <p:cNvPr id="3" name="Title 2"/>
          <p:cNvSpPr>
            <a:spLocks noGrp="1"/>
          </p:cNvSpPr>
          <p:nvPr>
            <p:ph type="title"/>
          </p:nvPr>
        </p:nvSpPr>
        <p:spPr/>
        <p:txBody>
          <a:bodyPr/>
          <a:lstStyle/>
          <a:p>
            <a:r>
              <a:rPr lang="en-US" dirty="0"/>
              <a:t>Mobile Food Pantry </a:t>
            </a:r>
          </a:p>
        </p:txBody>
      </p:sp>
    </p:spTree>
    <p:extLst>
      <p:ext uri="{BB962C8B-B14F-4D97-AF65-F5344CB8AC3E}">
        <p14:creationId xmlns:p14="http://schemas.microsoft.com/office/powerpoint/2010/main" val="27980104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tretch>
            <a:fillRect/>
          </a:stretch>
        </p:blipFill>
        <p:spPr>
          <a:xfrm>
            <a:off x="1679440" y="1615851"/>
            <a:ext cx="5622559" cy="3726452"/>
          </a:xfrm>
          <a:prstGeom prst="rect">
            <a:avLst/>
          </a:prstGeom>
        </p:spPr>
      </p:pic>
      <p:sp>
        <p:nvSpPr>
          <p:cNvPr id="3" name="Title 2">
            <a:extLst>
              <a:ext uri="{FF2B5EF4-FFF2-40B4-BE49-F238E27FC236}">
                <a16:creationId xmlns:a16="http://schemas.microsoft.com/office/drawing/2014/main" id="{AA4D6863-2D0F-874F-A9FE-482E178C9C39}"/>
              </a:ext>
            </a:extLst>
          </p:cNvPr>
          <p:cNvSpPr>
            <a:spLocks noGrp="1"/>
          </p:cNvSpPr>
          <p:nvPr>
            <p:ph type="title"/>
          </p:nvPr>
        </p:nvSpPr>
        <p:spPr/>
        <p:txBody>
          <a:bodyPr/>
          <a:lstStyle/>
          <a:p>
            <a:r>
              <a:rPr lang="en-US" dirty="0"/>
              <a:t>Miami Smiles Dental Clinic </a:t>
            </a:r>
          </a:p>
        </p:txBody>
      </p:sp>
    </p:spTree>
    <p:extLst>
      <p:ext uri="{BB962C8B-B14F-4D97-AF65-F5344CB8AC3E}">
        <p14:creationId xmlns:p14="http://schemas.microsoft.com/office/powerpoint/2010/main" val="11232432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690294" y="1341120"/>
            <a:ext cx="3359943" cy="4479925"/>
          </a:xfrm>
        </p:spPr>
      </p:pic>
      <p:sp>
        <p:nvSpPr>
          <p:cNvPr id="3" name="Title 2">
            <a:extLst>
              <a:ext uri="{FF2B5EF4-FFF2-40B4-BE49-F238E27FC236}">
                <a16:creationId xmlns:a16="http://schemas.microsoft.com/office/drawing/2014/main" id="{648F6B7E-968B-D540-8644-7117775332AC}"/>
              </a:ext>
            </a:extLst>
          </p:cNvPr>
          <p:cNvSpPr>
            <a:spLocks noGrp="1"/>
          </p:cNvSpPr>
          <p:nvPr>
            <p:ph type="title"/>
          </p:nvPr>
        </p:nvSpPr>
        <p:spPr/>
        <p:txBody>
          <a:bodyPr/>
          <a:lstStyle/>
          <a:p>
            <a:r>
              <a:rPr lang="en-US" dirty="0"/>
              <a:t>Choice Food Pantry Training </a:t>
            </a:r>
          </a:p>
        </p:txBody>
      </p:sp>
    </p:spTree>
    <p:extLst>
      <p:ext uri="{BB962C8B-B14F-4D97-AF65-F5344CB8AC3E}">
        <p14:creationId xmlns:p14="http://schemas.microsoft.com/office/powerpoint/2010/main" val="18436239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sz="4000" dirty="0"/>
              <a:t>The U.S. Department of Agriculture (USDA) defines food insecurity as a lack of consistent access to enough food for an active, healthy life.</a:t>
            </a:r>
          </a:p>
        </p:txBody>
      </p:sp>
    </p:spTree>
    <p:extLst>
      <p:ext uri="{BB962C8B-B14F-4D97-AF65-F5344CB8AC3E}">
        <p14:creationId xmlns:p14="http://schemas.microsoft.com/office/powerpoint/2010/main" val="29030498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48F6B7E-968B-D540-8644-7117775332AC}"/>
              </a:ext>
            </a:extLst>
          </p:cNvPr>
          <p:cNvSpPr>
            <a:spLocks noGrp="1"/>
          </p:cNvSpPr>
          <p:nvPr>
            <p:ph type="title"/>
          </p:nvPr>
        </p:nvSpPr>
        <p:spPr/>
        <p:txBody>
          <a:bodyPr/>
          <a:lstStyle/>
          <a:p>
            <a:r>
              <a:rPr lang="en-US" dirty="0"/>
              <a:t>Creating Awareness </a:t>
            </a:r>
          </a:p>
        </p:txBody>
      </p:sp>
      <p:pic>
        <p:nvPicPr>
          <p:cNvPr id="6" name="Content Placeholder 5">
            <a:extLst>
              <a:ext uri="{FF2B5EF4-FFF2-40B4-BE49-F238E27FC236}">
                <a16:creationId xmlns:a16="http://schemas.microsoft.com/office/drawing/2014/main" id="{830BB57D-451D-4DF0-B825-4BC26A319AAC}"/>
              </a:ext>
            </a:extLst>
          </p:cNvPr>
          <p:cNvPicPr>
            <a:picLocks noGrp="1" noChangeAspect="1"/>
          </p:cNvPicPr>
          <p:nvPr>
            <p:ph idx="1"/>
          </p:nvPr>
        </p:nvPicPr>
        <p:blipFill>
          <a:blip r:embed="rId3"/>
          <a:stretch>
            <a:fillRect/>
          </a:stretch>
        </p:blipFill>
        <p:spPr>
          <a:xfrm>
            <a:off x="840100" y="1810870"/>
            <a:ext cx="7463800" cy="3527811"/>
          </a:xfrm>
          <a:prstGeom prst="rect">
            <a:avLst/>
          </a:prstGeom>
        </p:spPr>
      </p:pic>
    </p:spTree>
    <p:extLst>
      <p:ext uri="{BB962C8B-B14F-4D97-AF65-F5344CB8AC3E}">
        <p14:creationId xmlns:p14="http://schemas.microsoft.com/office/powerpoint/2010/main" val="24145403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tretch>
            <a:fillRect/>
          </a:stretch>
        </p:blipFill>
        <p:spPr>
          <a:xfrm>
            <a:off x="1909139" y="1480873"/>
            <a:ext cx="5163161" cy="4189677"/>
          </a:xfrm>
          <a:prstGeom prst="rect">
            <a:avLst/>
          </a:prstGeom>
        </p:spPr>
      </p:pic>
      <p:sp>
        <p:nvSpPr>
          <p:cNvPr id="3" name="Title 2">
            <a:extLst>
              <a:ext uri="{FF2B5EF4-FFF2-40B4-BE49-F238E27FC236}">
                <a16:creationId xmlns:a16="http://schemas.microsoft.com/office/drawing/2014/main" id="{AA4D6863-2D0F-874F-A9FE-482E178C9C39}"/>
              </a:ext>
            </a:extLst>
          </p:cNvPr>
          <p:cNvSpPr>
            <a:spLocks noGrp="1"/>
          </p:cNvSpPr>
          <p:nvPr>
            <p:ph type="title"/>
          </p:nvPr>
        </p:nvSpPr>
        <p:spPr/>
        <p:txBody>
          <a:bodyPr/>
          <a:lstStyle/>
          <a:p>
            <a:r>
              <a:rPr lang="en-US" dirty="0"/>
              <a:t>Family and Consumer Sciences </a:t>
            </a:r>
          </a:p>
        </p:txBody>
      </p:sp>
    </p:spTree>
    <p:extLst>
      <p:ext uri="{BB962C8B-B14F-4D97-AF65-F5344CB8AC3E}">
        <p14:creationId xmlns:p14="http://schemas.microsoft.com/office/powerpoint/2010/main" val="17538820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tretch>
            <a:fillRect/>
          </a:stretch>
        </p:blipFill>
        <p:spPr>
          <a:xfrm>
            <a:off x="1383005" y="1582616"/>
            <a:ext cx="6453711" cy="3712795"/>
          </a:xfrm>
          <a:prstGeom prst="rect">
            <a:avLst/>
          </a:prstGeom>
        </p:spPr>
      </p:pic>
      <p:sp>
        <p:nvSpPr>
          <p:cNvPr id="3" name="Title 2">
            <a:extLst>
              <a:ext uri="{FF2B5EF4-FFF2-40B4-BE49-F238E27FC236}">
                <a16:creationId xmlns:a16="http://schemas.microsoft.com/office/drawing/2014/main" id="{648F6B7E-968B-D540-8644-7117775332AC}"/>
              </a:ext>
            </a:extLst>
          </p:cNvPr>
          <p:cNvSpPr>
            <a:spLocks noGrp="1"/>
          </p:cNvSpPr>
          <p:nvPr>
            <p:ph type="title"/>
          </p:nvPr>
        </p:nvSpPr>
        <p:spPr/>
        <p:txBody>
          <a:bodyPr/>
          <a:lstStyle/>
          <a:p>
            <a:r>
              <a:rPr lang="en-US" dirty="0"/>
              <a:t>Snap-Ed and EFNEP</a:t>
            </a:r>
          </a:p>
        </p:txBody>
      </p:sp>
    </p:spTree>
    <p:extLst>
      <p:ext uri="{BB962C8B-B14F-4D97-AF65-F5344CB8AC3E}">
        <p14:creationId xmlns:p14="http://schemas.microsoft.com/office/powerpoint/2010/main" val="37466758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280CEA8-4FB7-7341-B7EE-91E590DB6FD1}"/>
              </a:ext>
            </a:extLst>
          </p:cNvPr>
          <p:cNvSpPr>
            <a:spLocks noGrp="1"/>
          </p:cNvSpPr>
          <p:nvPr>
            <p:ph type="title"/>
          </p:nvPr>
        </p:nvSpPr>
        <p:spPr/>
        <p:txBody>
          <a:bodyPr/>
          <a:lstStyle/>
          <a:p>
            <a:r>
              <a:rPr lang="en-US" dirty="0"/>
              <a:t>4H and Youth Development </a:t>
            </a:r>
          </a:p>
        </p:txBody>
      </p:sp>
      <p:pic>
        <p:nvPicPr>
          <p:cNvPr id="6" name="Picture 6" descr="A group of people standing in front of a building&#10;&#10;Description automatically generated">
            <a:extLst>
              <a:ext uri="{FF2B5EF4-FFF2-40B4-BE49-F238E27FC236}">
                <a16:creationId xmlns:a16="http://schemas.microsoft.com/office/drawing/2014/main" id="{ABFA0DB0-1C83-46F1-8B7F-B2A1239F4BB5}"/>
              </a:ext>
            </a:extLst>
          </p:cNvPr>
          <p:cNvPicPr>
            <a:picLocks noGrp="1" noChangeAspect="1"/>
          </p:cNvPicPr>
          <p:nvPr>
            <p:ph idx="1"/>
          </p:nvPr>
        </p:nvPicPr>
        <p:blipFill>
          <a:blip r:embed="rId3"/>
          <a:stretch>
            <a:fillRect/>
          </a:stretch>
        </p:blipFill>
        <p:spPr>
          <a:xfrm>
            <a:off x="873125" y="1484645"/>
            <a:ext cx="7486650" cy="4219575"/>
          </a:xfrm>
        </p:spPr>
      </p:pic>
    </p:spTree>
    <p:extLst>
      <p:ext uri="{BB962C8B-B14F-4D97-AF65-F5344CB8AC3E}">
        <p14:creationId xmlns:p14="http://schemas.microsoft.com/office/powerpoint/2010/main" val="37084074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A person standing in front of a brick building&#10;&#10;Description automatically generated">
            <a:extLst>
              <a:ext uri="{FF2B5EF4-FFF2-40B4-BE49-F238E27FC236}">
                <a16:creationId xmlns:a16="http://schemas.microsoft.com/office/drawing/2014/main" id="{316CC660-F656-44A2-B64D-3EB026275E71}"/>
              </a:ext>
            </a:extLst>
          </p:cNvPr>
          <p:cNvPicPr>
            <a:picLocks noGrp="1" noChangeAspect="1"/>
          </p:cNvPicPr>
          <p:nvPr>
            <p:ph idx="1"/>
          </p:nvPr>
        </p:nvPicPr>
        <p:blipFill>
          <a:blip r:embed="rId3"/>
          <a:stretch>
            <a:fillRect/>
          </a:stretch>
        </p:blipFill>
        <p:spPr>
          <a:xfrm>
            <a:off x="1125990" y="1441067"/>
            <a:ext cx="4479260" cy="4479260"/>
          </a:xfrm>
        </p:spPr>
      </p:pic>
      <p:sp>
        <p:nvSpPr>
          <p:cNvPr id="3" name="Title 2">
            <a:extLst>
              <a:ext uri="{FF2B5EF4-FFF2-40B4-BE49-F238E27FC236}">
                <a16:creationId xmlns:a16="http://schemas.microsoft.com/office/drawing/2014/main" id="{ACFCE6F2-A03D-4732-9F67-066734CE6FE7}"/>
              </a:ext>
            </a:extLst>
          </p:cNvPr>
          <p:cNvSpPr>
            <a:spLocks noGrp="1"/>
          </p:cNvSpPr>
          <p:nvPr>
            <p:ph type="title"/>
          </p:nvPr>
        </p:nvSpPr>
        <p:spPr/>
        <p:txBody>
          <a:bodyPr lIns="0" tIns="0" rIns="0" bIns="0" anchor="t"/>
          <a:lstStyle/>
          <a:p>
            <a:r>
              <a:rPr lang="en-US" dirty="0">
                <a:cs typeface="Arial"/>
              </a:rPr>
              <a:t>4-H and Youth Development</a:t>
            </a:r>
            <a:endParaRPr lang="en-US" dirty="0"/>
          </a:p>
        </p:txBody>
      </p:sp>
      <p:sp>
        <p:nvSpPr>
          <p:cNvPr id="5" name="TextBox 4">
            <a:extLst>
              <a:ext uri="{FF2B5EF4-FFF2-40B4-BE49-F238E27FC236}">
                <a16:creationId xmlns:a16="http://schemas.microsoft.com/office/drawing/2014/main" id="{A6F8830C-AC63-4ECB-A39E-8C2C4B2718A1}"/>
              </a:ext>
            </a:extLst>
          </p:cNvPr>
          <p:cNvSpPr txBox="1"/>
          <p:nvPr/>
        </p:nvSpPr>
        <p:spPr>
          <a:xfrm>
            <a:off x="5874589" y="5184475"/>
            <a:ext cx="27432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050505"/>
                </a:solidFill>
                <a:latin typeface="Helvetica"/>
                <a:cs typeface="Helvetica"/>
              </a:rPr>
              <a:t>“Give what you can, take what you need.”</a:t>
            </a:r>
            <a:endParaRPr lang="en-US"/>
          </a:p>
        </p:txBody>
      </p:sp>
    </p:spTree>
    <p:extLst>
      <p:ext uri="{BB962C8B-B14F-4D97-AF65-F5344CB8AC3E}">
        <p14:creationId xmlns:p14="http://schemas.microsoft.com/office/powerpoint/2010/main" val="38398923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tretch>
            <a:fillRect/>
          </a:stretch>
        </p:blipFill>
        <p:spPr>
          <a:xfrm>
            <a:off x="1798149" y="1441938"/>
            <a:ext cx="5708083" cy="3783135"/>
          </a:xfrm>
          <a:prstGeom prst="rect">
            <a:avLst/>
          </a:prstGeom>
        </p:spPr>
      </p:pic>
      <p:sp>
        <p:nvSpPr>
          <p:cNvPr id="3" name="Title 2">
            <a:extLst>
              <a:ext uri="{FF2B5EF4-FFF2-40B4-BE49-F238E27FC236}">
                <a16:creationId xmlns:a16="http://schemas.microsoft.com/office/drawing/2014/main" id="{EBD3ACA2-60D7-424F-ACDA-334E3A6CBF48}"/>
              </a:ext>
            </a:extLst>
          </p:cNvPr>
          <p:cNvSpPr>
            <a:spLocks noGrp="1"/>
          </p:cNvSpPr>
          <p:nvPr>
            <p:ph type="title"/>
          </p:nvPr>
        </p:nvSpPr>
        <p:spPr/>
        <p:txBody>
          <a:bodyPr/>
          <a:lstStyle/>
          <a:p>
            <a:r>
              <a:rPr lang="en-US" dirty="0"/>
              <a:t>Agriculture and Natural Resources </a:t>
            </a:r>
          </a:p>
        </p:txBody>
      </p:sp>
    </p:spTree>
    <p:extLst>
      <p:ext uri="{BB962C8B-B14F-4D97-AF65-F5344CB8AC3E}">
        <p14:creationId xmlns:p14="http://schemas.microsoft.com/office/powerpoint/2010/main" val="14163695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CB90D04E-95F6-46CE-8F4F-EBAC08E39FDF}"/>
              </a:ext>
            </a:extLst>
          </p:cNvPr>
          <p:cNvPicPr>
            <a:picLocks noGrp="1" noChangeAspect="1"/>
          </p:cNvPicPr>
          <p:nvPr>
            <p:ph idx="1"/>
          </p:nvPr>
        </p:nvPicPr>
        <p:blipFill>
          <a:blip r:embed="rId3"/>
          <a:stretch>
            <a:fillRect/>
          </a:stretch>
        </p:blipFill>
        <p:spPr>
          <a:xfrm>
            <a:off x="2894945" y="1565910"/>
            <a:ext cx="3354110" cy="4479925"/>
          </a:xfrm>
          <a:prstGeom prst="rect">
            <a:avLst/>
          </a:prstGeom>
        </p:spPr>
      </p:pic>
      <p:sp>
        <p:nvSpPr>
          <p:cNvPr id="3" name="Title 2">
            <a:extLst>
              <a:ext uri="{FF2B5EF4-FFF2-40B4-BE49-F238E27FC236}">
                <a16:creationId xmlns:a16="http://schemas.microsoft.com/office/drawing/2014/main" id="{EF5C4202-638C-4B80-83C4-B2965CBC5D8C}"/>
              </a:ext>
            </a:extLst>
          </p:cNvPr>
          <p:cNvSpPr>
            <a:spLocks noGrp="1"/>
          </p:cNvSpPr>
          <p:nvPr>
            <p:ph type="title"/>
          </p:nvPr>
        </p:nvSpPr>
        <p:spPr/>
        <p:txBody>
          <a:bodyPr/>
          <a:lstStyle/>
          <a:p>
            <a:pPr algn="ctr"/>
            <a:r>
              <a:rPr lang="en-US" dirty="0"/>
              <a:t>Hunger is not a choice. . . Giving is. </a:t>
            </a:r>
          </a:p>
        </p:txBody>
      </p:sp>
    </p:spTree>
    <p:extLst>
      <p:ext uri="{BB962C8B-B14F-4D97-AF65-F5344CB8AC3E}">
        <p14:creationId xmlns:p14="http://schemas.microsoft.com/office/powerpoint/2010/main" val="4207439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r>
              <a:rPr lang="en-US" dirty="0"/>
              <a:t>Food Councils in the US: </a:t>
            </a:r>
          </a:p>
          <a:p>
            <a:r>
              <a:rPr lang="en-US" dirty="0">
                <a:hlinkClick r:id="rId3"/>
              </a:rPr>
              <a:t>http://www.foodpolicynetworks.org/</a:t>
            </a:r>
            <a:endParaRPr lang="en-US" dirty="0"/>
          </a:p>
          <a:p>
            <a:r>
              <a:rPr lang="en-US" dirty="0"/>
              <a:t>Voices for Food: </a:t>
            </a:r>
          </a:p>
          <a:p>
            <a:r>
              <a:rPr lang="en-US" dirty="0">
                <a:hlinkClick r:id="rId4"/>
              </a:rPr>
              <a:t>https://snapedtoolkit.org/interventions/programs/voices-for-food-vff/</a:t>
            </a:r>
            <a:endParaRPr lang="en-US" dirty="0"/>
          </a:p>
          <a:p>
            <a:r>
              <a:rPr lang="en-US" dirty="0"/>
              <a:t>Local Information: </a:t>
            </a:r>
          </a:p>
          <a:p>
            <a:r>
              <a:rPr lang="en-US" dirty="0">
                <a:hlinkClick r:id="rId5"/>
              </a:rPr>
              <a:t>https://www.feedingamerica.org/</a:t>
            </a:r>
            <a:endParaRPr lang="en-US" dirty="0"/>
          </a:p>
          <a:p>
            <a:r>
              <a:rPr lang="en-US" dirty="0"/>
              <a:t>Council Formation Guide: </a:t>
            </a:r>
          </a:p>
          <a:p>
            <a:r>
              <a:rPr lang="en-US" dirty="0">
                <a:hlinkClick r:id="rId6"/>
              </a:rPr>
              <a:t>https://ohioline.osu.edu/factsheet/cdfs-1573</a:t>
            </a:r>
            <a:endParaRPr lang="en-US" dirty="0"/>
          </a:p>
          <a:p>
            <a:endParaRPr lang="en-US" dirty="0"/>
          </a:p>
        </p:txBody>
      </p:sp>
      <p:sp>
        <p:nvSpPr>
          <p:cNvPr id="3" name="Title 2"/>
          <p:cNvSpPr>
            <a:spLocks noGrp="1"/>
          </p:cNvSpPr>
          <p:nvPr>
            <p:ph type="title"/>
          </p:nvPr>
        </p:nvSpPr>
        <p:spPr/>
        <p:txBody>
          <a:bodyPr/>
          <a:lstStyle/>
          <a:p>
            <a:r>
              <a:rPr lang="en-US" dirty="0"/>
              <a:t>Resources for You: </a:t>
            </a:r>
          </a:p>
        </p:txBody>
      </p:sp>
    </p:spTree>
    <p:extLst>
      <p:ext uri="{BB962C8B-B14F-4D97-AF65-F5344CB8AC3E}">
        <p14:creationId xmlns:p14="http://schemas.microsoft.com/office/powerpoint/2010/main" val="34935225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Alisha Barton </a:t>
            </a:r>
            <a:r>
              <a:rPr lang="en-US" dirty="0">
                <a:hlinkClick r:id="rId2"/>
              </a:rPr>
              <a:t>barton.345@osu.edu</a:t>
            </a:r>
            <a:endParaRPr lang="en-US" dirty="0"/>
          </a:p>
          <a:p>
            <a:endParaRPr lang="en-US" dirty="0"/>
          </a:p>
          <a:p>
            <a:r>
              <a:rPr lang="en-US" dirty="0"/>
              <a:t>Amanda Bennett </a:t>
            </a:r>
            <a:r>
              <a:rPr lang="en-US" dirty="0">
                <a:hlinkClick r:id="rId3"/>
              </a:rPr>
              <a:t>bennett.709@osu.edu</a:t>
            </a:r>
            <a:r>
              <a:rPr lang="en-US" dirty="0"/>
              <a:t> </a:t>
            </a:r>
          </a:p>
        </p:txBody>
      </p:sp>
    </p:spTree>
    <p:extLst>
      <p:ext uri="{BB962C8B-B14F-4D97-AF65-F5344CB8AC3E}">
        <p14:creationId xmlns:p14="http://schemas.microsoft.com/office/powerpoint/2010/main" val="4728112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A641C21-2D58-BC40-829D-FB9388B0CBB9}"/>
              </a:ext>
            </a:extLst>
          </p:cNvPr>
          <p:cNvSpPr>
            <a:spLocks noGrp="1"/>
          </p:cNvSpPr>
          <p:nvPr>
            <p:ph idx="1"/>
          </p:nvPr>
        </p:nvSpPr>
        <p:spPr/>
        <p:txBody>
          <a:bodyPr>
            <a:normAutofit fontScale="77500" lnSpcReduction="20000"/>
          </a:bodyPr>
          <a:lstStyle/>
          <a:p>
            <a:r>
              <a:rPr lang="en-US" dirty="0"/>
              <a:t>LOCAL COUNCILS. (2017, October 18). Retrieved from </a:t>
            </a:r>
            <a:r>
              <a:rPr lang="en-US" dirty="0">
                <a:hlinkClick r:id="rId3"/>
              </a:rPr>
              <a:t>http://ohiofpn.org/local-councils/</a:t>
            </a:r>
            <a:r>
              <a:rPr lang="en-US" dirty="0"/>
              <a:t>.</a:t>
            </a:r>
          </a:p>
          <a:p>
            <a:r>
              <a:rPr lang="en-US" dirty="0"/>
              <a:t>Raison, B. (2017, July 7). Local Food Council Formation Planning Guide. Retrieved from </a:t>
            </a:r>
            <a:r>
              <a:rPr lang="en-US" dirty="0">
                <a:hlinkClick r:id="rId4"/>
              </a:rPr>
              <a:t>https://ohioline.osu.edu/factsheet/cdfs-1573</a:t>
            </a:r>
            <a:r>
              <a:rPr lang="en-US" dirty="0"/>
              <a:t>.</a:t>
            </a:r>
          </a:p>
          <a:p>
            <a:r>
              <a:rPr lang="en-US" dirty="0" err="1"/>
              <a:t>Stluka</a:t>
            </a:r>
            <a:r>
              <a:rPr lang="en-US" dirty="0"/>
              <a:t>, S., Moore, L., </a:t>
            </a:r>
            <a:r>
              <a:rPr lang="en-US" dirty="0" err="1"/>
              <a:t>Eicher</a:t>
            </a:r>
            <a:r>
              <a:rPr lang="en-US" dirty="0"/>
              <a:t>-Miller, H. A., </a:t>
            </a:r>
            <a:r>
              <a:rPr lang="en-US" dirty="0" err="1"/>
              <a:t>Franzen</a:t>
            </a:r>
            <a:r>
              <a:rPr lang="en-US" dirty="0"/>
              <a:t>-Castle, L., </a:t>
            </a:r>
            <a:r>
              <a:rPr lang="en-US" dirty="0" err="1"/>
              <a:t>Henne</a:t>
            </a:r>
            <a:r>
              <a:rPr lang="en-US" dirty="0"/>
              <a:t>, B., </a:t>
            </a:r>
            <a:r>
              <a:rPr lang="en-US" dirty="0" err="1"/>
              <a:t>Mehrle</a:t>
            </a:r>
            <a:r>
              <a:rPr lang="en-US" dirty="0"/>
              <a:t>, D., … </a:t>
            </a:r>
            <a:r>
              <a:rPr lang="en-US" dirty="0" err="1"/>
              <a:t>Mccormack</a:t>
            </a:r>
            <a:r>
              <a:rPr lang="en-US" dirty="0"/>
              <a:t>, L. (2018). Voices for food: methodologies for implementing a multi-state community-based intervention in rural, high poverty communities. BMC Public Health, 18(1). </a:t>
            </a:r>
            <a:r>
              <a:rPr lang="en-US" dirty="0" err="1"/>
              <a:t>doi</a:t>
            </a:r>
            <a:r>
              <a:rPr lang="en-US" dirty="0"/>
              <a:t>: 10.1186/s12889-018-5957-9</a:t>
            </a:r>
          </a:p>
          <a:p>
            <a:r>
              <a:rPr lang="en-US" dirty="0"/>
              <a:t>U.S. Hunger Relief Organization. (</a:t>
            </a:r>
            <a:r>
              <a:rPr lang="en-US" dirty="0" err="1"/>
              <a:t>n.d.</a:t>
            </a:r>
            <a:r>
              <a:rPr lang="en-US" dirty="0"/>
              <a:t>). Retrieved from </a:t>
            </a:r>
            <a:r>
              <a:rPr lang="en-US" dirty="0">
                <a:hlinkClick r:id="rId5"/>
              </a:rPr>
              <a:t>https://www.feedingamerica.org/</a:t>
            </a:r>
            <a:r>
              <a:rPr lang="en-US" dirty="0"/>
              <a:t>.</a:t>
            </a:r>
          </a:p>
          <a:p>
            <a:endParaRPr lang="en-US" dirty="0"/>
          </a:p>
        </p:txBody>
      </p:sp>
      <p:sp>
        <p:nvSpPr>
          <p:cNvPr id="3" name="Title 2">
            <a:extLst>
              <a:ext uri="{FF2B5EF4-FFF2-40B4-BE49-F238E27FC236}">
                <a16:creationId xmlns:a16="http://schemas.microsoft.com/office/drawing/2014/main" id="{648F6B7E-968B-D540-8644-7117775332AC}"/>
              </a:ext>
            </a:extLst>
          </p:cNvPr>
          <p:cNvSpPr>
            <a:spLocks noGrp="1"/>
          </p:cNvSpPr>
          <p:nvPr>
            <p:ph type="title"/>
          </p:nvPr>
        </p:nvSpPr>
        <p:spPr/>
        <p:txBody>
          <a:bodyPr/>
          <a:lstStyle/>
          <a:p>
            <a:r>
              <a:rPr lang="en-US" dirty="0"/>
              <a:t>Resources</a:t>
            </a:r>
          </a:p>
        </p:txBody>
      </p:sp>
    </p:spTree>
    <p:extLst>
      <p:ext uri="{BB962C8B-B14F-4D97-AF65-F5344CB8AC3E}">
        <p14:creationId xmlns:p14="http://schemas.microsoft.com/office/powerpoint/2010/main" val="15253174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tretch>
            <a:fillRect/>
          </a:stretch>
        </p:blipFill>
        <p:spPr>
          <a:xfrm>
            <a:off x="1816832" y="1611872"/>
            <a:ext cx="5744552" cy="3446731"/>
          </a:xfrm>
          <a:prstGeom prst="rect">
            <a:avLst/>
          </a:prstGeom>
        </p:spPr>
      </p:pic>
    </p:spTree>
    <p:extLst>
      <p:ext uri="{BB962C8B-B14F-4D97-AF65-F5344CB8AC3E}">
        <p14:creationId xmlns:p14="http://schemas.microsoft.com/office/powerpoint/2010/main" val="9233337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4CDA5DD-90DF-C04F-A737-C25B7BCD5289}"/>
              </a:ext>
            </a:extLst>
          </p:cNvPr>
          <p:cNvSpPr>
            <a:spLocks noGrp="1"/>
          </p:cNvSpPr>
          <p:nvPr>
            <p:ph idx="1"/>
          </p:nvPr>
        </p:nvSpPr>
        <p:spPr/>
        <p:txBody>
          <a:bodyPr>
            <a:normAutofit fontScale="70000" lnSpcReduction="20000"/>
          </a:bodyPr>
          <a:lstStyle/>
          <a:p>
            <a:endParaRPr lang="en-US" sz="4400" dirty="0">
              <a:solidFill>
                <a:srgbClr val="000000"/>
              </a:solidFill>
              <a:latin typeface="Univers 45 Light"/>
            </a:endParaRPr>
          </a:p>
          <a:p>
            <a:r>
              <a:rPr lang="en-US" sz="3200" dirty="0">
                <a:solidFill>
                  <a:srgbClr val="211D1E"/>
                </a:solidFill>
                <a:latin typeface="Univers 45 Light"/>
              </a:rPr>
              <a:t>Serve as public forums for discussing food-related issues. </a:t>
            </a:r>
          </a:p>
          <a:p>
            <a:r>
              <a:rPr lang="en-US" sz="3200" dirty="0">
                <a:solidFill>
                  <a:srgbClr val="211D1E"/>
                </a:solidFill>
                <a:latin typeface="Univers 45 Light"/>
              </a:rPr>
              <a:t>Create a place for assessing the community food system as a whole. </a:t>
            </a:r>
          </a:p>
          <a:p>
            <a:r>
              <a:rPr lang="en-US" sz="3200" dirty="0">
                <a:solidFill>
                  <a:srgbClr val="211D1E"/>
                </a:solidFill>
                <a:latin typeface="Univers 45 Light"/>
              </a:rPr>
              <a:t> Identify and address gaps in the food system. </a:t>
            </a:r>
          </a:p>
          <a:p>
            <a:r>
              <a:rPr lang="en-US" sz="3200" dirty="0">
                <a:solidFill>
                  <a:srgbClr val="211D1E"/>
                </a:solidFill>
                <a:latin typeface="Univers 45 Light"/>
              </a:rPr>
              <a:t>Act as liaison between public and private sectors of the food system. </a:t>
            </a:r>
          </a:p>
          <a:p>
            <a:r>
              <a:rPr lang="en-US" sz="3200" dirty="0">
                <a:solidFill>
                  <a:srgbClr val="211D1E"/>
                </a:solidFill>
                <a:latin typeface="Univers 45 Light"/>
              </a:rPr>
              <a:t> Build relationships among stakeholders in the food system. </a:t>
            </a:r>
          </a:p>
          <a:p>
            <a:r>
              <a:rPr lang="en-US" sz="3200" dirty="0">
                <a:solidFill>
                  <a:srgbClr val="211D1E"/>
                </a:solidFill>
                <a:latin typeface="Univers 45 Light"/>
              </a:rPr>
              <a:t> Work to make food systems more environmentally sustainable and socially just. </a:t>
            </a:r>
          </a:p>
          <a:p>
            <a:r>
              <a:rPr lang="en-US" sz="3200" dirty="0">
                <a:solidFill>
                  <a:srgbClr val="C00000"/>
                </a:solidFill>
                <a:latin typeface="Univers 45 Light"/>
              </a:rPr>
              <a:t>Give a voice to often-marginalized stakeholders, such as those who rely on the emergency food system. </a:t>
            </a:r>
          </a:p>
          <a:p>
            <a:r>
              <a:rPr lang="en-US" sz="3200" dirty="0">
                <a:solidFill>
                  <a:srgbClr val="211D1E"/>
                </a:solidFill>
                <a:latin typeface="Univers 45 Light"/>
              </a:rPr>
              <a:t> Play an active role in educating policy makers and the public about food system challenges and barriers. </a:t>
            </a:r>
          </a:p>
          <a:p>
            <a:endParaRPr lang="en-US" sz="3200" dirty="0">
              <a:solidFill>
                <a:srgbClr val="211D1E"/>
              </a:solidFill>
              <a:latin typeface="Univers 45 Light"/>
            </a:endParaRPr>
          </a:p>
          <a:p>
            <a:pPr marL="0" indent="0">
              <a:buNone/>
            </a:pPr>
            <a:r>
              <a:rPr lang="en-US" sz="1900" dirty="0">
                <a:solidFill>
                  <a:srgbClr val="211D1E"/>
                </a:solidFill>
                <a:latin typeface="Univers 45 Light"/>
              </a:rPr>
              <a:t> </a:t>
            </a:r>
          </a:p>
          <a:p>
            <a:endParaRPr lang="en-US" dirty="0"/>
          </a:p>
        </p:txBody>
      </p:sp>
      <p:sp>
        <p:nvSpPr>
          <p:cNvPr id="3" name="Title 2">
            <a:extLst>
              <a:ext uri="{FF2B5EF4-FFF2-40B4-BE49-F238E27FC236}">
                <a16:creationId xmlns:a16="http://schemas.microsoft.com/office/drawing/2014/main" id="{AA4D6863-2D0F-874F-A9FE-482E178C9C39}"/>
              </a:ext>
            </a:extLst>
          </p:cNvPr>
          <p:cNvSpPr>
            <a:spLocks noGrp="1"/>
          </p:cNvSpPr>
          <p:nvPr>
            <p:ph type="title"/>
          </p:nvPr>
        </p:nvSpPr>
        <p:spPr/>
        <p:txBody>
          <a:bodyPr/>
          <a:lstStyle/>
          <a:p>
            <a:r>
              <a:rPr lang="en-US" dirty="0"/>
              <a:t>Why Food Councils </a:t>
            </a:r>
          </a:p>
        </p:txBody>
      </p:sp>
    </p:spTree>
    <p:extLst>
      <p:ext uri="{BB962C8B-B14F-4D97-AF65-F5344CB8AC3E}">
        <p14:creationId xmlns:p14="http://schemas.microsoft.com/office/powerpoint/2010/main" val="6815121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r>
              <a:rPr lang="en-US" dirty="0"/>
              <a:t>Identifying the purpose and role of the group.</a:t>
            </a:r>
          </a:p>
          <a:p>
            <a:endParaRPr lang="en-US" dirty="0"/>
          </a:p>
          <a:p>
            <a:r>
              <a:rPr lang="en-US" dirty="0"/>
              <a:t> Assessing community interest in issues related to the food system.</a:t>
            </a:r>
          </a:p>
          <a:p>
            <a:endParaRPr lang="en-US" dirty="0"/>
          </a:p>
          <a:p>
            <a:r>
              <a:rPr lang="en-US" dirty="0"/>
              <a:t> Creating a structure for a food council – informal or formal.</a:t>
            </a:r>
          </a:p>
          <a:p>
            <a:endParaRPr lang="en-US" dirty="0"/>
          </a:p>
          <a:p>
            <a:r>
              <a:rPr lang="en-US" dirty="0"/>
              <a:t>Informing residents of their progress.</a:t>
            </a:r>
          </a:p>
        </p:txBody>
      </p:sp>
      <p:sp>
        <p:nvSpPr>
          <p:cNvPr id="3" name="Title 2"/>
          <p:cNvSpPr>
            <a:spLocks noGrp="1"/>
          </p:cNvSpPr>
          <p:nvPr>
            <p:ph type="title"/>
          </p:nvPr>
        </p:nvSpPr>
        <p:spPr/>
        <p:txBody>
          <a:bodyPr/>
          <a:lstStyle/>
          <a:p>
            <a:r>
              <a:rPr lang="en-US" dirty="0"/>
              <a:t>Starting a Food Council </a:t>
            </a:r>
          </a:p>
        </p:txBody>
      </p:sp>
    </p:spTree>
    <p:extLst>
      <p:ext uri="{BB962C8B-B14F-4D97-AF65-F5344CB8AC3E}">
        <p14:creationId xmlns:p14="http://schemas.microsoft.com/office/powerpoint/2010/main" val="10932079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r>
              <a:rPr lang="en-US" dirty="0">
                <a:solidFill>
                  <a:srgbClr val="C00000"/>
                </a:solidFill>
              </a:rPr>
              <a:t>Identifying the purpose and role of the group.</a:t>
            </a:r>
          </a:p>
          <a:p>
            <a:endParaRPr lang="en-US" dirty="0">
              <a:solidFill>
                <a:srgbClr val="E6E6E6"/>
              </a:solidFill>
            </a:endParaRPr>
          </a:p>
          <a:p>
            <a:r>
              <a:rPr lang="en-US" dirty="0">
                <a:solidFill>
                  <a:srgbClr val="E6E6E6"/>
                </a:solidFill>
              </a:rPr>
              <a:t> Assessing community interest in issues related to the food system.</a:t>
            </a:r>
          </a:p>
          <a:p>
            <a:endParaRPr lang="en-US" dirty="0">
              <a:solidFill>
                <a:srgbClr val="E6E6E6"/>
              </a:solidFill>
            </a:endParaRPr>
          </a:p>
          <a:p>
            <a:r>
              <a:rPr lang="en-US" dirty="0">
                <a:solidFill>
                  <a:srgbClr val="E6E6E6"/>
                </a:solidFill>
              </a:rPr>
              <a:t> Creating a structure for a food council – informal or formal.</a:t>
            </a:r>
          </a:p>
          <a:p>
            <a:endParaRPr lang="en-US" dirty="0">
              <a:solidFill>
                <a:srgbClr val="E6E6E6"/>
              </a:solidFill>
            </a:endParaRPr>
          </a:p>
          <a:p>
            <a:r>
              <a:rPr lang="en-US" dirty="0">
                <a:solidFill>
                  <a:srgbClr val="E6E6E6"/>
                </a:solidFill>
              </a:rPr>
              <a:t>Informing residents of their progress.</a:t>
            </a:r>
          </a:p>
        </p:txBody>
      </p:sp>
      <p:sp>
        <p:nvSpPr>
          <p:cNvPr id="3" name="Title 2"/>
          <p:cNvSpPr>
            <a:spLocks noGrp="1"/>
          </p:cNvSpPr>
          <p:nvPr>
            <p:ph type="title"/>
          </p:nvPr>
        </p:nvSpPr>
        <p:spPr/>
        <p:txBody>
          <a:bodyPr/>
          <a:lstStyle/>
          <a:p>
            <a:r>
              <a:rPr lang="en-US" dirty="0"/>
              <a:t>Starting a Food Council </a:t>
            </a:r>
          </a:p>
        </p:txBody>
      </p:sp>
    </p:spTree>
    <p:extLst>
      <p:ext uri="{BB962C8B-B14F-4D97-AF65-F5344CB8AC3E}">
        <p14:creationId xmlns:p14="http://schemas.microsoft.com/office/powerpoint/2010/main" val="42613622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r>
              <a:rPr lang="en-US" dirty="0">
                <a:solidFill>
                  <a:srgbClr val="E6E6E6"/>
                </a:solidFill>
              </a:rPr>
              <a:t>Identifying the purpose and role of the group.</a:t>
            </a:r>
          </a:p>
          <a:p>
            <a:endParaRPr lang="en-US" dirty="0">
              <a:solidFill>
                <a:srgbClr val="E6E6E6"/>
              </a:solidFill>
            </a:endParaRPr>
          </a:p>
          <a:p>
            <a:r>
              <a:rPr lang="en-US" dirty="0">
                <a:solidFill>
                  <a:srgbClr val="E6E6E6"/>
                </a:solidFill>
              </a:rPr>
              <a:t> </a:t>
            </a:r>
            <a:r>
              <a:rPr lang="en-US" dirty="0">
                <a:solidFill>
                  <a:srgbClr val="C00000"/>
                </a:solidFill>
              </a:rPr>
              <a:t>Assessing community interest in issues related to the food system.</a:t>
            </a:r>
          </a:p>
          <a:p>
            <a:endParaRPr lang="en-US" dirty="0">
              <a:solidFill>
                <a:srgbClr val="E6E6E6"/>
              </a:solidFill>
            </a:endParaRPr>
          </a:p>
          <a:p>
            <a:r>
              <a:rPr lang="en-US" dirty="0">
                <a:solidFill>
                  <a:srgbClr val="E6E6E6"/>
                </a:solidFill>
              </a:rPr>
              <a:t> Creating a structure for a food council – informal or formal.</a:t>
            </a:r>
          </a:p>
          <a:p>
            <a:endParaRPr lang="en-US" dirty="0">
              <a:solidFill>
                <a:srgbClr val="E6E6E6"/>
              </a:solidFill>
            </a:endParaRPr>
          </a:p>
          <a:p>
            <a:r>
              <a:rPr lang="en-US" dirty="0">
                <a:solidFill>
                  <a:srgbClr val="E6E6E6"/>
                </a:solidFill>
              </a:rPr>
              <a:t>Informing residents of their progress.</a:t>
            </a:r>
          </a:p>
        </p:txBody>
      </p:sp>
      <p:sp>
        <p:nvSpPr>
          <p:cNvPr id="3" name="Title 2"/>
          <p:cNvSpPr>
            <a:spLocks noGrp="1"/>
          </p:cNvSpPr>
          <p:nvPr>
            <p:ph type="title"/>
          </p:nvPr>
        </p:nvSpPr>
        <p:spPr/>
        <p:txBody>
          <a:bodyPr/>
          <a:lstStyle/>
          <a:p>
            <a:r>
              <a:rPr lang="en-US" dirty="0"/>
              <a:t>Starting a Food Council </a:t>
            </a:r>
          </a:p>
        </p:txBody>
      </p:sp>
    </p:spTree>
    <p:extLst>
      <p:ext uri="{BB962C8B-B14F-4D97-AF65-F5344CB8AC3E}">
        <p14:creationId xmlns:p14="http://schemas.microsoft.com/office/powerpoint/2010/main" val="3873327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1000"/>
                                        <p:tgtEl>
                                          <p:spTgt spid="2">
                                            <p:txEl>
                                              <p:pRg st="2" end="2"/>
                                            </p:txEl>
                                          </p:spTgt>
                                        </p:tgtEl>
                                      </p:cBhvr>
                                    </p:animEffect>
                                    <p:anim calcmode="lin" valueType="num">
                                      <p:cBhvr>
                                        <p:cTn id="8"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r>
              <a:rPr lang="en-US" dirty="0">
                <a:solidFill>
                  <a:srgbClr val="E6E6E6"/>
                </a:solidFill>
              </a:rPr>
              <a:t>Identifying the purpose and role of the group.</a:t>
            </a:r>
          </a:p>
          <a:p>
            <a:endParaRPr lang="en-US" dirty="0">
              <a:solidFill>
                <a:srgbClr val="E6E6E6"/>
              </a:solidFill>
            </a:endParaRPr>
          </a:p>
          <a:p>
            <a:r>
              <a:rPr lang="en-US" dirty="0">
                <a:solidFill>
                  <a:srgbClr val="E6E6E6"/>
                </a:solidFill>
              </a:rPr>
              <a:t> Assessing community interest in issues related to the food system.</a:t>
            </a:r>
          </a:p>
          <a:p>
            <a:endParaRPr lang="en-US" dirty="0">
              <a:solidFill>
                <a:srgbClr val="E6E6E6"/>
              </a:solidFill>
            </a:endParaRPr>
          </a:p>
          <a:p>
            <a:r>
              <a:rPr lang="en-US" dirty="0">
                <a:solidFill>
                  <a:srgbClr val="E6E6E6"/>
                </a:solidFill>
              </a:rPr>
              <a:t> </a:t>
            </a:r>
            <a:r>
              <a:rPr lang="en-US" dirty="0">
                <a:solidFill>
                  <a:srgbClr val="C00000"/>
                </a:solidFill>
              </a:rPr>
              <a:t>Creating a structure for a food council – informal or formal.</a:t>
            </a:r>
          </a:p>
          <a:p>
            <a:endParaRPr lang="en-US" dirty="0">
              <a:solidFill>
                <a:srgbClr val="E6E6E6"/>
              </a:solidFill>
            </a:endParaRPr>
          </a:p>
          <a:p>
            <a:r>
              <a:rPr lang="en-US" dirty="0">
                <a:solidFill>
                  <a:srgbClr val="E6E6E6"/>
                </a:solidFill>
              </a:rPr>
              <a:t>Informing residents of their progress</a:t>
            </a:r>
            <a:r>
              <a:rPr lang="en-US" dirty="0"/>
              <a:t>.</a:t>
            </a:r>
          </a:p>
        </p:txBody>
      </p:sp>
      <p:sp>
        <p:nvSpPr>
          <p:cNvPr id="3" name="Title 2"/>
          <p:cNvSpPr>
            <a:spLocks noGrp="1"/>
          </p:cNvSpPr>
          <p:nvPr>
            <p:ph type="title"/>
          </p:nvPr>
        </p:nvSpPr>
        <p:spPr/>
        <p:txBody>
          <a:bodyPr/>
          <a:lstStyle/>
          <a:p>
            <a:r>
              <a:rPr lang="en-US" dirty="0"/>
              <a:t>Starting a Food Council </a:t>
            </a:r>
          </a:p>
        </p:txBody>
      </p:sp>
    </p:spTree>
    <p:extLst>
      <p:ext uri="{BB962C8B-B14F-4D97-AF65-F5344CB8AC3E}">
        <p14:creationId xmlns:p14="http://schemas.microsoft.com/office/powerpoint/2010/main" val="4587635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animEffect transition="in" filter="fade">
                                      <p:cBhvr>
                                        <p:cTn id="7" dur="1000"/>
                                        <p:tgtEl>
                                          <p:spTgt spid="2">
                                            <p:txEl>
                                              <p:pRg st="4" end="4"/>
                                            </p:txEl>
                                          </p:spTgt>
                                        </p:tgtEl>
                                      </p:cBhvr>
                                    </p:animEffect>
                                    <p:anim calcmode="lin" valueType="num">
                                      <p:cBhvr>
                                        <p:cTn id="8"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itle Slide">
  <a:themeElements>
    <a:clrScheme name="Butler">
      <a:dk1>
        <a:srgbClr val="050219"/>
      </a:dk1>
      <a:lt1>
        <a:srgbClr val="FFFFFE"/>
      </a:lt1>
      <a:dk2>
        <a:srgbClr val="141313"/>
      </a:dk2>
      <a:lt2>
        <a:srgbClr val="D1E3CF"/>
      </a:lt2>
      <a:accent1>
        <a:srgbClr val="008EC8"/>
      </a:accent1>
      <a:accent2>
        <a:srgbClr val="D1E3CF"/>
      </a:accent2>
      <a:accent3>
        <a:srgbClr val="D11960"/>
      </a:accent3>
      <a:accent4>
        <a:srgbClr val="E7E533"/>
      </a:accent4>
      <a:accent5>
        <a:srgbClr val="5CB174"/>
      </a:accent5>
      <a:accent6>
        <a:srgbClr val="EEA420"/>
      </a:accent6>
      <a:hlink>
        <a:srgbClr val="050219"/>
      </a:hlink>
      <a:folHlink>
        <a:srgbClr val="050219"/>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vert="horz" lIns="91440" tIns="45720" rIns="91440" bIns="45720" rtlCol="0" anchor="ctr">
        <a:normAutofit fontScale="85000" lnSpcReduction="10000"/>
      </a:bodyPr>
      <a:lstStyle>
        <a:defPPr>
          <a:defRPr dirty="0" smtClean="0"/>
        </a:defPPr>
      </a:lstStyle>
    </a:txDef>
  </a:objectDefaults>
  <a:extraClrSchemeLst/>
</a:theme>
</file>

<file path=ppt/theme/theme2.xml><?xml version="1.0" encoding="utf-8"?>
<a:theme xmlns:a="http://schemas.openxmlformats.org/drawingml/2006/main" name="Impact Slide">
  <a:themeElements>
    <a:clrScheme name="OHIO STATE COLORS">
      <a:dk1>
        <a:srgbClr val="830000"/>
      </a:dk1>
      <a:lt1>
        <a:sysClr val="window" lastClr="FFFFFF"/>
      </a:lt1>
      <a:dk2>
        <a:srgbClr val="666666"/>
      </a:dk2>
      <a:lt2>
        <a:srgbClr val="E0E0E1"/>
      </a:lt2>
      <a:accent1>
        <a:srgbClr val="BB0000"/>
      </a:accent1>
      <a:accent2>
        <a:srgbClr val="700000"/>
      </a:accent2>
      <a:accent3>
        <a:srgbClr val="B3B3B3"/>
      </a:accent3>
      <a:accent4>
        <a:srgbClr val="292929"/>
      </a:accent4>
      <a:accent5>
        <a:srgbClr val="474747"/>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Content Slide - ULT">
  <a:themeElements>
    <a:clrScheme name="Butler 1">
      <a:dk1>
        <a:srgbClr val="13294B"/>
      </a:dk1>
      <a:lt1>
        <a:srgbClr val="FFFFFE"/>
      </a:lt1>
      <a:dk2>
        <a:srgbClr val="13294B"/>
      </a:dk2>
      <a:lt2>
        <a:srgbClr val="D1E0D7"/>
      </a:lt2>
      <a:accent1>
        <a:srgbClr val="00A3E0"/>
      </a:accent1>
      <a:accent2>
        <a:srgbClr val="D1E0D7"/>
      </a:accent2>
      <a:accent3>
        <a:srgbClr val="E31C79"/>
      </a:accent3>
      <a:accent4>
        <a:srgbClr val="ECE81A"/>
      </a:accent4>
      <a:accent5>
        <a:srgbClr val="26D07C"/>
      </a:accent5>
      <a:accent6>
        <a:srgbClr val="EAAA00"/>
      </a:accent6>
      <a:hlink>
        <a:srgbClr val="00A3E0"/>
      </a:hlink>
      <a:folHlink>
        <a:srgbClr val="00A3E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Content Slide Layout - UR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Content Slide - LL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Content Slide Layout - LR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8692</TotalTime>
  <Words>4108</Words>
  <Application>Microsoft Office PowerPoint</Application>
  <PresentationFormat>On-screen Show (4:3)</PresentationFormat>
  <Paragraphs>366</Paragraphs>
  <Slides>39</Slides>
  <Notes>38</Notes>
  <HiddenSlides>0</HiddenSlides>
  <MMClips>0</MMClips>
  <ScaleCrop>false</ScaleCrop>
  <HeadingPairs>
    <vt:vector size="6" baseType="variant">
      <vt:variant>
        <vt:lpstr>Fonts Used</vt:lpstr>
      </vt:variant>
      <vt:variant>
        <vt:i4>4</vt:i4>
      </vt:variant>
      <vt:variant>
        <vt:lpstr>Theme</vt:lpstr>
      </vt:variant>
      <vt:variant>
        <vt:i4>6</vt:i4>
      </vt:variant>
      <vt:variant>
        <vt:lpstr>Slide Titles</vt:lpstr>
      </vt:variant>
      <vt:variant>
        <vt:i4>39</vt:i4>
      </vt:variant>
    </vt:vector>
  </HeadingPairs>
  <TitlesOfParts>
    <vt:vector size="49" baseType="lpstr">
      <vt:lpstr>Arial</vt:lpstr>
      <vt:lpstr>Calibri</vt:lpstr>
      <vt:lpstr>Helvetica</vt:lpstr>
      <vt:lpstr>Univers 45 Light</vt:lpstr>
      <vt:lpstr>Title Slide</vt:lpstr>
      <vt:lpstr>Impact Slide</vt:lpstr>
      <vt:lpstr>Content Slide - ULT</vt:lpstr>
      <vt:lpstr>Content Slide Layout - URT</vt:lpstr>
      <vt:lpstr>Content Slide - LLT</vt:lpstr>
      <vt:lpstr>Content Slide Layout - LRT</vt:lpstr>
      <vt:lpstr>Using Collaboration to Address Food Insecurity</vt:lpstr>
      <vt:lpstr>Food Councils </vt:lpstr>
      <vt:lpstr>PowerPoint Presentation</vt:lpstr>
      <vt:lpstr>PowerPoint Presentation</vt:lpstr>
      <vt:lpstr>Why Food Councils </vt:lpstr>
      <vt:lpstr>Starting a Food Council </vt:lpstr>
      <vt:lpstr>Starting a Food Council </vt:lpstr>
      <vt:lpstr>Starting a Food Council </vt:lpstr>
      <vt:lpstr>Starting a Food Council </vt:lpstr>
      <vt:lpstr>PowerPoint Presentation</vt:lpstr>
      <vt:lpstr>Starting a Food Council </vt:lpstr>
      <vt:lpstr>Who to invite?   </vt:lpstr>
      <vt:lpstr>Start with a Community Food Assessment </vt:lpstr>
      <vt:lpstr>Community Food Assessment </vt:lpstr>
      <vt:lpstr>Food Sector 3: Distributing </vt:lpstr>
      <vt:lpstr>Food Sector 5: Retailing </vt:lpstr>
      <vt:lpstr>PowerPoint Presentation</vt:lpstr>
      <vt:lpstr>Ohio Local Councils </vt:lpstr>
      <vt:lpstr> </vt:lpstr>
      <vt:lpstr>Field Trip </vt:lpstr>
      <vt:lpstr>Community Garden </vt:lpstr>
      <vt:lpstr>Teens Able to Access Food Pantries  </vt:lpstr>
      <vt:lpstr> Pantries Sharing Resources  </vt:lpstr>
      <vt:lpstr>Making Foods Usable </vt:lpstr>
      <vt:lpstr>Pop Up Pantries </vt:lpstr>
      <vt:lpstr>PowerPoint Presentation</vt:lpstr>
      <vt:lpstr>Mobile Food Pantry </vt:lpstr>
      <vt:lpstr>Miami Smiles Dental Clinic </vt:lpstr>
      <vt:lpstr>Choice Food Pantry Training </vt:lpstr>
      <vt:lpstr>Creating Awareness </vt:lpstr>
      <vt:lpstr>Family and Consumer Sciences </vt:lpstr>
      <vt:lpstr>Snap-Ed and EFNEP</vt:lpstr>
      <vt:lpstr>4H and Youth Development </vt:lpstr>
      <vt:lpstr>4-H and Youth Development</vt:lpstr>
      <vt:lpstr>Agriculture and Natural Resources </vt:lpstr>
      <vt:lpstr>Hunger is not a choice. . . Giving is. </vt:lpstr>
      <vt:lpstr>Resources for You: </vt:lpstr>
      <vt:lpstr>PowerPoint Presentation</vt:lpstr>
      <vt:lpstr>Resources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Orlowski, Katie</dc:creator>
  <cp:lastModifiedBy>Barton, Alisha N.</cp:lastModifiedBy>
  <cp:revision>403</cp:revision>
  <cp:lastPrinted>2015-08-31T18:44:18Z</cp:lastPrinted>
  <dcterms:created xsi:type="dcterms:W3CDTF">2015-03-02T15:38:05Z</dcterms:created>
  <dcterms:modified xsi:type="dcterms:W3CDTF">2021-09-10T18:29:38Z</dcterms:modified>
</cp:coreProperties>
</file>