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889" r:id="rId2"/>
    <p:sldId id="855" r:id="rId3"/>
    <p:sldId id="1042" r:id="rId4"/>
    <p:sldId id="1020" r:id="rId5"/>
    <p:sldId id="1034" r:id="rId6"/>
    <p:sldId id="1035" r:id="rId7"/>
    <p:sldId id="1036" r:id="rId8"/>
    <p:sldId id="1037" r:id="rId9"/>
    <p:sldId id="1038" r:id="rId10"/>
    <p:sldId id="1039" r:id="rId11"/>
    <p:sldId id="1040" r:id="rId12"/>
    <p:sldId id="1041" r:id="rId13"/>
    <p:sldId id="952" r:id="rId14"/>
    <p:sldId id="954" r:id="rId15"/>
    <p:sldId id="955" r:id="rId16"/>
    <p:sldId id="953" r:id="rId17"/>
    <p:sldId id="741" r:id="rId18"/>
    <p:sldId id="1021" r:id="rId19"/>
    <p:sldId id="1022" r:id="rId20"/>
    <p:sldId id="1033" r:id="rId21"/>
    <p:sldId id="940" r:id="rId22"/>
    <p:sldId id="951" r:id="rId23"/>
    <p:sldId id="856" r:id="rId24"/>
    <p:sldId id="852" r:id="rId25"/>
    <p:sldId id="859" r:id="rId26"/>
    <p:sldId id="861" r:id="rId27"/>
    <p:sldId id="908" r:id="rId28"/>
    <p:sldId id="909" r:id="rId29"/>
    <p:sldId id="911" r:id="rId30"/>
    <p:sldId id="912" r:id="rId31"/>
    <p:sldId id="913" r:id="rId32"/>
    <p:sldId id="862" r:id="rId33"/>
    <p:sldId id="914" r:id="rId34"/>
    <p:sldId id="945" r:id="rId35"/>
    <p:sldId id="916" r:id="rId36"/>
    <p:sldId id="944" r:id="rId37"/>
    <p:sldId id="918" r:id="rId38"/>
    <p:sldId id="858" r:id="rId39"/>
    <p:sldId id="917" r:id="rId40"/>
    <p:sldId id="919" r:id="rId41"/>
    <p:sldId id="876" r:id="rId42"/>
    <p:sldId id="922" r:id="rId43"/>
    <p:sldId id="924" r:id="rId44"/>
    <p:sldId id="925" r:id="rId45"/>
    <p:sldId id="923" r:id="rId46"/>
    <p:sldId id="938" r:id="rId47"/>
    <p:sldId id="927" r:id="rId48"/>
    <p:sldId id="928" r:id="rId49"/>
    <p:sldId id="929" r:id="rId50"/>
    <p:sldId id="930" r:id="rId51"/>
    <p:sldId id="873" r:id="rId52"/>
    <p:sldId id="881" r:id="rId53"/>
    <p:sldId id="932" r:id="rId54"/>
    <p:sldId id="921" r:id="rId55"/>
    <p:sldId id="933" r:id="rId56"/>
    <p:sldId id="934" r:id="rId57"/>
    <p:sldId id="920" r:id="rId58"/>
    <p:sldId id="868" r:id="rId59"/>
    <p:sldId id="935" r:id="rId60"/>
    <p:sldId id="936" r:id="rId61"/>
    <p:sldId id="937" r:id="rId62"/>
    <p:sldId id="870" r:id="rId63"/>
    <p:sldId id="864" r:id="rId64"/>
    <p:sldId id="863" r:id="rId65"/>
    <p:sldId id="869" r:id="rId66"/>
    <p:sldId id="867" r:id="rId67"/>
    <p:sldId id="879" r:id="rId68"/>
    <p:sldId id="743" r:id="rId69"/>
    <p:sldId id="942" r:id="rId70"/>
    <p:sldId id="943" r:id="rId71"/>
    <p:sldId id="699"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EAEAF"/>
    <a:srgbClr val="3262AA"/>
    <a:srgbClr val="DF5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51"/>
    <p:restoredTop sz="94647"/>
  </p:normalViewPr>
  <p:slideViewPr>
    <p:cSldViewPr snapToGrid="0" snapToObjects="1">
      <p:cViewPr varScale="1">
        <p:scale>
          <a:sx n="110" d="100"/>
          <a:sy n="110" d="100"/>
        </p:scale>
        <p:origin x="246" y="1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id="{E2B8FC76-EA84-D349-8D7E-52E2221267F1}"/>
              </a:ext>
            </a:extLst>
          </p:cNvPr>
          <p:cNvSpPr/>
          <p:nvPr/>
        </p:nvSpPr>
        <p:spPr>
          <a:xfrm>
            <a:off x="4446297" y="4487126"/>
            <a:ext cx="3265714" cy="27958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30">
            <a:extLst>
              <a:ext uri="{FF2B5EF4-FFF2-40B4-BE49-F238E27FC236}">
                <a16:creationId xmlns:a16="http://schemas.microsoft.com/office/drawing/2014/main" id="{CEA7BD84-7BFE-EF4E-9B13-316DC6D03AF6}"/>
              </a:ext>
            </a:extLst>
          </p:cNvPr>
          <p:cNvSpPr>
            <a:spLocks noGrp="1"/>
          </p:cNvSpPr>
          <p:nvPr>
            <p:ph type="body" sz="quarter" idx="10" hasCustomPrompt="1"/>
          </p:nvPr>
        </p:nvSpPr>
        <p:spPr>
          <a:xfrm>
            <a:off x="1709057" y="1894561"/>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id="{02FD7F50-5780-3D4F-A7C8-CE5F06B45506}"/>
              </a:ext>
            </a:extLst>
          </p:cNvPr>
          <p:cNvSpPr>
            <a:spLocks noGrp="1"/>
          </p:cNvSpPr>
          <p:nvPr>
            <p:ph type="body" sz="quarter" idx="11" hasCustomPrompt="1"/>
          </p:nvPr>
        </p:nvSpPr>
        <p:spPr>
          <a:xfrm>
            <a:off x="4827059" y="1363231"/>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5" name="Text Placeholder 34">
            <a:extLst>
              <a:ext uri="{FF2B5EF4-FFF2-40B4-BE49-F238E27FC236}">
                <a16:creationId xmlns:a16="http://schemas.microsoft.com/office/drawing/2014/main" id="{AD872086-7600-DA4E-B150-76A1178C128A}"/>
              </a:ext>
            </a:extLst>
          </p:cNvPr>
          <p:cNvSpPr>
            <a:spLocks noGrp="1"/>
          </p:cNvSpPr>
          <p:nvPr>
            <p:ph type="body" sz="quarter" idx="12" hasCustomPrompt="1"/>
          </p:nvPr>
        </p:nvSpPr>
        <p:spPr>
          <a:xfrm>
            <a:off x="4665751" y="4342566"/>
            <a:ext cx="2826809" cy="581819"/>
          </a:xfrm>
        </p:spPr>
        <p:txBody>
          <a:bodyPr anchor="ctr">
            <a:noAutofit/>
          </a:bodyPr>
          <a:lstStyle>
            <a:lvl1pPr marL="0" indent="0" algn="ctr">
              <a:buNone/>
              <a:defRPr sz="1667" b="0" i="0">
                <a:solidFill>
                  <a:schemeClr val="bg1"/>
                </a:solidFill>
                <a:latin typeface="Arial Nova Cond" panose="020F0502020204030204" pitchFamily="34" charset="0"/>
                <a:cs typeface="Arial Nova Cond" panose="020F0502020204030204" pitchFamily="34" charset="0"/>
              </a:defRPr>
            </a:lvl1pPr>
            <a:lvl2pPr marL="609585" indent="0">
              <a:buNone/>
              <a:defRPr sz="1334">
                <a:solidFill>
                  <a:schemeClr val="bg1"/>
                </a:solidFill>
                <a:latin typeface="Century Gothic" panose="020B0502020202020204" pitchFamily="34" charset="0"/>
              </a:defRPr>
            </a:lvl2pPr>
            <a:lvl3pPr marL="1219170" indent="0">
              <a:buNone/>
              <a:defRPr sz="1334">
                <a:solidFill>
                  <a:schemeClr val="bg1"/>
                </a:solidFill>
                <a:latin typeface="Century Gothic" panose="020B0502020202020204" pitchFamily="34" charset="0"/>
              </a:defRPr>
            </a:lvl3pPr>
            <a:lvl4pPr marL="1828755" indent="0">
              <a:buNone/>
              <a:defRPr sz="1334">
                <a:solidFill>
                  <a:schemeClr val="bg1"/>
                </a:solidFill>
                <a:latin typeface="Century Gothic" panose="020B0502020202020204" pitchFamily="34" charset="0"/>
              </a:defRPr>
            </a:lvl4pPr>
            <a:lvl5pPr marL="2438339" indent="0">
              <a:buNone/>
              <a:defRPr sz="1334">
                <a:solidFill>
                  <a:schemeClr val="bg1"/>
                </a:solidFill>
                <a:latin typeface="Century Gothic" panose="020B0502020202020204" pitchFamily="34" charset="0"/>
              </a:defRPr>
            </a:lvl5pPr>
          </a:lstStyle>
          <a:p>
            <a:pPr lvl="0"/>
            <a:r>
              <a:rPr lang="en-US" dirty="0"/>
              <a:t>Name, Title</a:t>
            </a:r>
          </a:p>
        </p:txBody>
      </p:sp>
      <p:sp>
        <p:nvSpPr>
          <p:cNvPr id="39" name="Text Placeholder 38">
            <a:extLst>
              <a:ext uri="{FF2B5EF4-FFF2-40B4-BE49-F238E27FC236}">
                <a16:creationId xmlns:a16="http://schemas.microsoft.com/office/drawing/2014/main" id="{371C5312-971E-E940-8564-704DB7D2EE30}"/>
              </a:ext>
            </a:extLst>
          </p:cNvPr>
          <p:cNvSpPr>
            <a:spLocks noGrp="1"/>
          </p:cNvSpPr>
          <p:nvPr>
            <p:ph type="body" sz="quarter" idx="13" hasCustomPrompt="1"/>
          </p:nvPr>
        </p:nvSpPr>
        <p:spPr>
          <a:xfrm>
            <a:off x="2395008" y="3593182"/>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spTree>
    <p:extLst>
      <p:ext uri="{BB962C8B-B14F-4D97-AF65-F5344CB8AC3E}">
        <p14:creationId xmlns:p14="http://schemas.microsoft.com/office/powerpoint/2010/main" val="266451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left - Image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04FFC1-7AE1-6A48-AD84-9F78D097F50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1" name="Picture Placeholder 9">
            <a:extLst>
              <a:ext uri="{FF2B5EF4-FFF2-40B4-BE49-F238E27FC236}">
                <a16:creationId xmlns:a16="http://schemas.microsoft.com/office/drawing/2014/main" id="{E99ED802-40D4-2641-A955-604D0843DC1F}"/>
              </a:ext>
            </a:extLst>
          </p:cNvPr>
          <p:cNvSpPr>
            <a:spLocks noGrp="1"/>
          </p:cNvSpPr>
          <p:nvPr>
            <p:ph type="pic" sz="quarter" idx="13" hasCustomPrompt="1"/>
          </p:nvPr>
        </p:nvSpPr>
        <p:spPr>
          <a:xfrm>
            <a:off x="6502510" y="1483662"/>
            <a:ext cx="4871718" cy="4201151"/>
          </a:xfrm>
          <a:solidFill>
            <a:schemeClr val="bg1">
              <a:lumMod val="95000"/>
            </a:schemeClr>
          </a:solidFill>
        </p:spPr>
        <p:txBody>
          <a:bodyPr anchor="ctr">
            <a:normAutofit/>
          </a:bodyPr>
          <a:lstStyle>
            <a:lvl1pPr marL="0" indent="0" algn="ctr">
              <a:buNone/>
              <a:defRPr sz="1600"/>
            </a:lvl1pPr>
          </a:lstStyle>
          <a:p>
            <a:r>
              <a:rPr lang="en-US" dirty="0"/>
              <a:t>Click here to add a picture</a:t>
            </a:r>
          </a:p>
        </p:txBody>
      </p:sp>
      <p:sp>
        <p:nvSpPr>
          <p:cNvPr id="25" name="Rectangle 24">
            <a:extLst>
              <a:ext uri="{FF2B5EF4-FFF2-40B4-BE49-F238E27FC236}">
                <a16:creationId xmlns:a16="http://schemas.microsoft.com/office/drawing/2014/main" id="{9287006A-36D9-F94E-923B-D553BE2295FB}"/>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Text Placeholder 2">
            <a:extLst>
              <a:ext uri="{FF2B5EF4-FFF2-40B4-BE49-F238E27FC236}">
                <a16:creationId xmlns:a16="http://schemas.microsoft.com/office/drawing/2014/main" id="{6C3AF809-F8B2-AE40-A496-ED6867071119}"/>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28" name="Text Placeholder 3">
            <a:extLst>
              <a:ext uri="{FF2B5EF4-FFF2-40B4-BE49-F238E27FC236}">
                <a16:creationId xmlns:a16="http://schemas.microsoft.com/office/drawing/2014/main" id="{2B796488-430A-2644-A605-613645212982}"/>
              </a:ext>
            </a:extLst>
          </p:cNvPr>
          <p:cNvSpPr>
            <a:spLocks noGrp="1"/>
          </p:cNvSpPr>
          <p:nvPr>
            <p:ph type="body" sz="quarter" idx="15" hasCustomPrompt="1"/>
          </p:nvPr>
        </p:nvSpPr>
        <p:spPr>
          <a:xfrm>
            <a:off x="760611" y="3274105"/>
            <a:ext cx="5014384" cy="2410709"/>
          </a:xfrm>
        </p:spPr>
        <p:txBody>
          <a:bodyPr>
            <a:noAutofit/>
          </a:bodyPr>
          <a:lstStyle>
            <a:lvl1pPr marL="228595" indent="-228595">
              <a:lnSpc>
                <a:spcPct val="100000"/>
              </a:lnSpc>
              <a:buFont typeface="Arial" panose="020B0604020202020204" pitchFamily="34" charset="0"/>
              <a:buChar char="•"/>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p:txBody>
      </p:sp>
      <p:sp>
        <p:nvSpPr>
          <p:cNvPr id="29" name="Text Placeholder 3">
            <a:extLst>
              <a:ext uri="{FF2B5EF4-FFF2-40B4-BE49-F238E27FC236}">
                <a16:creationId xmlns:a16="http://schemas.microsoft.com/office/drawing/2014/main" id="{F2330794-9F99-C94D-A22C-0A5CB2763998}"/>
              </a:ext>
            </a:extLst>
          </p:cNvPr>
          <p:cNvSpPr>
            <a:spLocks noGrp="1"/>
          </p:cNvSpPr>
          <p:nvPr>
            <p:ph type="body" sz="quarter" idx="14" hasCustomPrompt="1"/>
          </p:nvPr>
        </p:nvSpPr>
        <p:spPr>
          <a:xfrm>
            <a:off x="760471" y="1483662"/>
            <a:ext cx="5014384" cy="1734689"/>
          </a:xfrm>
        </p:spPr>
        <p:txBody>
          <a:bodyPr anchor="b">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Tree>
    <p:extLst>
      <p:ext uri="{BB962C8B-B14F-4D97-AF65-F5344CB8AC3E}">
        <p14:creationId xmlns:p14="http://schemas.microsoft.com/office/powerpoint/2010/main" val="11006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F4745-CF5D-6840-8D01-D4A098A89A86}"/>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id="{DD2BB59A-56BA-9C4C-B0CD-865D1F2B76C5}"/>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2">
            <a:extLst>
              <a:ext uri="{FF2B5EF4-FFF2-40B4-BE49-F238E27FC236}">
                <a16:creationId xmlns:a16="http://schemas.microsoft.com/office/drawing/2014/main" id="{C8526FE7-F572-9F4A-96A0-636385883B1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22" name="Text Placeholder 3">
            <a:extLst>
              <a:ext uri="{FF2B5EF4-FFF2-40B4-BE49-F238E27FC236}">
                <a16:creationId xmlns:a16="http://schemas.microsoft.com/office/drawing/2014/main" id="{726571C6-08D6-164B-A203-65C8D6A34A58}"/>
              </a:ext>
            </a:extLst>
          </p:cNvPr>
          <p:cNvSpPr>
            <a:spLocks noGrp="1"/>
          </p:cNvSpPr>
          <p:nvPr>
            <p:ph type="body" sz="quarter" idx="14" hasCustomPrompt="1"/>
          </p:nvPr>
        </p:nvSpPr>
        <p:spPr>
          <a:xfrm>
            <a:off x="760610" y="1719072"/>
            <a:ext cx="10702048" cy="3681866"/>
          </a:xfrm>
        </p:spPr>
        <p:txBody>
          <a:bodyPr>
            <a:noAutofit/>
          </a:bodyPr>
          <a:lstStyle>
            <a:lvl1pPr marL="0" indent="0">
              <a:lnSpc>
                <a:spcPct val="100000"/>
              </a:lnSpc>
              <a:buNone/>
              <a:defRPr sz="2400" b="0" i="0">
                <a:latin typeface="Arial Nova Light" panose="020B030602020202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Tree>
    <p:extLst>
      <p:ext uri="{BB962C8B-B14F-4D97-AF65-F5344CB8AC3E}">
        <p14:creationId xmlns:p14="http://schemas.microsoft.com/office/powerpoint/2010/main" val="414471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D7672-6084-9F45-9072-EC2359AD33A0}"/>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3" name="Rectangle 12">
            <a:extLst>
              <a:ext uri="{FF2B5EF4-FFF2-40B4-BE49-F238E27FC236}">
                <a16:creationId xmlns:a16="http://schemas.microsoft.com/office/drawing/2014/main" id="{DD2BB59A-56BA-9C4C-B0CD-865D1F2B76C5}"/>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Text Placeholder 2">
            <a:extLst>
              <a:ext uri="{FF2B5EF4-FFF2-40B4-BE49-F238E27FC236}">
                <a16:creationId xmlns:a16="http://schemas.microsoft.com/office/drawing/2014/main" id="{C8526FE7-F572-9F4A-96A0-636385883B1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22" name="Text Placeholder 3">
            <a:extLst>
              <a:ext uri="{FF2B5EF4-FFF2-40B4-BE49-F238E27FC236}">
                <a16:creationId xmlns:a16="http://schemas.microsoft.com/office/drawing/2014/main" id="{726571C6-08D6-164B-A203-65C8D6A34A58}"/>
              </a:ext>
            </a:extLst>
          </p:cNvPr>
          <p:cNvSpPr>
            <a:spLocks noGrp="1"/>
          </p:cNvSpPr>
          <p:nvPr>
            <p:ph type="body" sz="quarter" idx="14" hasCustomPrompt="1"/>
          </p:nvPr>
        </p:nvSpPr>
        <p:spPr>
          <a:xfrm>
            <a:off x="760610" y="1878013"/>
            <a:ext cx="10702048" cy="3681866"/>
          </a:xfrm>
        </p:spPr>
        <p:txBody>
          <a:bodyPr>
            <a:noAutofit/>
          </a:bodyPr>
          <a:lstStyle>
            <a:lvl1pPr marL="304793" indent="-304793">
              <a:lnSpc>
                <a:spcPct val="100000"/>
              </a:lnSpc>
              <a:buFont typeface="Arial" panose="020B0604020202020204" pitchFamily="34" charset="0"/>
              <a:buChar char="•"/>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a:p>
            <a:pPr lvl="0"/>
            <a:endParaRPr lang="en-US" dirty="0"/>
          </a:p>
        </p:txBody>
      </p:sp>
    </p:spTree>
    <p:extLst>
      <p:ext uri="{BB962C8B-B14F-4D97-AF65-F5344CB8AC3E}">
        <p14:creationId xmlns:p14="http://schemas.microsoft.com/office/powerpoint/2010/main" val="380355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044CBB-FCED-674D-890F-4E29236F3F3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4" name="Rectangle 13">
            <a:extLst>
              <a:ext uri="{FF2B5EF4-FFF2-40B4-BE49-F238E27FC236}">
                <a16:creationId xmlns:a16="http://schemas.microsoft.com/office/drawing/2014/main" id="{AB9FFA27-73B0-DF43-B09E-FD87379E3763}"/>
              </a:ext>
            </a:extLst>
          </p:cNvPr>
          <p:cNvSpPr/>
          <p:nvPr userDrawn="1"/>
        </p:nvSpPr>
        <p:spPr>
          <a:xfrm flipV="1">
            <a:off x="2106480" y="3816192"/>
            <a:ext cx="10085522" cy="6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Oval 14">
            <a:extLst>
              <a:ext uri="{FF2B5EF4-FFF2-40B4-BE49-F238E27FC236}">
                <a16:creationId xmlns:a16="http://schemas.microsoft.com/office/drawing/2014/main" id="{CED9F39D-AB94-1045-9C3B-31DF025C976D}"/>
              </a:ext>
            </a:extLst>
          </p:cNvPr>
          <p:cNvSpPr/>
          <p:nvPr userDrawn="1"/>
        </p:nvSpPr>
        <p:spPr>
          <a:xfrm>
            <a:off x="2106479"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Oval 18">
            <a:extLst>
              <a:ext uri="{FF2B5EF4-FFF2-40B4-BE49-F238E27FC236}">
                <a16:creationId xmlns:a16="http://schemas.microsoft.com/office/drawing/2014/main" id="{772CED51-CF42-4A42-9460-BB7D120F1937}"/>
              </a:ext>
            </a:extLst>
          </p:cNvPr>
          <p:cNvSpPr/>
          <p:nvPr userDrawn="1"/>
        </p:nvSpPr>
        <p:spPr>
          <a:xfrm>
            <a:off x="4658854"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Oval 21">
            <a:extLst>
              <a:ext uri="{FF2B5EF4-FFF2-40B4-BE49-F238E27FC236}">
                <a16:creationId xmlns:a16="http://schemas.microsoft.com/office/drawing/2014/main" id="{81F51768-2A89-CA4C-8A41-151E9404074D}"/>
              </a:ext>
            </a:extLst>
          </p:cNvPr>
          <p:cNvSpPr/>
          <p:nvPr userDrawn="1"/>
        </p:nvSpPr>
        <p:spPr>
          <a:xfrm>
            <a:off x="7414618"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Oval 24">
            <a:extLst>
              <a:ext uri="{FF2B5EF4-FFF2-40B4-BE49-F238E27FC236}">
                <a16:creationId xmlns:a16="http://schemas.microsoft.com/office/drawing/2014/main" id="{967347A8-48A7-004C-8514-547DFF791399}"/>
              </a:ext>
            </a:extLst>
          </p:cNvPr>
          <p:cNvSpPr/>
          <p:nvPr userDrawn="1"/>
        </p:nvSpPr>
        <p:spPr>
          <a:xfrm>
            <a:off x="9966992"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9" name="Rectangle 28">
            <a:extLst>
              <a:ext uri="{FF2B5EF4-FFF2-40B4-BE49-F238E27FC236}">
                <a16:creationId xmlns:a16="http://schemas.microsoft.com/office/drawing/2014/main" id="{76D7D9D0-6E82-EF42-8237-DD3369A84E24}"/>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2">
            <a:extLst>
              <a:ext uri="{FF2B5EF4-FFF2-40B4-BE49-F238E27FC236}">
                <a16:creationId xmlns:a16="http://schemas.microsoft.com/office/drawing/2014/main" id="{E369E646-8B3F-B347-973F-5F22736A0221}"/>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Timeline Headline</a:t>
            </a:r>
          </a:p>
        </p:txBody>
      </p:sp>
      <p:sp>
        <p:nvSpPr>
          <p:cNvPr id="32" name="Text Placeholder 3">
            <a:extLst>
              <a:ext uri="{FF2B5EF4-FFF2-40B4-BE49-F238E27FC236}">
                <a16:creationId xmlns:a16="http://schemas.microsoft.com/office/drawing/2014/main" id="{A5ADFE1F-BA53-0D42-9534-3E2FB41EFEED}"/>
              </a:ext>
            </a:extLst>
          </p:cNvPr>
          <p:cNvSpPr>
            <a:spLocks noGrp="1"/>
          </p:cNvSpPr>
          <p:nvPr>
            <p:ph type="body" sz="quarter" idx="14" hasCustomPrompt="1"/>
          </p:nvPr>
        </p:nvSpPr>
        <p:spPr>
          <a:xfrm>
            <a:off x="510670" y="433023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3" name="Text Placeholder 3">
            <a:extLst>
              <a:ext uri="{FF2B5EF4-FFF2-40B4-BE49-F238E27FC236}">
                <a16:creationId xmlns:a16="http://schemas.microsoft.com/office/drawing/2014/main" id="{4108AEDC-62B1-E34C-B561-E21B7B2CEB4D}"/>
              </a:ext>
            </a:extLst>
          </p:cNvPr>
          <p:cNvSpPr>
            <a:spLocks noGrp="1"/>
          </p:cNvSpPr>
          <p:nvPr>
            <p:ph type="body" sz="quarter" idx="15" hasCustomPrompt="1"/>
          </p:nvPr>
        </p:nvSpPr>
        <p:spPr>
          <a:xfrm>
            <a:off x="510670" y="3991469"/>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34" name="Text Placeholder 3">
            <a:extLst>
              <a:ext uri="{FF2B5EF4-FFF2-40B4-BE49-F238E27FC236}">
                <a16:creationId xmlns:a16="http://schemas.microsoft.com/office/drawing/2014/main" id="{68F6B5CA-14CB-5A47-8DC8-D9ADA96EF858}"/>
              </a:ext>
            </a:extLst>
          </p:cNvPr>
          <p:cNvSpPr>
            <a:spLocks noGrp="1"/>
          </p:cNvSpPr>
          <p:nvPr>
            <p:ph type="body" sz="quarter" idx="16" hasCustomPrompt="1"/>
          </p:nvPr>
        </p:nvSpPr>
        <p:spPr>
          <a:xfrm>
            <a:off x="5833783" y="433023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5" name="Text Placeholder 3">
            <a:extLst>
              <a:ext uri="{FF2B5EF4-FFF2-40B4-BE49-F238E27FC236}">
                <a16:creationId xmlns:a16="http://schemas.microsoft.com/office/drawing/2014/main" id="{44062446-37CF-2248-982C-FA9C7AE6F1C1}"/>
              </a:ext>
            </a:extLst>
          </p:cNvPr>
          <p:cNvSpPr>
            <a:spLocks noGrp="1"/>
          </p:cNvSpPr>
          <p:nvPr>
            <p:ph type="body" sz="quarter" idx="17" hasCustomPrompt="1"/>
          </p:nvPr>
        </p:nvSpPr>
        <p:spPr>
          <a:xfrm>
            <a:off x="5833783" y="3991469"/>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marL="0" marR="0" lvl="0" indent="0" algn="ctr"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lang="en-US" dirty="0"/>
              <a:t>Date</a:t>
            </a:r>
          </a:p>
        </p:txBody>
      </p:sp>
      <p:sp>
        <p:nvSpPr>
          <p:cNvPr id="36" name="Text Placeholder 3">
            <a:extLst>
              <a:ext uri="{FF2B5EF4-FFF2-40B4-BE49-F238E27FC236}">
                <a16:creationId xmlns:a16="http://schemas.microsoft.com/office/drawing/2014/main" id="{12B8BA11-8C81-DD49-BB9A-4D2373411F15}"/>
              </a:ext>
            </a:extLst>
          </p:cNvPr>
          <p:cNvSpPr>
            <a:spLocks noGrp="1"/>
          </p:cNvSpPr>
          <p:nvPr>
            <p:ph type="body" sz="quarter" idx="18" hasCustomPrompt="1"/>
          </p:nvPr>
        </p:nvSpPr>
        <p:spPr>
          <a:xfrm>
            <a:off x="3079697" y="272186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7" name="Text Placeholder 3">
            <a:extLst>
              <a:ext uri="{FF2B5EF4-FFF2-40B4-BE49-F238E27FC236}">
                <a16:creationId xmlns:a16="http://schemas.microsoft.com/office/drawing/2014/main" id="{F5D6D8B3-48CE-AC49-ADFC-5CA8B599085D}"/>
              </a:ext>
            </a:extLst>
          </p:cNvPr>
          <p:cNvSpPr>
            <a:spLocks noGrp="1"/>
          </p:cNvSpPr>
          <p:nvPr>
            <p:ph type="body" sz="quarter" idx="19" hasCustomPrompt="1"/>
          </p:nvPr>
        </p:nvSpPr>
        <p:spPr>
          <a:xfrm>
            <a:off x="3079697" y="2383105"/>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38" name="Text Placeholder 3">
            <a:extLst>
              <a:ext uri="{FF2B5EF4-FFF2-40B4-BE49-F238E27FC236}">
                <a16:creationId xmlns:a16="http://schemas.microsoft.com/office/drawing/2014/main" id="{20725690-1AA2-AB49-90DA-44259B07EEAD}"/>
              </a:ext>
            </a:extLst>
          </p:cNvPr>
          <p:cNvSpPr>
            <a:spLocks noGrp="1"/>
          </p:cNvSpPr>
          <p:nvPr>
            <p:ph type="body" sz="quarter" idx="20" hasCustomPrompt="1"/>
          </p:nvPr>
        </p:nvSpPr>
        <p:spPr>
          <a:xfrm>
            <a:off x="8402811" y="272186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39" name="Text Placeholder 3">
            <a:extLst>
              <a:ext uri="{FF2B5EF4-FFF2-40B4-BE49-F238E27FC236}">
                <a16:creationId xmlns:a16="http://schemas.microsoft.com/office/drawing/2014/main" id="{B8C18246-9B89-2446-9D4A-F23A5810E560}"/>
              </a:ext>
            </a:extLst>
          </p:cNvPr>
          <p:cNvSpPr>
            <a:spLocks noGrp="1"/>
          </p:cNvSpPr>
          <p:nvPr>
            <p:ph type="body" sz="quarter" idx="21" hasCustomPrompt="1"/>
          </p:nvPr>
        </p:nvSpPr>
        <p:spPr>
          <a:xfrm>
            <a:off x="8402811" y="2383105"/>
            <a:ext cx="3322250" cy="306542"/>
          </a:xfrm>
        </p:spPr>
        <p:txBody>
          <a:bodyPr>
            <a:noAutofit/>
          </a:bodyPr>
          <a:lstStyle>
            <a:lvl1pPr marL="0" indent="0" algn="ctr">
              <a:lnSpc>
                <a:spcPct val="100000"/>
              </a:lnSpc>
              <a:buNone/>
              <a:defRPr sz="2400" b="1" i="0">
                <a:latin typeface="Arial Nova Cond" panose="020F0502020204030204" pitchFamily="34" charset="0"/>
                <a:cs typeface="Arial Nova Cond" panose="020F050202020403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341892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A5FEDE-1EB1-B048-B07F-5C317A3220C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1" name="Rectangle 30">
            <a:extLst>
              <a:ext uri="{FF2B5EF4-FFF2-40B4-BE49-F238E27FC236}">
                <a16:creationId xmlns:a16="http://schemas.microsoft.com/office/drawing/2014/main" id="{AEF18F7C-93E7-3A4B-A667-24827AB4D1AE}"/>
              </a:ext>
            </a:extLst>
          </p:cNvPr>
          <p:cNvSpPr/>
          <p:nvPr userDrawn="1"/>
        </p:nvSpPr>
        <p:spPr>
          <a:xfrm>
            <a:off x="1" y="3809332"/>
            <a:ext cx="10125630" cy="6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2" name="Oval 31">
            <a:extLst>
              <a:ext uri="{FF2B5EF4-FFF2-40B4-BE49-F238E27FC236}">
                <a16:creationId xmlns:a16="http://schemas.microsoft.com/office/drawing/2014/main" id="{EA4A0EA2-8D53-E845-8B2C-78EEA0DC9531}"/>
              </a:ext>
            </a:extLst>
          </p:cNvPr>
          <p:cNvSpPr/>
          <p:nvPr userDrawn="1"/>
        </p:nvSpPr>
        <p:spPr>
          <a:xfrm>
            <a:off x="2106479"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5" name="Oval 34">
            <a:extLst>
              <a:ext uri="{FF2B5EF4-FFF2-40B4-BE49-F238E27FC236}">
                <a16:creationId xmlns:a16="http://schemas.microsoft.com/office/drawing/2014/main" id="{6DF28CF2-1BF3-474F-AF7C-EF737177C927}"/>
              </a:ext>
            </a:extLst>
          </p:cNvPr>
          <p:cNvSpPr/>
          <p:nvPr userDrawn="1"/>
        </p:nvSpPr>
        <p:spPr>
          <a:xfrm>
            <a:off x="4658854"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Oval 37">
            <a:extLst>
              <a:ext uri="{FF2B5EF4-FFF2-40B4-BE49-F238E27FC236}">
                <a16:creationId xmlns:a16="http://schemas.microsoft.com/office/drawing/2014/main" id="{9DD47DF3-9790-CF46-8ED0-48253E4D454A}"/>
              </a:ext>
            </a:extLst>
          </p:cNvPr>
          <p:cNvSpPr/>
          <p:nvPr userDrawn="1"/>
        </p:nvSpPr>
        <p:spPr>
          <a:xfrm>
            <a:off x="7414618" y="3756205"/>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1" name="Oval 40">
            <a:extLst>
              <a:ext uri="{FF2B5EF4-FFF2-40B4-BE49-F238E27FC236}">
                <a16:creationId xmlns:a16="http://schemas.microsoft.com/office/drawing/2014/main" id="{3D6E7ADD-CEC9-6B47-BE55-616BED79D3A4}"/>
              </a:ext>
            </a:extLst>
          </p:cNvPr>
          <p:cNvSpPr/>
          <p:nvPr userDrawn="1"/>
        </p:nvSpPr>
        <p:spPr>
          <a:xfrm>
            <a:off x="9966992" y="3756204"/>
            <a:ext cx="158639" cy="118979"/>
          </a:xfrm>
          <a:prstGeom prst="ellipse">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5" name="Rectangle 44">
            <a:extLst>
              <a:ext uri="{FF2B5EF4-FFF2-40B4-BE49-F238E27FC236}">
                <a16:creationId xmlns:a16="http://schemas.microsoft.com/office/drawing/2014/main" id="{53470442-5701-444A-906D-6E9511FADDD4}"/>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7" name="Text Placeholder 2">
            <a:extLst>
              <a:ext uri="{FF2B5EF4-FFF2-40B4-BE49-F238E27FC236}">
                <a16:creationId xmlns:a16="http://schemas.microsoft.com/office/drawing/2014/main" id="{1907F7F1-F7A0-2841-8C81-4AE8C46DBCC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Timeline Cont.</a:t>
            </a:r>
          </a:p>
        </p:txBody>
      </p:sp>
      <p:sp>
        <p:nvSpPr>
          <p:cNvPr id="48" name="Text Placeholder 3">
            <a:extLst>
              <a:ext uri="{FF2B5EF4-FFF2-40B4-BE49-F238E27FC236}">
                <a16:creationId xmlns:a16="http://schemas.microsoft.com/office/drawing/2014/main" id="{C9AA1D25-3FD0-C340-90AD-538B91BAD13A}"/>
              </a:ext>
            </a:extLst>
          </p:cNvPr>
          <p:cNvSpPr>
            <a:spLocks noGrp="1"/>
          </p:cNvSpPr>
          <p:nvPr>
            <p:ph type="body" sz="quarter" idx="14" hasCustomPrompt="1"/>
          </p:nvPr>
        </p:nvSpPr>
        <p:spPr>
          <a:xfrm>
            <a:off x="525699" y="439021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49" name="Text Placeholder 3">
            <a:extLst>
              <a:ext uri="{FF2B5EF4-FFF2-40B4-BE49-F238E27FC236}">
                <a16:creationId xmlns:a16="http://schemas.microsoft.com/office/drawing/2014/main" id="{384C7B80-6CED-D54F-8EB7-8951194FC39C}"/>
              </a:ext>
            </a:extLst>
          </p:cNvPr>
          <p:cNvSpPr>
            <a:spLocks noGrp="1"/>
          </p:cNvSpPr>
          <p:nvPr>
            <p:ph type="body" sz="quarter" idx="15" hasCustomPrompt="1"/>
          </p:nvPr>
        </p:nvSpPr>
        <p:spPr>
          <a:xfrm>
            <a:off x="525699" y="405144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0" name="Text Placeholder 3">
            <a:extLst>
              <a:ext uri="{FF2B5EF4-FFF2-40B4-BE49-F238E27FC236}">
                <a16:creationId xmlns:a16="http://schemas.microsoft.com/office/drawing/2014/main" id="{91FFB2F1-E649-5148-9045-A482F9161B12}"/>
              </a:ext>
            </a:extLst>
          </p:cNvPr>
          <p:cNvSpPr>
            <a:spLocks noGrp="1"/>
          </p:cNvSpPr>
          <p:nvPr>
            <p:ph type="body" sz="quarter" idx="16" hasCustomPrompt="1"/>
          </p:nvPr>
        </p:nvSpPr>
        <p:spPr>
          <a:xfrm>
            <a:off x="5837927" y="439021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1" name="Text Placeholder 3">
            <a:extLst>
              <a:ext uri="{FF2B5EF4-FFF2-40B4-BE49-F238E27FC236}">
                <a16:creationId xmlns:a16="http://schemas.microsoft.com/office/drawing/2014/main" id="{F1FF94EA-8EEF-AB4B-B5B3-3641C22D9363}"/>
              </a:ext>
            </a:extLst>
          </p:cNvPr>
          <p:cNvSpPr>
            <a:spLocks noGrp="1"/>
          </p:cNvSpPr>
          <p:nvPr>
            <p:ph type="body" sz="quarter" idx="17" hasCustomPrompt="1"/>
          </p:nvPr>
        </p:nvSpPr>
        <p:spPr>
          <a:xfrm>
            <a:off x="5837927" y="405144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2" name="Text Placeholder 3">
            <a:extLst>
              <a:ext uri="{FF2B5EF4-FFF2-40B4-BE49-F238E27FC236}">
                <a16:creationId xmlns:a16="http://schemas.microsoft.com/office/drawing/2014/main" id="{C675CA99-95DE-8647-A0E8-B0A436FD419B}"/>
              </a:ext>
            </a:extLst>
          </p:cNvPr>
          <p:cNvSpPr>
            <a:spLocks noGrp="1"/>
          </p:cNvSpPr>
          <p:nvPr>
            <p:ph type="body" sz="quarter" idx="18" hasCustomPrompt="1"/>
          </p:nvPr>
        </p:nvSpPr>
        <p:spPr>
          <a:xfrm>
            <a:off x="3072954" y="2716531"/>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3" name="Text Placeholder 3">
            <a:extLst>
              <a:ext uri="{FF2B5EF4-FFF2-40B4-BE49-F238E27FC236}">
                <a16:creationId xmlns:a16="http://schemas.microsoft.com/office/drawing/2014/main" id="{688D9849-5894-AA47-9FCA-940C84D24F17}"/>
              </a:ext>
            </a:extLst>
          </p:cNvPr>
          <p:cNvSpPr>
            <a:spLocks noGrp="1"/>
          </p:cNvSpPr>
          <p:nvPr>
            <p:ph type="body" sz="quarter" idx="19" hasCustomPrompt="1"/>
          </p:nvPr>
        </p:nvSpPr>
        <p:spPr>
          <a:xfrm>
            <a:off x="3072954" y="2377767"/>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
        <p:nvSpPr>
          <p:cNvPr id="54" name="Text Placeholder 3">
            <a:extLst>
              <a:ext uri="{FF2B5EF4-FFF2-40B4-BE49-F238E27FC236}">
                <a16:creationId xmlns:a16="http://schemas.microsoft.com/office/drawing/2014/main" id="{D0FE9CCA-6EAF-9744-8A44-512751003ECF}"/>
              </a:ext>
            </a:extLst>
          </p:cNvPr>
          <p:cNvSpPr>
            <a:spLocks noGrp="1"/>
          </p:cNvSpPr>
          <p:nvPr>
            <p:ph type="body" sz="quarter" idx="20" hasCustomPrompt="1"/>
          </p:nvPr>
        </p:nvSpPr>
        <p:spPr>
          <a:xfrm>
            <a:off x="8385183" y="2716531"/>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5" name="Text Placeholder 3">
            <a:extLst>
              <a:ext uri="{FF2B5EF4-FFF2-40B4-BE49-F238E27FC236}">
                <a16:creationId xmlns:a16="http://schemas.microsoft.com/office/drawing/2014/main" id="{5C2F6F37-BB38-6347-95AC-AB3C2F2CD67A}"/>
              </a:ext>
            </a:extLst>
          </p:cNvPr>
          <p:cNvSpPr>
            <a:spLocks noGrp="1"/>
          </p:cNvSpPr>
          <p:nvPr>
            <p:ph type="body" sz="quarter" idx="21" hasCustomPrompt="1"/>
          </p:nvPr>
        </p:nvSpPr>
        <p:spPr>
          <a:xfrm>
            <a:off x="8385183" y="2377767"/>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37188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id="{C0A6761D-DE75-F341-9532-AFE4E83DB20D}"/>
              </a:ext>
            </a:extLst>
          </p:cNvPr>
          <p:cNvSpPr/>
          <p:nvPr userDrawn="1"/>
        </p:nvSpPr>
        <p:spPr>
          <a:xfrm>
            <a:off x="923446" y="4597379"/>
            <a:ext cx="6129656" cy="51449"/>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Text Placeholder 2">
            <a:extLst>
              <a:ext uri="{FF2B5EF4-FFF2-40B4-BE49-F238E27FC236}">
                <a16:creationId xmlns:a16="http://schemas.microsoft.com/office/drawing/2014/main" id="{23709483-C30D-6B43-B448-6D1FFB3008D4}"/>
              </a:ext>
            </a:extLst>
          </p:cNvPr>
          <p:cNvSpPr>
            <a:spLocks noGrp="1"/>
          </p:cNvSpPr>
          <p:nvPr>
            <p:ph type="body" sz="quarter" idx="10" hasCustomPrompt="1"/>
          </p:nvPr>
        </p:nvSpPr>
        <p:spPr>
          <a:xfrm>
            <a:off x="923446" y="1111415"/>
            <a:ext cx="8797497"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 for Quote</a:t>
            </a:r>
          </a:p>
        </p:txBody>
      </p:sp>
      <p:sp>
        <p:nvSpPr>
          <p:cNvPr id="27" name="Text Placeholder 3">
            <a:extLst>
              <a:ext uri="{FF2B5EF4-FFF2-40B4-BE49-F238E27FC236}">
                <a16:creationId xmlns:a16="http://schemas.microsoft.com/office/drawing/2014/main" id="{9B6F5B84-B284-DC4F-A44F-69E19F736015}"/>
              </a:ext>
            </a:extLst>
          </p:cNvPr>
          <p:cNvSpPr>
            <a:spLocks noGrp="1"/>
          </p:cNvSpPr>
          <p:nvPr>
            <p:ph type="body" sz="quarter" idx="14" hasCustomPrompt="1"/>
          </p:nvPr>
        </p:nvSpPr>
        <p:spPr>
          <a:xfrm>
            <a:off x="923446" y="1878013"/>
            <a:ext cx="10201755" cy="1314223"/>
          </a:xfrm>
        </p:spPr>
        <p:txBody>
          <a:bodyPr anchor="b">
            <a:noAutofit/>
          </a:bodyPr>
          <a:lstStyle>
            <a:lvl1pPr marL="0" indent="0">
              <a:lnSpc>
                <a:spcPct val="100000"/>
              </a:lnSpc>
              <a:buNone/>
              <a:defRPr sz="3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“Enter your quote here.”</a:t>
            </a:r>
          </a:p>
        </p:txBody>
      </p:sp>
      <p:sp>
        <p:nvSpPr>
          <p:cNvPr id="44" name="Text Placeholder 3">
            <a:extLst>
              <a:ext uri="{FF2B5EF4-FFF2-40B4-BE49-F238E27FC236}">
                <a16:creationId xmlns:a16="http://schemas.microsoft.com/office/drawing/2014/main" id="{5F5CA10E-C318-0748-A838-CF2BD00FB59B}"/>
              </a:ext>
            </a:extLst>
          </p:cNvPr>
          <p:cNvSpPr>
            <a:spLocks noGrp="1"/>
          </p:cNvSpPr>
          <p:nvPr>
            <p:ph type="body" sz="quarter" idx="15" hasCustomPrompt="1"/>
          </p:nvPr>
        </p:nvSpPr>
        <p:spPr>
          <a:xfrm>
            <a:off x="923446" y="3331964"/>
            <a:ext cx="10201755" cy="872643"/>
          </a:xfrm>
        </p:spPr>
        <p:txBody>
          <a:bodyPr anchor="t">
            <a:noAutofit/>
          </a:bodyPr>
          <a:lstStyle>
            <a:lvl1pPr marL="0" indent="0">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 Quote Author</a:t>
            </a:r>
          </a:p>
        </p:txBody>
      </p:sp>
    </p:spTree>
    <p:extLst>
      <p:ext uri="{BB962C8B-B14F-4D97-AF65-F5344CB8AC3E}">
        <p14:creationId xmlns:p14="http://schemas.microsoft.com/office/powerpoint/2010/main" val="3669257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8D208D8-C404-E24B-B101-0846E5D400B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9" name="Picture Placeholder 8">
            <a:extLst>
              <a:ext uri="{FF2B5EF4-FFF2-40B4-BE49-F238E27FC236}">
                <a16:creationId xmlns:a16="http://schemas.microsoft.com/office/drawing/2014/main" id="{DF3A0486-2FEF-F84F-98C9-D913C8C769F3}"/>
              </a:ext>
            </a:extLst>
          </p:cNvPr>
          <p:cNvSpPr>
            <a:spLocks noGrp="1"/>
          </p:cNvSpPr>
          <p:nvPr>
            <p:ph type="pic" sz="quarter" idx="27" hasCustomPrompt="1"/>
          </p:nvPr>
        </p:nvSpPr>
        <p:spPr>
          <a:xfrm>
            <a:off x="760611"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45" name="Rectangle 44">
            <a:extLst>
              <a:ext uri="{FF2B5EF4-FFF2-40B4-BE49-F238E27FC236}">
                <a16:creationId xmlns:a16="http://schemas.microsoft.com/office/drawing/2014/main" id="{88B42514-EDF6-B246-A4B1-2BFC9FBCAA3F}"/>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7" name="Text Placeholder 2">
            <a:extLst>
              <a:ext uri="{FF2B5EF4-FFF2-40B4-BE49-F238E27FC236}">
                <a16:creationId xmlns:a16="http://schemas.microsoft.com/office/drawing/2014/main" id="{2A2D6A3E-783E-FC45-B959-3556B773A57D}"/>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0" name="Picture Placeholder 8">
            <a:extLst>
              <a:ext uri="{FF2B5EF4-FFF2-40B4-BE49-F238E27FC236}">
                <a16:creationId xmlns:a16="http://schemas.microsoft.com/office/drawing/2014/main" id="{CE42B9AF-43BC-F44B-BDBC-56EF0860638B}"/>
              </a:ext>
            </a:extLst>
          </p:cNvPr>
          <p:cNvSpPr>
            <a:spLocks noGrp="1"/>
          </p:cNvSpPr>
          <p:nvPr>
            <p:ph type="pic" sz="quarter" idx="28" hasCustomPrompt="1"/>
          </p:nvPr>
        </p:nvSpPr>
        <p:spPr>
          <a:xfrm>
            <a:off x="4390995"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1" name="Picture Placeholder 8">
            <a:extLst>
              <a:ext uri="{FF2B5EF4-FFF2-40B4-BE49-F238E27FC236}">
                <a16:creationId xmlns:a16="http://schemas.microsoft.com/office/drawing/2014/main" id="{120DEBF2-5729-6F4F-B5B9-4421E1D73F14}"/>
              </a:ext>
            </a:extLst>
          </p:cNvPr>
          <p:cNvSpPr>
            <a:spLocks noGrp="1"/>
          </p:cNvSpPr>
          <p:nvPr>
            <p:ph type="pic" sz="quarter" idx="29" hasCustomPrompt="1"/>
          </p:nvPr>
        </p:nvSpPr>
        <p:spPr>
          <a:xfrm>
            <a:off x="8021379" y="1842388"/>
            <a:ext cx="3386847" cy="2572298"/>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3" name="Text Placeholder 3">
            <a:extLst>
              <a:ext uri="{FF2B5EF4-FFF2-40B4-BE49-F238E27FC236}">
                <a16:creationId xmlns:a16="http://schemas.microsoft.com/office/drawing/2014/main" id="{4BD6F274-750F-7C40-BEF5-B444AC96B0E4}"/>
              </a:ext>
            </a:extLst>
          </p:cNvPr>
          <p:cNvSpPr>
            <a:spLocks noGrp="1"/>
          </p:cNvSpPr>
          <p:nvPr>
            <p:ph type="body" sz="quarter" idx="18" hasCustomPrompt="1"/>
          </p:nvPr>
        </p:nvSpPr>
        <p:spPr>
          <a:xfrm>
            <a:off x="792550"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4" name="Text Placeholder 3">
            <a:extLst>
              <a:ext uri="{FF2B5EF4-FFF2-40B4-BE49-F238E27FC236}">
                <a16:creationId xmlns:a16="http://schemas.microsoft.com/office/drawing/2014/main" id="{B828324C-D7BB-284D-9314-EC3C69C2109D}"/>
              </a:ext>
            </a:extLst>
          </p:cNvPr>
          <p:cNvSpPr>
            <a:spLocks noGrp="1"/>
          </p:cNvSpPr>
          <p:nvPr>
            <p:ph type="body" sz="quarter" idx="19" hasCustomPrompt="1"/>
          </p:nvPr>
        </p:nvSpPr>
        <p:spPr>
          <a:xfrm>
            <a:off x="792550"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5" name="Text Placeholder 3">
            <a:extLst>
              <a:ext uri="{FF2B5EF4-FFF2-40B4-BE49-F238E27FC236}">
                <a16:creationId xmlns:a16="http://schemas.microsoft.com/office/drawing/2014/main" id="{34740E06-432D-E944-9679-7B8293E3CD76}"/>
              </a:ext>
            </a:extLst>
          </p:cNvPr>
          <p:cNvSpPr>
            <a:spLocks noGrp="1"/>
          </p:cNvSpPr>
          <p:nvPr>
            <p:ph type="body" sz="quarter" idx="30" hasCustomPrompt="1"/>
          </p:nvPr>
        </p:nvSpPr>
        <p:spPr>
          <a:xfrm>
            <a:off x="4439265"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id="{91B278FD-4BB0-9141-AAE6-34710F378E53}"/>
              </a:ext>
            </a:extLst>
          </p:cNvPr>
          <p:cNvSpPr>
            <a:spLocks noGrp="1"/>
          </p:cNvSpPr>
          <p:nvPr>
            <p:ph type="body" sz="quarter" idx="31" hasCustomPrompt="1"/>
          </p:nvPr>
        </p:nvSpPr>
        <p:spPr>
          <a:xfrm>
            <a:off x="4439265"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7" name="Text Placeholder 3">
            <a:extLst>
              <a:ext uri="{FF2B5EF4-FFF2-40B4-BE49-F238E27FC236}">
                <a16:creationId xmlns:a16="http://schemas.microsoft.com/office/drawing/2014/main" id="{D6D6F69B-5F2B-324D-AF3B-ACC9ABA96598}"/>
              </a:ext>
            </a:extLst>
          </p:cNvPr>
          <p:cNvSpPr>
            <a:spLocks noGrp="1"/>
          </p:cNvSpPr>
          <p:nvPr>
            <p:ph type="body" sz="quarter" idx="32" hasCustomPrompt="1"/>
          </p:nvPr>
        </p:nvSpPr>
        <p:spPr>
          <a:xfrm>
            <a:off x="8064207" y="4838820"/>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8" name="Text Placeholder 3">
            <a:extLst>
              <a:ext uri="{FF2B5EF4-FFF2-40B4-BE49-F238E27FC236}">
                <a16:creationId xmlns:a16="http://schemas.microsoft.com/office/drawing/2014/main" id="{C83784F7-229B-1E4A-BF20-C68D73BAB9D5}"/>
              </a:ext>
            </a:extLst>
          </p:cNvPr>
          <p:cNvSpPr>
            <a:spLocks noGrp="1"/>
          </p:cNvSpPr>
          <p:nvPr>
            <p:ph type="body" sz="quarter" idx="33" hasCustomPrompt="1"/>
          </p:nvPr>
        </p:nvSpPr>
        <p:spPr>
          <a:xfrm>
            <a:off x="8064207" y="450005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143220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C00024-1373-0C4F-AE95-6E0AEBA29C4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9" name="Picture Placeholder 8">
            <a:extLst>
              <a:ext uri="{FF2B5EF4-FFF2-40B4-BE49-F238E27FC236}">
                <a16:creationId xmlns:a16="http://schemas.microsoft.com/office/drawing/2014/main" id="{DF3A0486-2FEF-F84F-98C9-D913C8C769F3}"/>
              </a:ext>
            </a:extLst>
          </p:cNvPr>
          <p:cNvSpPr>
            <a:spLocks noGrp="1"/>
          </p:cNvSpPr>
          <p:nvPr>
            <p:ph type="pic" sz="quarter" idx="27" hasCustomPrompt="1"/>
          </p:nvPr>
        </p:nvSpPr>
        <p:spPr>
          <a:xfrm>
            <a:off x="1544369"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45" name="Rectangle 44">
            <a:extLst>
              <a:ext uri="{FF2B5EF4-FFF2-40B4-BE49-F238E27FC236}">
                <a16:creationId xmlns:a16="http://schemas.microsoft.com/office/drawing/2014/main" id="{88B42514-EDF6-B246-A4B1-2BFC9FBCAA3F}"/>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7" name="Text Placeholder 2">
            <a:extLst>
              <a:ext uri="{FF2B5EF4-FFF2-40B4-BE49-F238E27FC236}">
                <a16:creationId xmlns:a16="http://schemas.microsoft.com/office/drawing/2014/main" id="{2A2D6A3E-783E-FC45-B959-3556B773A57D}"/>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0" name="Picture Placeholder 8">
            <a:extLst>
              <a:ext uri="{FF2B5EF4-FFF2-40B4-BE49-F238E27FC236}">
                <a16:creationId xmlns:a16="http://schemas.microsoft.com/office/drawing/2014/main" id="{CE42B9AF-43BC-F44B-BDBC-56EF0860638B}"/>
              </a:ext>
            </a:extLst>
          </p:cNvPr>
          <p:cNvSpPr>
            <a:spLocks noGrp="1"/>
          </p:cNvSpPr>
          <p:nvPr>
            <p:ph type="pic" sz="quarter" idx="28" hasCustomPrompt="1"/>
          </p:nvPr>
        </p:nvSpPr>
        <p:spPr>
          <a:xfrm>
            <a:off x="4684895"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51" name="Picture Placeholder 8">
            <a:extLst>
              <a:ext uri="{FF2B5EF4-FFF2-40B4-BE49-F238E27FC236}">
                <a16:creationId xmlns:a16="http://schemas.microsoft.com/office/drawing/2014/main" id="{120DEBF2-5729-6F4F-B5B9-4421E1D73F14}"/>
              </a:ext>
            </a:extLst>
          </p:cNvPr>
          <p:cNvSpPr>
            <a:spLocks noGrp="1"/>
          </p:cNvSpPr>
          <p:nvPr>
            <p:ph type="pic" sz="quarter" idx="29" hasCustomPrompt="1"/>
          </p:nvPr>
        </p:nvSpPr>
        <p:spPr>
          <a:xfrm>
            <a:off x="7825417" y="1330818"/>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4" name="Picture Placeholder 8">
            <a:extLst>
              <a:ext uri="{FF2B5EF4-FFF2-40B4-BE49-F238E27FC236}">
                <a16:creationId xmlns:a16="http://schemas.microsoft.com/office/drawing/2014/main" id="{7A01081F-918B-284B-A60D-EC33F765A47E}"/>
              </a:ext>
            </a:extLst>
          </p:cNvPr>
          <p:cNvSpPr>
            <a:spLocks noGrp="1"/>
          </p:cNvSpPr>
          <p:nvPr>
            <p:ph type="pic" sz="quarter" idx="30" hasCustomPrompt="1"/>
          </p:nvPr>
        </p:nvSpPr>
        <p:spPr>
          <a:xfrm>
            <a:off x="1544369"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5" name="Picture Placeholder 8">
            <a:extLst>
              <a:ext uri="{FF2B5EF4-FFF2-40B4-BE49-F238E27FC236}">
                <a16:creationId xmlns:a16="http://schemas.microsoft.com/office/drawing/2014/main" id="{7CA77378-29FC-554C-B95A-0C718FA607A1}"/>
              </a:ext>
            </a:extLst>
          </p:cNvPr>
          <p:cNvSpPr>
            <a:spLocks noGrp="1"/>
          </p:cNvSpPr>
          <p:nvPr>
            <p:ph type="pic" sz="quarter" idx="31" hasCustomPrompt="1"/>
          </p:nvPr>
        </p:nvSpPr>
        <p:spPr>
          <a:xfrm>
            <a:off x="4684895"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
        <p:nvSpPr>
          <p:cNvPr id="16" name="Picture Placeholder 8">
            <a:extLst>
              <a:ext uri="{FF2B5EF4-FFF2-40B4-BE49-F238E27FC236}">
                <a16:creationId xmlns:a16="http://schemas.microsoft.com/office/drawing/2014/main" id="{75EFE570-01D2-F146-944D-D2C6874E6595}"/>
              </a:ext>
            </a:extLst>
          </p:cNvPr>
          <p:cNvSpPr>
            <a:spLocks noGrp="1"/>
          </p:cNvSpPr>
          <p:nvPr>
            <p:ph type="pic" sz="quarter" idx="32" hasCustomPrompt="1"/>
          </p:nvPr>
        </p:nvSpPr>
        <p:spPr>
          <a:xfrm>
            <a:off x="7825417" y="3698459"/>
            <a:ext cx="2799047" cy="2125866"/>
          </a:xfrm>
          <a:solidFill>
            <a:schemeClr val="bg1">
              <a:lumMod val="95000"/>
            </a:schemeClr>
          </a:solidFill>
        </p:spPr>
        <p:txBody>
          <a:bodyPr anchor="ctr">
            <a:normAutofit/>
          </a:bodyPr>
          <a:lstStyle>
            <a:lvl1pPr marL="0" indent="0" algn="ctr">
              <a:buNone/>
              <a:defRPr sz="1334"/>
            </a:lvl1pPr>
          </a:lstStyle>
          <a:p>
            <a:r>
              <a:rPr lang="en-US" dirty="0"/>
              <a:t>Click here to add image</a:t>
            </a:r>
          </a:p>
        </p:txBody>
      </p:sp>
    </p:spTree>
    <p:extLst>
      <p:ext uri="{BB962C8B-B14F-4D97-AF65-F5344CB8AC3E}">
        <p14:creationId xmlns:p14="http://schemas.microsoft.com/office/powerpoint/2010/main" val="308262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 Imag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A8CA95-F5B2-B44D-81DB-ABDBA1E37FB5}"/>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6" name="Straight Connector 35">
            <a:extLst>
              <a:ext uri="{FF2B5EF4-FFF2-40B4-BE49-F238E27FC236}">
                <a16:creationId xmlns:a16="http://schemas.microsoft.com/office/drawing/2014/main" id="{99D1EC79-9153-9745-A424-02B52EDB932F}"/>
              </a:ext>
            </a:extLst>
          </p:cNvPr>
          <p:cNvCxnSpPr/>
          <p:nvPr userDrawn="1"/>
        </p:nvCxnSpPr>
        <p:spPr>
          <a:xfrm>
            <a:off x="2921761" y="1668452"/>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CB5B66E-0EB7-4149-AE8A-495EBD07A83E}"/>
              </a:ext>
            </a:extLst>
          </p:cNvPr>
          <p:cNvCxnSpPr/>
          <p:nvPr userDrawn="1"/>
        </p:nvCxnSpPr>
        <p:spPr>
          <a:xfrm>
            <a:off x="5005104"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302C9C-64D2-D04A-A730-2EDAA18E1441}"/>
              </a:ext>
            </a:extLst>
          </p:cNvPr>
          <p:cNvCxnSpPr/>
          <p:nvPr userDrawn="1"/>
        </p:nvCxnSpPr>
        <p:spPr>
          <a:xfrm>
            <a:off x="7075743"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B52BE97-E14B-E747-B6CF-42DFAE457AC4}"/>
              </a:ext>
            </a:extLst>
          </p:cNvPr>
          <p:cNvCxnSpPr/>
          <p:nvPr userDrawn="1"/>
        </p:nvCxnSpPr>
        <p:spPr>
          <a:xfrm>
            <a:off x="9146382" y="1725097"/>
            <a:ext cx="0" cy="37582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71A8A4-5860-6A43-9EF5-32B712B21654}"/>
              </a:ext>
            </a:extLst>
          </p:cNvPr>
          <p:cNvCxnSpPr/>
          <p:nvPr userDrawn="1"/>
        </p:nvCxnSpPr>
        <p:spPr>
          <a:xfrm>
            <a:off x="741556" y="3506744"/>
            <a:ext cx="104867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7">
            <a:extLst>
              <a:ext uri="{FF2B5EF4-FFF2-40B4-BE49-F238E27FC236}">
                <a16:creationId xmlns:a16="http://schemas.microsoft.com/office/drawing/2014/main" id="{60C654FD-7E91-F244-B901-14C699B61452}"/>
              </a:ext>
            </a:extLst>
          </p:cNvPr>
          <p:cNvSpPr>
            <a:spLocks noGrp="1"/>
          </p:cNvSpPr>
          <p:nvPr>
            <p:ph type="pic" sz="quarter" idx="27" hasCustomPrompt="1"/>
          </p:nvPr>
        </p:nvSpPr>
        <p:spPr>
          <a:xfrm>
            <a:off x="1059332" y="1780282"/>
            <a:ext cx="1680588" cy="1605244"/>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43" name="Picture Placeholder 28">
            <a:extLst>
              <a:ext uri="{FF2B5EF4-FFF2-40B4-BE49-F238E27FC236}">
                <a16:creationId xmlns:a16="http://schemas.microsoft.com/office/drawing/2014/main" id="{9CF29AD2-19B1-DB41-991C-C924E615904A}"/>
              </a:ext>
            </a:extLst>
          </p:cNvPr>
          <p:cNvSpPr>
            <a:spLocks noGrp="1"/>
          </p:cNvSpPr>
          <p:nvPr>
            <p:ph type="pic" sz="quarter" idx="28" hasCustomPrompt="1"/>
          </p:nvPr>
        </p:nvSpPr>
        <p:spPr>
          <a:xfrm>
            <a:off x="3133028"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2" name="Rectangle 51">
            <a:extLst>
              <a:ext uri="{FF2B5EF4-FFF2-40B4-BE49-F238E27FC236}">
                <a16:creationId xmlns:a16="http://schemas.microsoft.com/office/drawing/2014/main" id="{E0079221-422C-404A-AB30-047BE6C2733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4" name="Text Placeholder 2">
            <a:extLst>
              <a:ext uri="{FF2B5EF4-FFF2-40B4-BE49-F238E27FC236}">
                <a16:creationId xmlns:a16="http://schemas.microsoft.com/office/drawing/2014/main" id="{F221BCD6-E64F-B547-98CE-3C2404B3EED0}"/>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5" name="Picture Placeholder 28">
            <a:extLst>
              <a:ext uri="{FF2B5EF4-FFF2-40B4-BE49-F238E27FC236}">
                <a16:creationId xmlns:a16="http://schemas.microsoft.com/office/drawing/2014/main" id="{AAC0CC34-6E62-9E40-8133-D7FD6C72ED97}"/>
              </a:ext>
            </a:extLst>
          </p:cNvPr>
          <p:cNvSpPr>
            <a:spLocks noGrp="1"/>
          </p:cNvSpPr>
          <p:nvPr>
            <p:ph type="pic" sz="quarter" idx="37" hasCustomPrompt="1"/>
          </p:nvPr>
        </p:nvSpPr>
        <p:spPr>
          <a:xfrm>
            <a:off x="5203667"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6" name="Picture Placeholder 28">
            <a:extLst>
              <a:ext uri="{FF2B5EF4-FFF2-40B4-BE49-F238E27FC236}">
                <a16:creationId xmlns:a16="http://schemas.microsoft.com/office/drawing/2014/main" id="{19BF3473-E6EA-8E4D-BE09-D3DEEC1BB422}"/>
              </a:ext>
            </a:extLst>
          </p:cNvPr>
          <p:cNvSpPr>
            <a:spLocks noGrp="1"/>
          </p:cNvSpPr>
          <p:nvPr>
            <p:ph type="pic" sz="quarter" idx="38" hasCustomPrompt="1"/>
          </p:nvPr>
        </p:nvSpPr>
        <p:spPr>
          <a:xfrm>
            <a:off x="7274305"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7" name="Picture Placeholder 28">
            <a:extLst>
              <a:ext uri="{FF2B5EF4-FFF2-40B4-BE49-F238E27FC236}">
                <a16:creationId xmlns:a16="http://schemas.microsoft.com/office/drawing/2014/main" id="{32AAAFFA-A3D5-A340-8C4C-F70DA0DE6821}"/>
              </a:ext>
            </a:extLst>
          </p:cNvPr>
          <p:cNvSpPr>
            <a:spLocks noGrp="1"/>
          </p:cNvSpPr>
          <p:nvPr>
            <p:ph type="pic" sz="quarter" idx="39" hasCustomPrompt="1"/>
          </p:nvPr>
        </p:nvSpPr>
        <p:spPr>
          <a:xfrm>
            <a:off x="9354116" y="1780282"/>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58" name="Picture Placeholder 27">
            <a:extLst>
              <a:ext uri="{FF2B5EF4-FFF2-40B4-BE49-F238E27FC236}">
                <a16:creationId xmlns:a16="http://schemas.microsoft.com/office/drawing/2014/main" id="{B6B6296C-34CD-064F-B865-A58F87A3196D}"/>
              </a:ext>
            </a:extLst>
          </p:cNvPr>
          <p:cNvSpPr>
            <a:spLocks noGrp="1"/>
          </p:cNvSpPr>
          <p:nvPr>
            <p:ph type="pic" sz="quarter" idx="40" hasCustomPrompt="1"/>
          </p:nvPr>
        </p:nvSpPr>
        <p:spPr>
          <a:xfrm>
            <a:off x="1059332" y="3649901"/>
            <a:ext cx="1680588" cy="1605244"/>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59" name="Picture Placeholder 28">
            <a:extLst>
              <a:ext uri="{FF2B5EF4-FFF2-40B4-BE49-F238E27FC236}">
                <a16:creationId xmlns:a16="http://schemas.microsoft.com/office/drawing/2014/main" id="{1894F355-2C6E-A749-BE5E-FE24A7C8DCFD}"/>
              </a:ext>
            </a:extLst>
          </p:cNvPr>
          <p:cNvSpPr>
            <a:spLocks noGrp="1"/>
          </p:cNvSpPr>
          <p:nvPr>
            <p:ph type="pic" sz="quarter" idx="41" hasCustomPrompt="1"/>
          </p:nvPr>
        </p:nvSpPr>
        <p:spPr>
          <a:xfrm>
            <a:off x="3133028"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0" name="Picture Placeholder 28">
            <a:extLst>
              <a:ext uri="{FF2B5EF4-FFF2-40B4-BE49-F238E27FC236}">
                <a16:creationId xmlns:a16="http://schemas.microsoft.com/office/drawing/2014/main" id="{1E7C659F-BADF-704C-84E3-044EFD38A1FC}"/>
              </a:ext>
            </a:extLst>
          </p:cNvPr>
          <p:cNvSpPr>
            <a:spLocks noGrp="1"/>
          </p:cNvSpPr>
          <p:nvPr>
            <p:ph type="pic" sz="quarter" idx="42" hasCustomPrompt="1"/>
          </p:nvPr>
        </p:nvSpPr>
        <p:spPr>
          <a:xfrm>
            <a:off x="5203667"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1" name="Picture Placeholder 28">
            <a:extLst>
              <a:ext uri="{FF2B5EF4-FFF2-40B4-BE49-F238E27FC236}">
                <a16:creationId xmlns:a16="http://schemas.microsoft.com/office/drawing/2014/main" id="{57F07D1C-96FB-BE41-A782-15472581BF2F}"/>
              </a:ext>
            </a:extLst>
          </p:cNvPr>
          <p:cNvSpPr>
            <a:spLocks noGrp="1"/>
          </p:cNvSpPr>
          <p:nvPr>
            <p:ph type="pic" sz="quarter" idx="43" hasCustomPrompt="1"/>
          </p:nvPr>
        </p:nvSpPr>
        <p:spPr>
          <a:xfrm>
            <a:off x="7274305"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2" name="Picture Placeholder 28">
            <a:extLst>
              <a:ext uri="{FF2B5EF4-FFF2-40B4-BE49-F238E27FC236}">
                <a16:creationId xmlns:a16="http://schemas.microsoft.com/office/drawing/2014/main" id="{BA4364D3-E805-4747-86B8-14E192FBC8C2}"/>
              </a:ext>
            </a:extLst>
          </p:cNvPr>
          <p:cNvSpPr>
            <a:spLocks noGrp="1"/>
          </p:cNvSpPr>
          <p:nvPr>
            <p:ph type="pic" sz="quarter" idx="44" hasCustomPrompt="1"/>
          </p:nvPr>
        </p:nvSpPr>
        <p:spPr>
          <a:xfrm>
            <a:off x="9354116" y="3649901"/>
            <a:ext cx="1680588" cy="1605244"/>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Tree>
    <p:extLst>
      <p:ext uri="{BB962C8B-B14F-4D97-AF65-F5344CB8AC3E}">
        <p14:creationId xmlns:p14="http://schemas.microsoft.com/office/powerpoint/2010/main" val="1718436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0DA70E-7F3C-EF4C-8C95-ABA01E2B097C}"/>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graphicFrame>
        <p:nvGraphicFramePr>
          <p:cNvPr id="25" name="Table 24">
            <a:extLst>
              <a:ext uri="{FF2B5EF4-FFF2-40B4-BE49-F238E27FC236}">
                <a16:creationId xmlns:a16="http://schemas.microsoft.com/office/drawing/2014/main" id="{62161DAC-5ACD-E04C-818D-A1383B9C90B5}"/>
              </a:ext>
            </a:extLst>
          </p:cNvPr>
          <p:cNvGraphicFramePr>
            <a:graphicFrameLocks noGrp="1"/>
          </p:cNvGraphicFramePr>
          <p:nvPr userDrawn="1">
            <p:extLst>
              <p:ext uri="{D42A27DB-BD31-4B8C-83A1-F6EECF244321}">
                <p14:modId xmlns:p14="http://schemas.microsoft.com/office/powerpoint/2010/main" val="3209724207"/>
              </p:ext>
            </p:extLst>
          </p:nvPr>
        </p:nvGraphicFramePr>
        <p:xfrm>
          <a:off x="760611" y="1665552"/>
          <a:ext cx="10647621" cy="3477950"/>
        </p:xfrm>
        <a:graphic>
          <a:graphicData uri="http://schemas.openxmlformats.org/drawingml/2006/table">
            <a:tbl>
              <a:tblPr firstRow="1" bandRow="1">
                <a:tableStyleId>{5940675A-B579-460E-94D1-54222C63F5DA}</a:tableStyleId>
              </a:tblPr>
              <a:tblGrid>
                <a:gridCol w="2129524">
                  <a:extLst>
                    <a:ext uri="{9D8B030D-6E8A-4147-A177-3AD203B41FA5}">
                      <a16:colId xmlns:a16="http://schemas.microsoft.com/office/drawing/2014/main" val="20000"/>
                    </a:ext>
                  </a:extLst>
                </a:gridCol>
                <a:gridCol w="1691370">
                  <a:extLst>
                    <a:ext uri="{9D8B030D-6E8A-4147-A177-3AD203B41FA5}">
                      <a16:colId xmlns:a16="http://schemas.microsoft.com/office/drawing/2014/main" val="20001"/>
                    </a:ext>
                  </a:extLst>
                </a:gridCol>
                <a:gridCol w="2965001">
                  <a:extLst>
                    <a:ext uri="{9D8B030D-6E8A-4147-A177-3AD203B41FA5}">
                      <a16:colId xmlns:a16="http://schemas.microsoft.com/office/drawing/2014/main" val="20002"/>
                    </a:ext>
                  </a:extLst>
                </a:gridCol>
                <a:gridCol w="1732202">
                  <a:extLst>
                    <a:ext uri="{9D8B030D-6E8A-4147-A177-3AD203B41FA5}">
                      <a16:colId xmlns:a16="http://schemas.microsoft.com/office/drawing/2014/main" val="20003"/>
                    </a:ext>
                  </a:extLst>
                </a:gridCol>
                <a:gridCol w="2129524">
                  <a:extLst>
                    <a:ext uri="{9D8B030D-6E8A-4147-A177-3AD203B41FA5}">
                      <a16:colId xmlns:a16="http://schemas.microsoft.com/office/drawing/2014/main" val="20004"/>
                    </a:ext>
                  </a:extLst>
                </a:gridCol>
              </a:tblGrid>
              <a:tr h="496850">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One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3262AA"/>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DF5C40"/>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accent3"/>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rgbClr val="4EAEAF"/>
                    </a:solidFill>
                  </a:tcPr>
                </a:tc>
                <a:tc>
                  <a:txBody>
                    <a:bodyPr/>
                    <a:lstStyle/>
                    <a:p>
                      <a:pPr algn="ctr"/>
                      <a:r>
                        <a:rPr lang="en-US" sz="1200" b="0" i="0" dirty="0">
                          <a:solidFill>
                            <a:schemeClr val="bg1"/>
                          </a:solidFill>
                          <a:latin typeface="Arial Nova Light" panose="020B0306020202020204" pitchFamily="34" charset="0"/>
                          <a:cs typeface="Arial" panose="020B0604020202020204" pitchFamily="34" charset="0"/>
                        </a:rPr>
                        <a:t>Service Five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One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a:t>
                      </a:r>
                      <a:r>
                        <a:rPr lang="en-US" sz="1100" b="0" i="0" baseline="0" dirty="0">
                          <a:solidFill>
                            <a:srgbClr val="545454"/>
                          </a:solidFill>
                          <a:latin typeface="Arial Nova Light" panose="020B0306020202020204" pitchFamily="34" charset="0"/>
                          <a:ea typeface="Lato" charset="0"/>
                          <a:cs typeface="Arial" panose="020B0604020202020204" pitchFamily="34" charset="0"/>
                        </a:rPr>
                        <a:t> One</a:t>
                      </a:r>
                      <a:endParaRPr lang="en-US" sz="1100" b="0" i="0" dirty="0">
                        <a:solidFill>
                          <a:srgbClr val="545454"/>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a:t>
                      </a:r>
                      <a:r>
                        <a:rPr lang="en-US" sz="1100" b="0" i="0" baseline="0" dirty="0">
                          <a:solidFill>
                            <a:schemeClr val="tx1"/>
                          </a:solidFill>
                          <a:latin typeface="Arial Nova Light" panose="020B0306020202020204" pitchFamily="34" charset="0"/>
                          <a:ea typeface="Lato" charset="0"/>
                          <a:cs typeface="Arial" panose="020B0604020202020204" pitchFamily="34" charset="0"/>
                        </a:rPr>
                        <a:t> One</a:t>
                      </a:r>
                      <a:endParaRPr lang="en-US" sz="1100" b="0" i="0" dirty="0">
                        <a:solidFill>
                          <a:schemeClr val="tx1"/>
                        </a:solidFill>
                        <a:latin typeface="Arial Nova Light" panose="020B0306020202020204" pitchFamily="34" charset="0"/>
                        <a:ea typeface="Lato" charset="0"/>
                        <a:cs typeface="Arial" panose="020B0604020202020204" pitchFamily="34" charset="0"/>
                      </a:endParaRP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1"/>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Two</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2"/>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Three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3"/>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Four</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4"/>
                  </a:ext>
                </a:extLst>
              </a:tr>
              <a:tr h="496850">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rgbClr val="545454"/>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100" b="0" i="0" dirty="0">
                          <a:solidFill>
                            <a:schemeClr val="tx1"/>
                          </a:solidFill>
                          <a:latin typeface="Arial Nova Light" panose="020B0306020202020204" pitchFamily="34" charset="0"/>
                          <a:ea typeface="Lato" charset="0"/>
                          <a:cs typeface="Arial" panose="020B0604020202020204" pitchFamily="34" charset="0"/>
                        </a:rPr>
                        <a:t>Feature Five</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5"/>
                  </a:ext>
                </a:extLst>
              </a:tr>
              <a:tr h="496850">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$49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rgbClr val="545454"/>
                          </a:solidFill>
                          <a:latin typeface="Arial Nova Light" panose="020B0306020202020204" pitchFamily="34" charset="0"/>
                          <a:ea typeface="Lato" charset="0"/>
                          <a:cs typeface="Arial" panose="020B0604020202020204" pitchFamily="34" charset="0"/>
                        </a:rPr>
                        <a:t>$149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solidFill>
                      <a:schemeClr val="bg1">
                        <a:lumMod val="95000"/>
                      </a:schemeClr>
                    </a:solidFill>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$199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tc>
                  <a:txBody>
                    <a:bodyPr/>
                    <a:lstStyle/>
                    <a:p>
                      <a:pPr algn="ctr"/>
                      <a:r>
                        <a:rPr lang="en-US" sz="1500" b="0" i="0" dirty="0">
                          <a:solidFill>
                            <a:schemeClr val="tx1"/>
                          </a:solidFill>
                          <a:latin typeface="Arial Nova Light" panose="020B0306020202020204" pitchFamily="34" charset="0"/>
                          <a:ea typeface="Lato" charset="0"/>
                          <a:cs typeface="Arial" panose="020B0604020202020204" pitchFamily="34" charset="0"/>
                        </a:rPr>
                        <a:t>$299</a:t>
                      </a:r>
                    </a:p>
                  </a:txBody>
                  <a:tcPr marL="45715" marR="45715" marT="17150" marB="17150" anchor="ctr">
                    <a:lnL w="9525" cap="flat" cmpd="sng" algn="ctr">
                      <a:solidFill>
                        <a:prstClr val="white">
                          <a:lumMod val="75000"/>
                        </a:prstClr>
                      </a:solidFill>
                      <a:prstDash val="solid"/>
                      <a:round/>
                      <a:headEnd type="none" w="med" len="med"/>
                      <a:tailEnd type="none" w="med" len="med"/>
                    </a:lnL>
                    <a:lnR w="9525" cap="flat" cmpd="sng" algn="ctr">
                      <a:solidFill>
                        <a:prstClr val="white">
                          <a:lumMod val="75000"/>
                        </a:prstClr>
                      </a:solidFill>
                      <a:prstDash val="solid"/>
                      <a:round/>
                      <a:headEnd type="none" w="med" len="med"/>
                      <a:tailEnd type="none" w="med" len="med"/>
                    </a:lnR>
                    <a:lnT w="9525" cap="flat" cmpd="sng" algn="ctr">
                      <a:solidFill>
                        <a:prstClr val="white">
                          <a:lumMod val="75000"/>
                        </a:prstClr>
                      </a:solidFill>
                      <a:prstDash val="solid"/>
                      <a:round/>
                      <a:headEnd type="none" w="med" len="med"/>
                      <a:tailEnd type="none" w="med" len="med"/>
                    </a:lnT>
                    <a:lnB w="9525"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0" name="Rectangle 29">
            <a:extLst>
              <a:ext uri="{FF2B5EF4-FFF2-40B4-BE49-F238E27FC236}">
                <a16:creationId xmlns:a16="http://schemas.microsoft.com/office/drawing/2014/main" id="{3D0B2841-8146-A647-8473-253C7E13EDAF}"/>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2" name="Text Placeholder 2">
            <a:extLst>
              <a:ext uri="{FF2B5EF4-FFF2-40B4-BE49-F238E27FC236}">
                <a16:creationId xmlns:a16="http://schemas.microsoft.com/office/drawing/2014/main" id="{C4CDEDCB-B3F0-BD41-906F-A67221CF2CC1}"/>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Tree>
    <p:extLst>
      <p:ext uri="{BB962C8B-B14F-4D97-AF65-F5344CB8AC3E}">
        <p14:creationId xmlns:p14="http://schemas.microsoft.com/office/powerpoint/2010/main" val="277866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31" name="Text Placeholder 30">
            <a:extLst>
              <a:ext uri="{FF2B5EF4-FFF2-40B4-BE49-F238E27FC236}">
                <a16:creationId xmlns:a16="http://schemas.microsoft.com/office/drawing/2014/main" id="{CEA7BD84-7BFE-EF4E-9B13-316DC6D03AF6}"/>
              </a:ext>
            </a:extLst>
          </p:cNvPr>
          <p:cNvSpPr>
            <a:spLocks noGrp="1"/>
          </p:cNvSpPr>
          <p:nvPr>
            <p:ph type="body" sz="quarter" idx="10" hasCustomPrompt="1"/>
          </p:nvPr>
        </p:nvSpPr>
        <p:spPr>
          <a:xfrm>
            <a:off x="1709057" y="1894561"/>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id="{02FD7F50-5780-3D4F-A7C8-CE5F06B45506}"/>
              </a:ext>
            </a:extLst>
          </p:cNvPr>
          <p:cNvSpPr>
            <a:spLocks noGrp="1"/>
          </p:cNvSpPr>
          <p:nvPr>
            <p:ph type="body" sz="quarter" idx="11" hasCustomPrompt="1"/>
          </p:nvPr>
        </p:nvSpPr>
        <p:spPr>
          <a:xfrm>
            <a:off x="4827059" y="1363231"/>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9" name="Text Placeholder 38">
            <a:extLst>
              <a:ext uri="{FF2B5EF4-FFF2-40B4-BE49-F238E27FC236}">
                <a16:creationId xmlns:a16="http://schemas.microsoft.com/office/drawing/2014/main" id="{371C5312-971E-E940-8564-704DB7D2EE30}"/>
              </a:ext>
            </a:extLst>
          </p:cNvPr>
          <p:cNvSpPr>
            <a:spLocks noGrp="1"/>
          </p:cNvSpPr>
          <p:nvPr>
            <p:ph type="body" sz="quarter" idx="13" hasCustomPrompt="1"/>
          </p:nvPr>
        </p:nvSpPr>
        <p:spPr>
          <a:xfrm>
            <a:off x="2395008" y="3593182"/>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spTree>
    <p:extLst>
      <p:ext uri="{BB962C8B-B14F-4D97-AF65-F5344CB8AC3E}">
        <p14:creationId xmlns:p14="http://schemas.microsoft.com/office/powerpoint/2010/main" val="2808495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with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631E72-0D1A-F54B-9527-4A0694B54BC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7" name="Title 20">
            <a:extLst>
              <a:ext uri="{FF2B5EF4-FFF2-40B4-BE49-F238E27FC236}">
                <a16:creationId xmlns:a16="http://schemas.microsoft.com/office/drawing/2014/main" id="{6C139F08-99D8-A749-984B-A6E09CD8D6C6}"/>
              </a:ext>
            </a:extLst>
          </p:cNvPr>
          <p:cNvSpPr txBox="1">
            <a:spLocks/>
          </p:cNvSpPr>
          <p:nvPr userDrawn="1"/>
        </p:nvSpPr>
        <p:spPr>
          <a:xfrm>
            <a:off x="595151" y="4516611"/>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4EAEAF"/>
                </a:solidFill>
                <a:latin typeface="Arial Nova Cond" panose="020F0502020204030204" pitchFamily="34" charset="0"/>
                <a:cs typeface="Lato Light"/>
              </a:rPr>
              <a:t>03</a:t>
            </a:r>
            <a:r>
              <a:rPr lang="en-US" sz="3601" b="1" i="0" dirty="0">
                <a:solidFill>
                  <a:schemeClr val="accent3"/>
                </a:solidFill>
                <a:latin typeface="Arial Nova Cond" panose="020F0502020204030204" pitchFamily="34" charset="0"/>
                <a:cs typeface="Lato Light"/>
              </a:rPr>
              <a:t> </a:t>
            </a:r>
          </a:p>
        </p:txBody>
      </p:sp>
      <p:sp>
        <p:nvSpPr>
          <p:cNvPr id="9" name="Title 20">
            <a:extLst>
              <a:ext uri="{FF2B5EF4-FFF2-40B4-BE49-F238E27FC236}">
                <a16:creationId xmlns:a16="http://schemas.microsoft.com/office/drawing/2014/main" id="{4C92F6AD-75EA-9B45-BD07-F247C069AEAD}"/>
              </a:ext>
            </a:extLst>
          </p:cNvPr>
          <p:cNvSpPr txBox="1">
            <a:spLocks/>
          </p:cNvSpPr>
          <p:nvPr userDrawn="1"/>
        </p:nvSpPr>
        <p:spPr>
          <a:xfrm>
            <a:off x="598707" y="1234984"/>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3262AA"/>
                </a:solidFill>
                <a:latin typeface="Arial Nova Cond" panose="020F0502020204030204" pitchFamily="34" charset="0"/>
                <a:cs typeface="Lato Light"/>
              </a:rPr>
              <a:t>01</a:t>
            </a:r>
            <a:r>
              <a:rPr lang="en-US" sz="3601" b="1" dirty="0">
                <a:solidFill>
                  <a:schemeClr val="accent1"/>
                </a:solidFill>
                <a:latin typeface="Lato Light"/>
                <a:cs typeface="Lato Light"/>
              </a:rPr>
              <a:t> </a:t>
            </a:r>
          </a:p>
        </p:txBody>
      </p:sp>
      <p:sp>
        <p:nvSpPr>
          <p:cNvPr id="10" name="Title 20">
            <a:extLst>
              <a:ext uri="{FF2B5EF4-FFF2-40B4-BE49-F238E27FC236}">
                <a16:creationId xmlns:a16="http://schemas.microsoft.com/office/drawing/2014/main" id="{5C8A760D-9C42-2646-BA1F-1FDD5B4D4061}"/>
              </a:ext>
            </a:extLst>
          </p:cNvPr>
          <p:cNvSpPr txBox="1">
            <a:spLocks/>
          </p:cNvSpPr>
          <p:nvPr userDrawn="1"/>
        </p:nvSpPr>
        <p:spPr>
          <a:xfrm>
            <a:off x="597743" y="2864700"/>
            <a:ext cx="867681" cy="600305"/>
          </a:xfrm>
          <a:prstGeom prst="rect">
            <a:avLst/>
          </a:prstGeom>
        </p:spPr>
        <p:txBody>
          <a:bodyPr vert="horz" lIns="45732" tIns="22866" rIns="45732" bIns="22866"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601" b="1" i="0" dirty="0">
                <a:solidFill>
                  <a:srgbClr val="DF5C40"/>
                </a:solidFill>
                <a:latin typeface="Arial Nova Cond" panose="020F0502020204030204" pitchFamily="34" charset="0"/>
                <a:cs typeface="Lato Light"/>
              </a:rPr>
              <a:t>02</a:t>
            </a:r>
            <a:r>
              <a:rPr lang="en-US" sz="3601" b="1" dirty="0">
                <a:solidFill>
                  <a:schemeClr val="accent2"/>
                </a:solidFill>
                <a:latin typeface="Lato Light"/>
                <a:cs typeface="Lato Light"/>
              </a:rPr>
              <a:t> </a:t>
            </a:r>
          </a:p>
        </p:txBody>
      </p:sp>
      <p:sp>
        <p:nvSpPr>
          <p:cNvPr id="23" name="Picture Placeholder 1">
            <a:extLst>
              <a:ext uri="{FF2B5EF4-FFF2-40B4-BE49-F238E27FC236}">
                <a16:creationId xmlns:a16="http://schemas.microsoft.com/office/drawing/2014/main" id="{FB995FA3-6F47-3943-BCE7-0E590241AC88}"/>
              </a:ext>
            </a:extLst>
          </p:cNvPr>
          <p:cNvSpPr>
            <a:spLocks noGrp="1"/>
          </p:cNvSpPr>
          <p:nvPr>
            <p:ph type="pic" sz="quarter" idx="27" hasCustomPrompt="1"/>
          </p:nvPr>
        </p:nvSpPr>
        <p:spPr>
          <a:xfrm>
            <a:off x="7387672" y="-29656"/>
            <a:ext cx="4804328" cy="6887656"/>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29" name="Rectangle 28">
            <a:extLst>
              <a:ext uri="{FF2B5EF4-FFF2-40B4-BE49-F238E27FC236}">
                <a16:creationId xmlns:a16="http://schemas.microsoft.com/office/drawing/2014/main" id="{F766532F-28F8-A141-89D8-0B03BDE83EA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2">
            <a:extLst>
              <a:ext uri="{FF2B5EF4-FFF2-40B4-BE49-F238E27FC236}">
                <a16:creationId xmlns:a16="http://schemas.microsoft.com/office/drawing/2014/main" id="{10DB7DDF-4A13-E848-ABE9-9233AB0A7FE1}"/>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2" name="Text Placeholder 3">
            <a:extLst>
              <a:ext uri="{FF2B5EF4-FFF2-40B4-BE49-F238E27FC236}">
                <a16:creationId xmlns:a16="http://schemas.microsoft.com/office/drawing/2014/main" id="{B64C64CA-1083-A14E-A9F6-46836D5C755F}"/>
              </a:ext>
            </a:extLst>
          </p:cNvPr>
          <p:cNvSpPr>
            <a:spLocks noGrp="1"/>
          </p:cNvSpPr>
          <p:nvPr>
            <p:ph type="body" sz="quarter" idx="14" hasCustomPrompt="1"/>
          </p:nvPr>
        </p:nvSpPr>
        <p:spPr>
          <a:xfrm>
            <a:off x="1462831" y="1748953"/>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3" name="Text Placeholder 3">
            <a:extLst>
              <a:ext uri="{FF2B5EF4-FFF2-40B4-BE49-F238E27FC236}">
                <a16:creationId xmlns:a16="http://schemas.microsoft.com/office/drawing/2014/main" id="{C7A704E0-35DC-B744-B598-982489437193}"/>
              </a:ext>
            </a:extLst>
          </p:cNvPr>
          <p:cNvSpPr>
            <a:spLocks noGrp="1"/>
          </p:cNvSpPr>
          <p:nvPr>
            <p:ph type="body" sz="quarter" idx="15" hasCustomPrompt="1"/>
          </p:nvPr>
        </p:nvSpPr>
        <p:spPr>
          <a:xfrm>
            <a:off x="1462831" y="1370123"/>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4" name="Text Placeholder 3">
            <a:extLst>
              <a:ext uri="{FF2B5EF4-FFF2-40B4-BE49-F238E27FC236}">
                <a16:creationId xmlns:a16="http://schemas.microsoft.com/office/drawing/2014/main" id="{D1D5B043-2849-394E-BBFA-F009F25D951B}"/>
              </a:ext>
            </a:extLst>
          </p:cNvPr>
          <p:cNvSpPr>
            <a:spLocks noGrp="1"/>
          </p:cNvSpPr>
          <p:nvPr>
            <p:ph type="body" sz="quarter" idx="28" hasCustomPrompt="1"/>
          </p:nvPr>
        </p:nvSpPr>
        <p:spPr>
          <a:xfrm>
            <a:off x="1462831" y="5022833"/>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5" name="Text Placeholder 3">
            <a:extLst>
              <a:ext uri="{FF2B5EF4-FFF2-40B4-BE49-F238E27FC236}">
                <a16:creationId xmlns:a16="http://schemas.microsoft.com/office/drawing/2014/main" id="{B568A897-F570-1D43-9FB9-38217FB59D18}"/>
              </a:ext>
            </a:extLst>
          </p:cNvPr>
          <p:cNvSpPr>
            <a:spLocks noGrp="1"/>
          </p:cNvSpPr>
          <p:nvPr>
            <p:ph type="body" sz="quarter" idx="29" hasCustomPrompt="1"/>
          </p:nvPr>
        </p:nvSpPr>
        <p:spPr>
          <a:xfrm>
            <a:off x="1462831" y="4644003"/>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6" name="Text Placeholder 3">
            <a:extLst>
              <a:ext uri="{FF2B5EF4-FFF2-40B4-BE49-F238E27FC236}">
                <a16:creationId xmlns:a16="http://schemas.microsoft.com/office/drawing/2014/main" id="{B9A71626-326D-CF48-92FE-D209BC11A587}"/>
              </a:ext>
            </a:extLst>
          </p:cNvPr>
          <p:cNvSpPr>
            <a:spLocks noGrp="1"/>
          </p:cNvSpPr>
          <p:nvPr>
            <p:ph type="body" sz="quarter" idx="30" hasCustomPrompt="1"/>
          </p:nvPr>
        </p:nvSpPr>
        <p:spPr>
          <a:xfrm>
            <a:off x="1462831" y="3373647"/>
            <a:ext cx="478557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7" name="Text Placeholder 3">
            <a:extLst>
              <a:ext uri="{FF2B5EF4-FFF2-40B4-BE49-F238E27FC236}">
                <a16:creationId xmlns:a16="http://schemas.microsoft.com/office/drawing/2014/main" id="{B1398907-84A9-6D42-A4B0-A2BA3E636DEB}"/>
              </a:ext>
            </a:extLst>
          </p:cNvPr>
          <p:cNvSpPr>
            <a:spLocks noGrp="1"/>
          </p:cNvSpPr>
          <p:nvPr>
            <p:ph type="body" sz="quarter" idx="31" hasCustomPrompt="1"/>
          </p:nvPr>
        </p:nvSpPr>
        <p:spPr>
          <a:xfrm>
            <a:off x="1462831" y="299481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2053226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ategories with Imag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A6E434-BCCB-7E45-8BB2-A32B5BABA0B9}"/>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58" name="Rectangle 57">
            <a:extLst>
              <a:ext uri="{FF2B5EF4-FFF2-40B4-BE49-F238E27FC236}">
                <a16:creationId xmlns:a16="http://schemas.microsoft.com/office/drawing/2014/main" id="{9F4A3837-8C14-F445-A576-0E8736B99461}"/>
              </a:ext>
            </a:extLst>
          </p:cNvPr>
          <p:cNvSpPr/>
          <p:nvPr userDrawn="1"/>
        </p:nvSpPr>
        <p:spPr>
          <a:xfrm>
            <a:off x="760611" y="4821700"/>
            <a:ext cx="3318495" cy="870665"/>
          </a:xfrm>
          <a:prstGeom prst="rect">
            <a:avLst/>
          </a:prstGeom>
          <a:solidFill>
            <a:srgbClr val="32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59" name="Rectangle 58">
            <a:extLst>
              <a:ext uri="{FF2B5EF4-FFF2-40B4-BE49-F238E27FC236}">
                <a16:creationId xmlns:a16="http://schemas.microsoft.com/office/drawing/2014/main" id="{D13E41B3-64D6-8C4B-8AF8-DF3F20089C3B}"/>
              </a:ext>
            </a:extLst>
          </p:cNvPr>
          <p:cNvSpPr/>
          <p:nvPr userDrawn="1"/>
        </p:nvSpPr>
        <p:spPr>
          <a:xfrm>
            <a:off x="4484390" y="4821700"/>
            <a:ext cx="3318495" cy="870665"/>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Rectangle 59">
            <a:extLst>
              <a:ext uri="{FF2B5EF4-FFF2-40B4-BE49-F238E27FC236}">
                <a16:creationId xmlns:a16="http://schemas.microsoft.com/office/drawing/2014/main" id="{A0C2B846-F22E-B946-AEA4-FADCE44AA364}"/>
              </a:ext>
            </a:extLst>
          </p:cNvPr>
          <p:cNvSpPr/>
          <p:nvPr userDrawn="1"/>
        </p:nvSpPr>
        <p:spPr>
          <a:xfrm>
            <a:off x="8208170" y="4821700"/>
            <a:ext cx="3318495" cy="870665"/>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7" name="Picture Placeholder 33">
            <a:extLst>
              <a:ext uri="{FF2B5EF4-FFF2-40B4-BE49-F238E27FC236}">
                <a16:creationId xmlns:a16="http://schemas.microsoft.com/office/drawing/2014/main" id="{A45F5E33-ADFF-D943-922D-E3427A0E797D}"/>
              </a:ext>
            </a:extLst>
          </p:cNvPr>
          <p:cNvSpPr>
            <a:spLocks noGrp="1"/>
          </p:cNvSpPr>
          <p:nvPr>
            <p:ph type="pic" sz="quarter" idx="29" hasCustomPrompt="1"/>
          </p:nvPr>
        </p:nvSpPr>
        <p:spPr>
          <a:xfrm>
            <a:off x="8208170" y="2664068"/>
            <a:ext cx="3318495" cy="1966547"/>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8" name="Picture Placeholder 32">
            <a:extLst>
              <a:ext uri="{FF2B5EF4-FFF2-40B4-BE49-F238E27FC236}">
                <a16:creationId xmlns:a16="http://schemas.microsoft.com/office/drawing/2014/main" id="{1410EE6D-702C-3747-9FCD-23C80794A709}"/>
              </a:ext>
            </a:extLst>
          </p:cNvPr>
          <p:cNvSpPr>
            <a:spLocks noGrp="1"/>
          </p:cNvSpPr>
          <p:nvPr>
            <p:ph type="pic" sz="quarter" idx="30" hasCustomPrompt="1"/>
          </p:nvPr>
        </p:nvSpPr>
        <p:spPr>
          <a:xfrm>
            <a:off x="4484390" y="2664068"/>
            <a:ext cx="3318495" cy="1966547"/>
          </a:xfrm>
          <a:solidFill>
            <a:schemeClr val="bg1">
              <a:lumMod val="95000"/>
            </a:schemeClr>
          </a:solidFill>
        </p:spPr>
        <p:txBody>
          <a:bodyPr anchor="ctr">
            <a:normAutofit/>
          </a:bodyPr>
          <a:lstStyle>
            <a:lvl1pPr marL="0" marR="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sz="1334"/>
            </a:lvl1pPr>
          </a:lstStyle>
          <a:p>
            <a:pPr marL="0" marR="0" lvl="0" indent="0" algn="ctr" defTabSz="1219170" rtl="0" eaLnBrk="1" fontAlgn="auto" latinLnBrk="0" hangingPunct="1">
              <a:lnSpc>
                <a:spcPct val="90000"/>
              </a:lnSpc>
              <a:spcBef>
                <a:spcPts val="1334"/>
              </a:spcBef>
              <a:spcAft>
                <a:spcPts val="0"/>
              </a:spcAft>
              <a:buClrTx/>
              <a:buSzTx/>
              <a:buFont typeface="Arial" panose="020B0604020202020204" pitchFamily="34" charset="0"/>
              <a:buNone/>
              <a:tabLst/>
              <a:defRPr/>
            </a:pPr>
            <a:r>
              <a:rPr lang="en-US" dirty="0"/>
              <a:t>Click to add image</a:t>
            </a:r>
          </a:p>
        </p:txBody>
      </p:sp>
      <p:sp>
        <p:nvSpPr>
          <p:cNvPr id="69" name="Picture Placeholder 31">
            <a:extLst>
              <a:ext uri="{FF2B5EF4-FFF2-40B4-BE49-F238E27FC236}">
                <a16:creationId xmlns:a16="http://schemas.microsoft.com/office/drawing/2014/main" id="{F9FAFC22-9824-8742-84D5-A23B9F12D11B}"/>
              </a:ext>
            </a:extLst>
          </p:cNvPr>
          <p:cNvSpPr>
            <a:spLocks noGrp="1"/>
          </p:cNvSpPr>
          <p:nvPr>
            <p:ph type="pic" sz="quarter" idx="31" hasCustomPrompt="1"/>
          </p:nvPr>
        </p:nvSpPr>
        <p:spPr>
          <a:xfrm>
            <a:off x="760611" y="2664068"/>
            <a:ext cx="3318495" cy="1966547"/>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71" name="Rectangle 70">
            <a:extLst>
              <a:ext uri="{FF2B5EF4-FFF2-40B4-BE49-F238E27FC236}">
                <a16:creationId xmlns:a16="http://schemas.microsoft.com/office/drawing/2014/main" id="{F5CDA766-CEB2-0944-A6B3-353B222B0987}"/>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3" name="Text Placeholder 2">
            <a:extLst>
              <a:ext uri="{FF2B5EF4-FFF2-40B4-BE49-F238E27FC236}">
                <a16:creationId xmlns:a16="http://schemas.microsoft.com/office/drawing/2014/main" id="{77EC9773-0F03-754A-B420-A4EAA07B6072}"/>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74" name="Text Placeholder 3">
            <a:extLst>
              <a:ext uri="{FF2B5EF4-FFF2-40B4-BE49-F238E27FC236}">
                <a16:creationId xmlns:a16="http://schemas.microsoft.com/office/drawing/2014/main" id="{BA184B99-42D0-9049-B361-C038E8EDA98D}"/>
              </a:ext>
            </a:extLst>
          </p:cNvPr>
          <p:cNvSpPr>
            <a:spLocks noGrp="1"/>
          </p:cNvSpPr>
          <p:nvPr>
            <p:ph type="body" sz="quarter" idx="14" hasCustomPrompt="1"/>
          </p:nvPr>
        </p:nvSpPr>
        <p:spPr>
          <a:xfrm>
            <a:off x="760610" y="1878013"/>
            <a:ext cx="10702048"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75" name="Text Placeholder 3">
            <a:extLst>
              <a:ext uri="{FF2B5EF4-FFF2-40B4-BE49-F238E27FC236}">
                <a16:creationId xmlns:a16="http://schemas.microsoft.com/office/drawing/2014/main" id="{DA5BB7A7-F234-714D-A229-D8D4F982BBB2}"/>
              </a:ext>
            </a:extLst>
          </p:cNvPr>
          <p:cNvSpPr>
            <a:spLocks noGrp="1"/>
          </p:cNvSpPr>
          <p:nvPr>
            <p:ph type="body" sz="quarter" idx="19" hasCustomPrompt="1"/>
          </p:nvPr>
        </p:nvSpPr>
        <p:spPr>
          <a:xfrm>
            <a:off x="759892"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6" name="Text Placeholder 3">
            <a:extLst>
              <a:ext uri="{FF2B5EF4-FFF2-40B4-BE49-F238E27FC236}">
                <a16:creationId xmlns:a16="http://schemas.microsoft.com/office/drawing/2014/main" id="{1592D496-4FE7-9C49-8D3B-B312C5A5E160}"/>
              </a:ext>
            </a:extLst>
          </p:cNvPr>
          <p:cNvSpPr>
            <a:spLocks noGrp="1"/>
          </p:cNvSpPr>
          <p:nvPr>
            <p:ph type="body" sz="quarter" idx="32" hasCustomPrompt="1"/>
          </p:nvPr>
        </p:nvSpPr>
        <p:spPr>
          <a:xfrm>
            <a:off x="4471923"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7" name="Text Placeholder 3">
            <a:extLst>
              <a:ext uri="{FF2B5EF4-FFF2-40B4-BE49-F238E27FC236}">
                <a16:creationId xmlns:a16="http://schemas.microsoft.com/office/drawing/2014/main" id="{86435FBE-AF07-E245-9A0F-41B24D077844}"/>
              </a:ext>
            </a:extLst>
          </p:cNvPr>
          <p:cNvSpPr>
            <a:spLocks noGrp="1"/>
          </p:cNvSpPr>
          <p:nvPr>
            <p:ph type="body" sz="quarter" idx="33" hasCustomPrompt="1"/>
          </p:nvPr>
        </p:nvSpPr>
        <p:spPr>
          <a:xfrm>
            <a:off x="8208170" y="5096053"/>
            <a:ext cx="3322250" cy="306542"/>
          </a:xfrm>
        </p:spPr>
        <p:txBody>
          <a:bodyPr>
            <a:noAutofit/>
          </a:bodyPr>
          <a:lstStyle>
            <a:lvl1pPr marL="0" indent="0" algn="ctr">
              <a:lnSpc>
                <a:spcPct val="100000"/>
              </a:lnSpc>
              <a:buNone/>
              <a:defRPr sz="2400"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2092237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ernate Bullets with Im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82379A-2124-2641-8112-9EF25576F348}"/>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41" name="Rectangle 40">
            <a:extLst>
              <a:ext uri="{FF2B5EF4-FFF2-40B4-BE49-F238E27FC236}">
                <a16:creationId xmlns:a16="http://schemas.microsoft.com/office/drawing/2014/main" id="{E0F452CB-563B-5243-81D1-F96F2B4AA2DD}"/>
              </a:ext>
            </a:extLst>
          </p:cNvPr>
          <p:cNvSpPr/>
          <p:nvPr userDrawn="1"/>
        </p:nvSpPr>
        <p:spPr>
          <a:xfrm>
            <a:off x="5695214" y="1778787"/>
            <a:ext cx="5636474" cy="2572420"/>
          </a:xfrm>
          <a:prstGeom prst="rect">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32" tIns="22866" rIns="45732" bIns="22866" numCol="1" spcCol="0" rtlCol="0" fromWordArt="0" anchor="ctr" anchorCtr="0" forceAA="0" compatLnSpc="1">
            <a:prstTxWarp prst="textNoShape">
              <a:avLst/>
            </a:prstTxWarp>
            <a:noAutofit/>
          </a:bodyPr>
          <a:lstStyle/>
          <a:p>
            <a:pPr algn="ctr"/>
            <a:endParaRPr lang="en-US" sz="1801" dirty="0"/>
          </a:p>
        </p:txBody>
      </p:sp>
      <p:sp>
        <p:nvSpPr>
          <p:cNvPr id="42" name="Round Same Side Corner Rectangle 41">
            <a:extLst>
              <a:ext uri="{FF2B5EF4-FFF2-40B4-BE49-F238E27FC236}">
                <a16:creationId xmlns:a16="http://schemas.microsoft.com/office/drawing/2014/main" id="{670D6A8E-2558-A041-9A00-085CDFEEF805}"/>
              </a:ext>
            </a:extLst>
          </p:cNvPr>
          <p:cNvSpPr/>
          <p:nvPr userDrawn="1"/>
        </p:nvSpPr>
        <p:spPr>
          <a:xfrm rot="10800000" flipH="1">
            <a:off x="6027730" y="1993884"/>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43" name="Round Same Side Corner Rectangle 42">
            <a:extLst>
              <a:ext uri="{FF2B5EF4-FFF2-40B4-BE49-F238E27FC236}">
                <a16:creationId xmlns:a16="http://schemas.microsoft.com/office/drawing/2014/main" id="{6D938B4B-1E5A-3B44-B54A-EF9B9CF40317}"/>
              </a:ext>
            </a:extLst>
          </p:cNvPr>
          <p:cNvSpPr/>
          <p:nvPr userDrawn="1"/>
        </p:nvSpPr>
        <p:spPr>
          <a:xfrm rot="10800000" flipH="1">
            <a:off x="6026248" y="2842084"/>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44" name="Round Same Side Corner Rectangle 43">
            <a:extLst>
              <a:ext uri="{FF2B5EF4-FFF2-40B4-BE49-F238E27FC236}">
                <a16:creationId xmlns:a16="http://schemas.microsoft.com/office/drawing/2014/main" id="{5694FEE4-17DA-7543-8C13-7A01B82BB4A1}"/>
              </a:ext>
            </a:extLst>
          </p:cNvPr>
          <p:cNvSpPr/>
          <p:nvPr userDrawn="1"/>
        </p:nvSpPr>
        <p:spPr>
          <a:xfrm rot="10800000" flipH="1">
            <a:off x="6026248" y="3683825"/>
            <a:ext cx="54842" cy="451844"/>
          </a:xfrm>
          <a:prstGeom prst="round2SameRect">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38" tIns="54870" rIns="109738" bIns="54870" rtlCol="0" anchor="ctr"/>
          <a:lstStyle/>
          <a:p>
            <a:endParaRPr lang="bg-BG" sz="1801" dirty="0">
              <a:solidFill>
                <a:srgbClr val="FFFFFF"/>
              </a:solidFill>
              <a:latin typeface="Lato Light"/>
              <a:cs typeface="Lato Light"/>
            </a:endParaRPr>
          </a:p>
        </p:txBody>
      </p:sp>
      <p:sp>
        <p:nvSpPr>
          <p:cNvPr id="54" name="Picture Placeholder 1">
            <a:extLst>
              <a:ext uri="{FF2B5EF4-FFF2-40B4-BE49-F238E27FC236}">
                <a16:creationId xmlns:a16="http://schemas.microsoft.com/office/drawing/2014/main" id="{1DB25C94-9060-864E-B996-2DA65C25F2D2}"/>
              </a:ext>
            </a:extLst>
          </p:cNvPr>
          <p:cNvSpPr>
            <a:spLocks noGrp="1"/>
          </p:cNvSpPr>
          <p:nvPr>
            <p:ph type="pic" sz="quarter" idx="31" hasCustomPrompt="1"/>
          </p:nvPr>
        </p:nvSpPr>
        <p:spPr>
          <a:xfrm>
            <a:off x="861107" y="1778787"/>
            <a:ext cx="4741885" cy="2572420"/>
          </a:xfrm>
          <a:solidFill>
            <a:schemeClr val="bg1">
              <a:lumMod val="95000"/>
            </a:schemeClr>
          </a:solidFill>
        </p:spPr>
        <p:txBody>
          <a:bodyPr anchor="ctr">
            <a:normAutofit/>
          </a:bodyPr>
          <a:lstStyle>
            <a:lvl1pPr marL="0" indent="0" algn="ctr">
              <a:buNone/>
              <a:defRPr sz="1334"/>
            </a:lvl1pPr>
          </a:lstStyle>
          <a:p>
            <a:r>
              <a:rPr lang="en-US" dirty="0"/>
              <a:t>Click to add image</a:t>
            </a:r>
          </a:p>
        </p:txBody>
      </p:sp>
      <p:sp>
        <p:nvSpPr>
          <p:cNvPr id="56" name="Rectangle 55">
            <a:extLst>
              <a:ext uri="{FF2B5EF4-FFF2-40B4-BE49-F238E27FC236}">
                <a16:creationId xmlns:a16="http://schemas.microsoft.com/office/drawing/2014/main" id="{70186F70-B520-AF4D-87F5-1FE7C7CFB013}"/>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8" name="Text Placeholder 2">
            <a:extLst>
              <a:ext uri="{FF2B5EF4-FFF2-40B4-BE49-F238E27FC236}">
                <a16:creationId xmlns:a16="http://schemas.microsoft.com/office/drawing/2014/main" id="{82501CDB-73AD-2643-BA5F-33C1F3A4A62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cs typeface="Arial Nova Cond" panose="020F0502020204030204" pitchFamily="34" charset="0"/>
              </a:defRPr>
            </a:lvl1pPr>
          </a:lstStyle>
          <a:p>
            <a:pPr lvl="0"/>
            <a:r>
              <a:rPr lang="en-US" dirty="0"/>
              <a:t>Headline</a:t>
            </a:r>
          </a:p>
        </p:txBody>
      </p:sp>
      <p:sp>
        <p:nvSpPr>
          <p:cNvPr id="59" name="Text Placeholder 3">
            <a:extLst>
              <a:ext uri="{FF2B5EF4-FFF2-40B4-BE49-F238E27FC236}">
                <a16:creationId xmlns:a16="http://schemas.microsoft.com/office/drawing/2014/main" id="{E4CE2B85-0CAC-3045-9CEF-C1A00DC6ADA1}"/>
              </a:ext>
            </a:extLst>
          </p:cNvPr>
          <p:cNvSpPr>
            <a:spLocks noGrp="1"/>
          </p:cNvSpPr>
          <p:nvPr>
            <p:ph type="body" sz="quarter" idx="14" hasCustomPrompt="1"/>
          </p:nvPr>
        </p:nvSpPr>
        <p:spPr>
          <a:xfrm>
            <a:off x="760611" y="4791031"/>
            <a:ext cx="10702048"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60" name="Text Placeholder 3">
            <a:extLst>
              <a:ext uri="{FF2B5EF4-FFF2-40B4-BE49-F238E27FC236}">
                <a16:creationId xmlns:a16="http://schemas.microsoft.com/office/drawing/2014/main" id="{13C77E02-450C-0243-BC8D-6C23C8604453}"/>
              </a:ext>
            </a:extLst>
          </p:cNvPr>
          <p:cNvSpPr>
            <a:spLocks noGrp="1"/>
          </p:cNvSpPr>
          <p:nvPr>
            <p:ph type="body" sz="quarter" idx="32" hasCustomPrompt="1"/>
          </p:nvPr>
        </p:nvSpPr>
        <p:spPr>
          <a:xfrm>
            <a:off x="6236660" y="1993884"/>
            <a:ext cx="4785570" cy="449839"/>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61" name="Text Placeholder 3">
            <a:extLst>
              <a:ext uri="{FF2B5EF4-FFF2-40B4-BE49-F238E27FC236}">
                <a16:creationId xmlns:a16="http://schemas.microsoft.com/office/drawing/2014/main" id="{C6E15201-91C2-2840-829B-A0169A5DD066}"/>
              </a:ext>
            </a:extLst>
          </p:cNvPr>
          <p:cNvSpPr>
            <a:spLocks noGrp="1"/>
          </p:cNvSpPr>
          <p:nvPr>
            <p:ph type="body" sz="quarter" idx="28" hasCustomPrompt="1"/>
          </p:nvPr>
        </p:nvSpPr>
        <p:spPr>
          <a:xfrm>
            <a:off x="6236660" y="3692290"/>
            <a:ext cx="4785570" cy="443379"/>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62" name="Text Placeholder 3">
            <a:extLst>
              <a:ext uri="{FF2B5EF4-FFF2-40B4-BE49-F238E27FC236}">
                <a16:creationId xmlns:a16="http://schemas.microsoft.com/office/drawing/2014/main" id="{ADF0BD3D-E6EC-074F-AD65-1893EF3C3027}"/>
              </a:ext>
            </a:extLst>
          </p:cNvPr>
          <p:cNvSpPr>
            <a:spLocks noGrp="1"/>
          </p:cNvSpPr>
          <p:nvPr>
            <p:ph type="body" sz="quarter" idx="30" hasCustomPrompt="1"/>
          </p:nvPr>
        </p:nvSpPr>
        <p:spPr>
          <a:xfrm>
            <a:off x="6236660" y="2842085"/>
            <a:ext cx="4785570" cy="451845"/>
          </a:xfrm>
        </p:spPr>
        <p:txBody>
          <a:bodyPr>
            <a:noAutofit/>
          </a:bodyPr>
          <a:lstStyle>
            <a:lvl1pPr marL="0" indent="0">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Tree>
    <p:extLst>
      <p:ext uri="{BB962C8B-B14F-4D97-AF65-F5344CB8AC3E}">
        <p14:creationId xmlns:p14="http://schemas.microsoft.com/office/powerpoint/2010/main" val="2491907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with colo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D983975-34E4-644F-AD49-D33F27F8E784}"/>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21" name="Straight Connector 20">
            <a:extLst>
              <a:ext uri="{FF2B5EF4-FFF2-40B4-BE49-F238E27FC236}">
                <a16:creationId xmlns:a16="http://schemas.microsoft.com/office/drawing/2014/main" id="{9DDAB632-74EE-FC4F-ACBB-27B360EBC707}"/>
              </a:ext>
            </a:extLst>
          </p:cNvPr>
          <p:cNvCxnSpPr/>
          <p:nvPr userDrawn="1"/>
        </p:nvCxnSpPr>
        <p:spPr bwMode="auto">
          <a:xfrm>
            <a:off x="4333852" y="1951200"/>
            <a:ext cx="0" cy="29982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7FB83BC-1953-194D-BEBC-89FEBE1FE8DC}"/>
              </a:ext>
            </a:extLst>
          </p:cNvPr>
          <p:cNvCxnSpPr/>
          <p:nvPr userDrawn="1"/>
        </p:nvCxnSpPr>
        <p:spPr bwMode="auto">
          <a:xfrm>
            <a:off x="7885619" y="1951200"/>
            <a:ext cx="0" cy="29982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D4C5BF97-7AA4-2D4B-8B4F-E20A96FF6E1D}"/>
              </a:ext>
            </a:extLst>
          </p:cNvPr>
          <p:cNvSpPr/>
          <p:nvPr userDrawn="1"/>
        </p:nvSpPr>
        <p:spPr bwMode="auto">
          <a:xfrm>
            <a:off x="1942787" y="2285853"/>
            <a:ext cx="1370061" cy="1017535"/>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24" name="Oval 23">
            <a:extLst>
              <a:ext uri="{FF2B5EF4-FFF2-40B4-BE49-F238E27FC236}">
                <a16:creationId xmlns:a16="http://schemas.microsoft.com/office/drawing/2014/main" id="{45038D20-218A-5E4C-A8BD-948F3C7B355A}"/>
              </a:ext>
            </a:extLst>
          </p:cNvPr>
          <p:cNvSpPr/>
          <p:nvPr userDrawn="1"/>
        </p:nvSpPr>
        <p:spPr bwMode="auto">
          <a:xfrm>
            <a:off x="5462802" y="2285141"/>
            <a:ext cx="1370061" cy="1018964"/>
          </a:xfrm>
          <a:prstGeom prst="ellipse">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25" name="Oval 24">
            <a:extLst>
              <a:ext uri="{FF2B5EF4-FFF2-40B4-BE49-F238E27FC236}">
                <a16:creationId xmlns:a16="http://schemas.microsoft.com/office/drawing/2014/main" id="{5164B977-528C-CB42-9943-65D0F3DF1811}"/>
              </a:ext>
            </a:extLst>
          </p:cNvPr>
          <p:cNvSpPr/>
          <p:nvPr userDrawn="1"/>
        </p:nvSpPr>
        <p:spPr bwMode="auto">
          <a:xfrm>
            <a:off x="9016686" y="2285141"/>
            <a:ext cx="1370061" cy="1018964"/>
          </a:xfrm>
          <a:prstGeom prst="ellipse">
            <a:avLst/>
          </a:prstGeom>
          <a:solidFill>
            <a:srgbClr val="DF5C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1" dirty="0">
              <a:latin typeface="Lato Light"/>
              <a:cs typeface="Lato Light"/>
            </a:endParaRPr>
          </a:p>
        </p:txBody>
      </p:sp>
      <p:sp>
        <p:nvSpPr>
          <p:cNvPr id="32" name="Shape 2605">
            <a:extLst>
              <a:ext uri="{FF2B5EF4-FFF2-40B4-BE49-F238E27FC236}">
                <a16:creationId xmlns:a16="http://schemas.microsoft.com/office/drawing/2014/main" id="{1D0881C9-9B3B-A841-80E2-793D7B92FC11}"/>
              </a:ext>
            </a:extLst>
          </p:cNvPr>
          <p:cNvSpPr/>
          <p:nvPr userDrawn="1"/>
        </p:nvSpPr>
        <p:spPr>
          <a:xfrm>
            <a:off x="2337233" y="2558254"/>
            <a:ext cx="652319" cy="489228"/>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3" name="Shape 2551">
            <a:extLst>
              <a:ext uri="{FF2B5EF4-FFF2-40B4-BE49-F238E27FC236}">
                <a16:creationId xmlns:a16="http://schemas.microsoft.com/office/drawing/2014/main" id="{43EB6F38-B34C-F848-9FAD-958F6599BC26}"/>
              </a:ext>
            </a:extLst>
          </p:cNvPr>
          <p:cNvSpPr/>
          <p:nvPr userDrawn="1"/>
        </p:nvSpPr>
        <p:spPr>
          <a:xfrm>
            <a:off x="5821827" y="2557312"/>
            <a:ext cx="652010" cy="489008"/>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4" name="Shape 2562">
            <a:extLst>
              <a:ext uri="{FF2B5EF4-FFF2-40B4-BE49-F238E27FC236}">
                <a16:creationId xmlns:a16="http://schemas.microsoft.com/office/drawing/2014/main" id="{67D660D6-3281-D546-866E-17760F9E22D3}"/>
              </a:ext>
            </a:extLst>
          </p:cNvPr>
          <p:cNvSpPr/>
          <p:nvPr userDrawn="1"/>
        </p:nvSpPr>
        <p:spPr>
          <a:xfrm>
            <a:off x="9381642" y="2557312"/>
            <a:ext cx="652010" cy="489008"/>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6" name="Rectangle 35">
            <a:extLst>
              <a:ext uri="{FF2B5EF4-FFF2-40B4-BE49-F238E27FC236}">
                <a16:creationId xmlns:a16="http://schemas.microsoft.com/office/drawing/2014/main" id="{B1C8B1D5-8F4D-B947-9132-51EC6B1287B6}"/>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Text Placeholder 2">
            <a:extLst>
              <a:ext uri="{FF2B5EF4-FFF2-40B4-BE49-F238E27FC236}">
                <a16:creationId xmlns:a16="http://schemas.microsoft.com/office/drawing/2014/main" id="{C3C34F6D-8923-2742-884F-E1453A62480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9" name="Text Placeholder 3">
            <a:extLst>
              <a:ext uri="{FF2B5EF4-FFF2-40B4-BE49-F238E27FC236}">
                <a16:creationId xmlns:a16="http://schemas.microsoft.com/office/drawing/2014/main" id="{D783FE7C-E20D-974C-8287-132C649263B6}"/>
              </a:ext>
            </a:extLst>
          </p:cNvPr>
          <p:cNvSpPr>
            <a:spLocks noGrp="1"/>
          </p:cNvSpPr>
          <p:nvPr>
            <p:ph type="body" sz="quarter" idx="18" hasCustomPrompt="1"/>
          </p:nvPr>
        </p:nvSpPr>
        <p:spPr>
          <a:xfrm>
            <a:off x="792550"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40" name="Text Placeholder 3">
            <a:extLst>
              <a:ext uri="{FF2B5EF4-FFF2-40B4-BE49-F238E27FC236}">
                <a16:creationId xmlns:a16="http://schemas.microsoft.com/office/drawing/2014/main" id="{991E62DC-E3E9-EF46-9607-1E2820D584C1}"/>
              </a:ext>
            </a:extLst>
          </p:cNvPr>
          <p:cNvSpPr>
            <a:spLocks noGrp="1"/>
          </p:cNvSpPr>
          <p:nvPr>
            <p:ph type="body" sz="quarter" idx="19" hasCustomPrompt="1"/>
          </p:nvPr>
        </p:nvSpPr>
        <p:spPr>
          <a:xfrm>
            <a:off x="792550"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5" name="Text Placeholder 3">
            <a:extLst>
              <a:ext uri="{FF2B5EF4-FFF2-40B4-BE49-F238E27FC236}">
                <a16:creationId xmlns:a16="http://schemas.microsoft.com/office/drawing/2014/main" id="{E0D25C0D-4BC4-1640-82B1-CB3CA0CAD7AB}"/>
              </a:ext>
            </a:extLst>
          </p:cNvPr>
          <p:cNvSpPr>
            <a:spLocks noGrp="1"/>
          </p:cNvSpPr>
          <p:nvPr>
            <p:ph type="body" sz="quarter" idx="30" hasCustomPrompt="1"/>
          </p:nvPr>
        </p:nvSpPr>
        <p:spPr>
          <a:xfrm>
            <a:off x="4439265"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id="{3AB725AF-8FA7-BC44-9AED-2F8FC9F23AB4}"/>
              </a:ext>
            </a:extLst>
          </p:cNvPr>
          <p:cNvSpPr>
            <a:spLocks noGrp="1"/>
          </p:cNvSpPr>
          <p:nvPr>
            <p:ph type="body" sz="quarter" idx="31" hasCustomPrompt="1"/>
          </p:nvPr>
        </p:nvSpPr>
        <p:spPr>
          <a:xfrm>
            <a:off x="4439265"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7" name="Text Placeholder 3">
            <a:extLst>
              <a:ext uri="{FF2B5EF4-FFF2-40B4-BE49-F238E27FC236}">
                <a16:creationId xmlns:a16="http://schemas.microsoft.com/office/drawing/2014/main" id="{F2DFEF6F-B2CA-6741-86CB-8A6443649223}"/>
              </a:ext>
            </a:extLst>
          </p:cNvPr>
          <p:cNvSpPr>
            <a:spLocks noGrp="1"/>
          </p:cNvSpPr>
          <p:nvPr>
            <p:ph type="body" sz="quarter" idx="32" hasCustomPrompt="1"/>
          </p:nvPr>
        </p:nvSpPr>
        <p:spPr>
          <a:xfrm>
            <a:off x="8064207" y="3914323"/>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8" name="Text Placeholder 3">
            <a:extLst>
              <a:ext uri="{FF2B5EF4-FFF2-40B4-BE49-F238E27FC236}">
                <a16:creationId xmlns:a16="http://schemas.microsoft.com/office/drawing/2014/main" id="{9EB3ABF7-33AE-424B-91A7-3BC452E99AC9}"/>
              </a:ext>
            </a:extLst>
          </p:cNvPr>
          <p:cNvSpPr>
            <a:spLocks noGrp="1"/>
          </p:cNvSpPr>
          <p:nvPr>
            <p:ph type="body" sz="quarter" idx="33" hasCustomPrompt="1"/>
          </p:nvPr>
        </p:nvSpPr>
        <p:spPr>
          <a:xfrm>
            <a:off x="8064207" y="3575559"/>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560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5E55445-CA88-BB47-8B2C-6EE2D368FEF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5" name="Straight Connector 34">
            <a:extLst>
              <a:ext uri="{FF2B5EF4-FFF2-40B4-BE49-F238E27FC236}">
                <a16:creationId xmlns:a16="http://schemas.microsoft.com/office/drawing/2014/main" id="{28AFAC73-A0D5-5142-B413-28D5907E3D9B}"/>
              </a:ext>
            </a:extLst>
          </p:cNvPr>
          <p:cNvCxnSpPr>
            <a:cxnSpLocks/>
          </p:cNvCxnSpPr>
          <p:nvPr userDrawn="1"/>
        </p:nvCxnSpPr>
        <p:spPr>
          <a:xfrm>
            <a:off x="1876504"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563E003-34FE-2149-B8DE-4F05BDF0C067}"/>
              </a:ext>
            </a:extLst>
          </p:cNvPr>
          <p:cNvCxnSpPr>
            <a:cxnSpLocks/>
          </p:cNvCxnSpPr>
          <p:nvPr userDrawn="1"/>
        </p:nvCxnSpPr>
        <p:spPr>
          <a:xfrm>
            <a:off x="4010072"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9FC0FA60-B55B-004C-A14C-716DDF6F457B}"/>
              </a:ext>
            </a:extLst>
          </p:cNvPr>
          <p:cNvCxnSpPr>
            <a:cxnSpLocks/>
          </p:cNvCxnSpPr>
          <p:nvPr userDrawn="1"/>
        </p:nvCxnSpPr>
        <p:spPr>
          <a:xfrm>
            <a:off x="8166709"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62515C4-3B2F-A24D-BA7A-F8B9B34AAC7B}"/>
              </a:ext>
            </a:extLst>
          </p:cNvPr>
          <p:cNvCxnSpPr>
            <a:cxnSpLocks/>
          </p:cNvCxnSpPr>
          <p:nvPr userDrawn="1"/>
        </p:nvCxnSpPr>
        <p:spPr>
          <a:xfrm>
            <a:off x="10299194" y="3100705"/>
            <a:ext cx="0" cy="392344"/>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D639F26-E38F-FC4B-AA68-C6623AA5A97E}"/>
              </a:ext>
            </a:extLst>
          </p:cNvPr>
          <p:cNvCxnSpPr>
            <a:cxnSpLocks/>
          </p:cNvCxnSpPr>
          <p:nvPr userDrawn="1"/>
        </p:nvCxnSpPr>
        <p:spPr>
          <a:xfrm>
            <a:off x="6094236" y="2894954"/>
            <a:ext cx="0" cy="598096"/>
          </a:xfrm>
          <a:prstGeom prst="line">
            <a:avLst/>
          </a:prstGeom>
          <a:ln w="3175"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9FD80F7-B1BA-104D-BC8D-AE63CB6A1070}"/>
              </a:ext>
            </a:extLst>
          </p:cNvPr>
          <p:cNvCxnSpPr>
            <a:cxnSpLocks/>
          </p:cNvCxnSpPr>
          <p:nvPr userDrawn="1"/>
        </p:nvCxnSpPr>
        <p:spPr>
          <a:xfrm>
            <a:off x="1876504" y="3100705"/>
            <a:ext cx="8422691"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0CAEA687-7575-C744-BC43-208EED8ED397}"/>
              </a:ext>
            </a:extLst>
          </p:cNvPr>
          <p:cNvSpPr/>
          <p:nvPr userDrawn="1"/>
        </p:nvSpPr>
        <p:spPr>
          <a:xfrm>
            <a:off x="5275571" y="1706018"/>
            <a:ext cx="1584836" cy="1188936"/>
          </a:xfrm>
          <a:prstGeom prst="ellipse">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91446" tIns="45723" rIns="91446" bIns="45723" rtlCol="0" anchor="ctr"/>
          <a:lstStyle/>
          <a:p>
            <a:pPr algn="ctr"/>
            <a:endParaRPr lang="en-US" sz="1801" dirty="0">
              <a:solidFill>
                <a:schemeClr val="tx1"/>
              </a:solidFill>
              <a:latin typeface="Lato Light"/>
              <a:cs typeface="Lato Light"/>
            </a:endParaRPr>
          </a:p>
        </p:txBody>
      </p:sp>
      <p:sp>
        <p:nvSpPr>
          <p:cNvPr id="42" name="Oval 41">
            <a:extLst>
              <a:ext uri="{FF2B5EF4-FFF2-40B4-BE49-F238E27FC236}">
                <a16:creationId xmlns:a16="http://schemas.microsoft.com/office/drawing/2014/main" id="{5221BB24-CFEF-9A4C-A991-A83F189C3055}"/>
              </a:ext>
            </a:extLst>
          </p:cNvPr>
          <p:cNvSpPr/>
          <p:nvPr userDrawn="1"/>
        </p:nvSpPr>
        <p:spPr>
          <a:xfrm>
            <a:off x="1381392" y="3358625"/>
            <a:ext cx="982760" cy="737262"/>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3" name="Oval 42">
            <a:extLst>
              <a:ext uri="{FF2B5EF4-FFF2-40B4-BE49-F238E27FC236}">
                <a16:creationId xmlns:a16="http://schemas.microsoft.com/office/drawing/2014/main" id="{80AAD224-DB21-CA4A-8B7A-E85EB1C8AD92}"/>
              </a:ext>
            </a:extLst>
          </p:cNvPr>
          <p:cNvSpPr/>
          <p:nvPr userDrawn="1"/>
        </p:nvSpPr>
        <p:spPr>
          <a:xfrm>
            <a:off x="3493867" y="3358625"/>
            <a:ext cx="982760" cy="737262"/>
          </a:xfrm>
          <a:prstGeom prst="ellipse">
            <a:avLst/>
          </a:prstGeom>
          <a:solidFill>
            <a:srgbClr val="DF5C40"/>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4" name="Oval 43">
            <a:extLst>
              <a:ext uri="{FF2B5EF4-FFF2-40B4-BE49-F238E27FC236}">
                <a16:creationId xmlns:a16="http://schemas.microsoft.com/office/drawing/2014/main" id="{C01C0E91-5910-EE4B-A7B2-F8DC8CDD833D}"/>
              </a:ext>
            </a:extLst>
          </p:cNvPr>
          <p:cNvSpPr/>
          <p:nvPr userDrawn="1"/>
        </p:nvSpPr>
        <p:spPr>
          <a:xfrm>
            <a:off x="5602856" y="3358625"/>
            <a:ext cx="982760" cy="737262"/>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5" name="Oval 44">
            <a:extLst>
              <a:ext uri="{FF2B5EF4-FFF2-40B4-BE49-F238E27FC236}">
                <a16:creationId xmlns:a16="http://schemas.microsoft.com/office/drawing/2014/main" id="{4CB95FE3-CCDE-5545-89D8-366E7A73E1F8}"/>
              </a:ext>
            </a:extLst>
          </p:cNvPr>
          <p:cNvSpPr/>
          <p:nvPr userDrawn="1"/>
        </p:nvSpPr>
        <p:spPr>
          <a:xfrm>
            <a:off x="7705429" y="3358625"/>
            <a:ext cx="982760" cy="737262"/>
          </a:xfrm>
          <a:prstGeom prst="ellipse">
            <a:avLst/>
          </a:prstGeom>
          <a:solidFill>
            <a:srgbClr val="4EAEAF"/>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46" name="Oval 45">
            <a:extLst>
              <a:ext uri="{FF2B5EF4-FFF2-40B4-BE49-F238E27FC236}">
                <a16:creationId xmlns:a16="http://schemas.microsoft.com/office/drawing/2014/main" id="{208E4E1C-88EE-194F-9244-F45D2B0AF9C9}"/>
              </a:ext>
            </a:extLst>
          </p:cNvPr>
          <p:cNvSpPr/>
          <p:nvPr userDrawn="1"/>
        </p:nvSpPr>
        <p:spPr>
          <a:xfrm>
            <a:off x="9818075" y="3358625"/>
            <a:ext cx="982760" cy="737262"/>
          </a:xfrm>
          <a:prstGeom prst="ellipse">
            <a:avLst/>
          </a:prstGeom>
          <a:solidFill>
            <a:srgbClr val="3262AA"/>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latin typeface="Lato Light"/>
              <a:cs typeface="Lato Light"/>
            </a:endParaRPr>
          </a:p>
        </p:txBody>
      </p:sp>
      <p:sp>
        <p:nvSpPr>
          <p:cNvPr id="60" name="Shape 2550">
            <a:extLst>
              <a:ext uri="{FF2B5EF4-FFF2-40B4-BE49-F238E27FC236}">
                <a16:creationId xmlns:a16="http://schemas.microsoft.com/office/drawing/2014/main" id="{74A97E95-C500-084E-82FD-758B6B921F1C}"/>
              </a:ext>
            </a:extLst>
          </p:cNvPr>
          <p:cNvSpPr/>
          <p:nvPr userDrawn="1"/>
        </p:nvSpPr>
        <p:spPr>
          <a:xfrm>
            <a:off x="1696484" y="3585868"/>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553">
            <a:extLst>
              <a:ext uri="{FF2B5EF4-FFF2-40B4-BE49-F238E27FC236}">
                <a16:creationId xmlns:a16="http://schemas.microsoft.com/office/drawing/2014/main" id="{E4C8C699-9439-B747-BD1D-DAD3899296C8}"/>
              </a:ext>
            </a:extLst>
          </p:cNvPr>
          <p:cNvSpPr/>
          <p:nvPr userDrawn="1"/>
        </p:nvSpPr>
        <p:spPr>
          <a:xfrm>
            <a:off x="3794725" y="3606344"/>
            <a:ext cx="377006" cy="25705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616">
            <a:extLst>
              <a:ext uri="{FF2B5EF4-FFF2-40B4-BE49-F238E27FC236}">
                <a16:creationId xmlns:a16="http://schemas.microsoft.com/office/drawing/2014/main" id="{0AC59250-F69B-F848-9035-0F82DAA113B5}"/>
              </a:ext>
            </a:extLst>
          </p:cNvPr>
          <p:cNvSpPr/>
          <p:nvPr userDrawn="1"/>
        </p:nvSpPr>
        <p:spPr>
          <a:xfrm>
            <a:off x="5913889" y="3597374"/>
            <a:ext cx="377006" cy="257114"/>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624">
            <a:extLst>
              <a:ext uri="{FF2B5EF4-FFF2-40B4-BE49-F238E27FC236}">
                <a16:creationId xmlns:a16="http://schemas.microsoft.com/office/drawing/2014/main" id="{55755F8A-8B2C-2746-B447-C0B3E56ACF5B}"/>
              </a:ext>
            </a:extLst>
          </p:cNvPr>
          <p:cNvSpPr/>
          <p:nvPr userDrawn="1"/>
        </p:nvSpPr>
        <p:spPr>
          <a:xfrm>
            <a:off x="8006565" y="3586571"/>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633">
            <a:extLst>
              <a:ext uri="{FF2B5EF4-FFF2-40B4-BE49-F238E27FC236}">
                <a16:creationId xmlns:a16="http://schemas.microsoft.com/office/drawing/2014/main" id="{515064B6-E204-E040-A366-3156B1FAAB47}"/>
              </a:ext>
            </a:extLst>
          </p:cNvPr>
          <p:cNvSpPr/>
          <p:nvPr userDrawn="1"/>
        </p:nvSpPr>
        <p:spPr>
          <a:xfrm>
            <a:off x="10120855" y="3601113"/>
            <a:ext cx="377006" cy="28275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6" name="Rectangle 65">
            <a:extLst>
              <a:ext uri="{FF2B5EF4-FFF2-40B4-BE49-F238E27FC236}">
                <a16:creationId xmlns:a16="http://schemas.microsoft.com/office/drawing/2014/main" id="{4FF1D168-5A3C-2E4F-8B94-479247492E29}"/>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8" name="Text Placeholder 2">
            <a:extLst>
              <a:ext uri="{FF2B5EF4-FFF2-40B4-BE49-F238E27FC236}">
                <a16:creationId xmlns:a16="http://schemas.microsoft.com/office/drawing/2014/main" id="{18012766-2BFB-D247-B336-4A94BC371C1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9" name="Shape 2857">
            <a:extLst>
              <a:ext uri="{FF2B5EF4-FFF2-40B4-BE49-F238E27FC236}">
                <a16:creationId xmlns:a16="http://schemas.microsoft.com/office/drawing/2014/main" id="{BB91A477-E84B-2B41-8393-BCD9EB713BC7}"/>
              </a:ext>
            </a:extLst>
          </p:cNvPr>
          <p:cNvSpPr/>
          <p:nvPr userDrawn="1"/>
        </p:nvSpPr>
        <p:spPr>
          <a:xfrm>
            <a:off x="5669887" y="1995179"/>
            <a:ext cx="814153" cy="610615"/>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Text Placeholder 3">
            <a:extLst>
              <a:ext uri="{FF2B5EF4-FFF2-40B4-BE49-F238E27FC236}">
                <a16:creationId xmlns:a16="http://schemas.microsoft.com/office/drawing/2014/main" id="{44E73493-3AB0-6141-A86D-1553D2FE680E}"/>
              </a:ext>
            </a:extLst>
          </p:cNvPr>
          <p:cNvSpPr>
            <a:spLocks noGrp="1"/>
          </p:cNvSpPr>
          <p:nvPr>
            <p:ph type="body" sz="quarter" idx="19" hasCustomPrompt="1"/>
          </p:nvPr>
        </p:nvSpPr>
        <p:spPr>
          <a:xfrm>
            <a:off x="1022491"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1" name="Text Placeholder 3">
            <a:extLst>
              <a:ext uri="{FF2B5EF4-FFF2-40B4-BE49-F238E27FC236}">
                <a16:creationId xmlns:a16="http://schemas.microsoft.com/office/drawing/2014/main" id="{7FB95084-FDA4-4343-8ECB-00FEB0CABDAD}"/>
              </a:ext>
            </a:extLst>
          </p:cNvPr>
          <p:cNvSpPr>
            <a:spLocks noGrp="1"/>
          </p:cNvSpPr>
          <p:nvPr>
            <p:ph type="body" sz="quarter" idx="20" hasCustomPrompt="1"/>
          </p:nvPr>
        </p:nvSpPr>
        <p:spPr>
          <a:xfrm>
            <a:off x="3123436"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2" name="Text Placeholder 3">
            <a:extLst>
              <a:ext uri="{FF2B5EF4-FFF2-40B4-BE49-F238E27FC236}">
                <a16:creationId xmlns:a16="http://schemas.microsoft.com/office/drawing/2014/main" id="{569ACB4A-AA2D-1F4D-8B49-F25774AEC58D}"/>
              </a:ext>
            </a:extLst>
          </p:cNvPr>
          <p:cNvSpPr>
            <a:spLocks noGrp="1"/>
          </p:cNvSpPr>
          <p:nvPr>
            <p:ph type="body" sz="quarter" idx="21" hasCustomPrompt="1"/>
          </p:nvPr>
        </p:nvSpPr>
        <p:spPr>
          <a:xfrm>
            <a:off x="5224381"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3" name="Text Placeholder 3">
            <a:extLst>
              <a:ext uri="{FF2B5EF4-FFF2-40B4-BE49-F238E27FC236}">
                <a16:creationId xmlns:a16="http://schemas.microsoft.com/office/drawing/2014/main" id="{FA00BFE0-F5A6-4D4B-9965-B3A98CBD2EFB}"/>
              </a:ext>
            </a:extLst>
          </p:cNvPr>
          <p:cNvSpPr>
            <a:spLocks noGrp="1"/>
          </p:cNvSpPr>
          <p:nvPr>
            <p:ph type="body" sz="quarter" idx="22" hasCustomPrompt="1"/>
          </p:nvPr>
        </p:nvSpPr>
        <p:spPr>
          <a:xfrm>
            <a:off x="7325324"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4" name="Text Placeholder 3">
            <a:extLst>
              <a:ext uri="{FF2B5EF4-FFF2-40B4-BE49-F238E27FC236}">
                <a16:creationId xmlns:a16="http://schemas.microsoft.com/office/drawing/2014/main" id="{7B3C8D43-71A2-7C41-A38B-D95F463FC41B}"/>
              </a:ext>
            </a:extLst>
          </p:cNvPr>
          <p:cNvSpPr>
            <a:spLocks noGrp="1"/>
          </p:cNvSpPr>
          <p:nvPr>
            <p:ph type="body" sz="quarter" idx="23" hasCustomPrompt="1"/>
          </p:nvPr>
        </p:nvSpPr>
        <p:spPr>
          <a:xfrm>
            <a:off x="9448039" y="4167683"/>
            <a:ext cx="1724988"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754780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6B3FFC7-A9EF-FB41-985D-67C5A4E0FFE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3" name="Diamond 32">
            <a:extLst>
              <a:ext uri="{FF2B5EF4-FFF2-40B4-BE49-F238E27FC236}">
                <a16:creationId xmlns:a16="http://schemas.microsoft.com/office/drawing/2014/main" id="{4A39BBC8-4527-5A41-AAF3-E2854A51E671}"/>
              </a:ext>
            </a:extLst>
          </p:cNvPr>
          <p:cNvSpPr>
            <a:spLocks noChangeAspect="1"/>
          </p:cNvSpPr>
          <p:nvPr userDrawn="1"/>
        </p:nvSpPr>
        <p:spPr>
          <a:xfrm>
            <a:off x="2304553" y="2099726"/>
            <a:ext cx="2363230" cy="1772884"/>
          </a:xfrm>
          <a:prstGeom prst="diamond">
            <a:avLst/>
          </a:prstGeom>
          <a:solidFill>
            <a:srgbClr val="DF5C4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34" name="Diamond 33">
            <a:extLst>
              <a:ext uri="{FF2B5EF4-FFF2-40B4-BE49-F238E27FC236}">
                <a16:creationId xmlns:a16="http://schemas.microsoft.com/office/drawing/2014/main" id="{88718640-C486-9A43-8A82-D99D6FE2B598}"/>
              </a:ext>
            </a:extLst>
          </p:cNvPr>
          <p:cNvSpPr>
            <a:spLocks noChangeAspect="1"/>
          </p:cNvSpPr>
          <p:nvPr userDrawn="1"/>
        </p:nvSpPr>
        <p:spPr>
          <a:xfrm>
            <a:off x="4012051" y="2100380"/>
            <a:ext cx="2363230" cy="1772884"/>
          </a:xfrm>
          <a:prstGeom prst="diamond">
            <a:avLst/>
          </a:prstGeom>
          <a:solidFill>
            <a:schemeClr val="accent3">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5" name="Diamond 64">
            <a:extLst>
              <a:ext uri="{FF2B5EF4-FFF2-40B4-BE49-F238E27FC236}">
                <a16:creationId xmlns:a16="http://schemas.microsoft.com/office/drawing/2014/main" id="{5C1ADCF1-958F-124D-BE0C-87F5841FAB71}"/>
              </a:ext>
            </a:extLst>
          </p:cNvPr>
          <p:cNvSpPr>
            <a:spLocks noChangeAspect="1"/>
          </p:cNvSpPr>
          <p:nvPr userDrawn="1"/>
        </p:nvSpPr>
        <p:spPr>
          <a:xfrm>
            <a:off x="5719548" y="2100380"/>
            <a:ext cx="2363230" cy="1772884"/>
          </a:xfrm>
          <a:prstGeom prst="diamond">
            <a:avLst/>
          </a:prstGeom>
          <a:solidFill>
            <a:srgbClr val="4EAEA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6" name="Diamond 65">
            <a:extLst>
              <a:ext uri="{FF2B5EF4-FFF2-40B4-BE49-F238E27FC236}">
                <a16:creationId xmlns:a16="http://schemas.microsoft.com/office/drawing/2014/main" id="{FAB9CF1C-5215-3D46-B467-AACB367D886E}"/>
              </a:ext>
            </a:extLst>
          </p:cNvPr>
          <p:cNvSpPr>
            <a:spLocks noChangeAspect="1"/>
          </p:cNvSpPr>
          <p:nvPr userDrawn="1"/>
        </p:nvSpPr>
        <p:spPr>
          <a:xfrm>
            <a:off x="7427046" y="2100380"/>
            <a:ext cx="2363230" cy="1772884"/>
          </a:xfrm>
          <a:prstGeom prst="diamond">
            <a:avLst/>
          </a:prstGeom>
          <a:solidFill>
            <a:srgbClr val="3262A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7" name="Diamond 66">
            <a:extLst>
              <a:ext uri="{FF2B5EF4-FFF2-40B4-BE49-F238E27FC236}">
                <a16:creationId xmlns:a16="http://schemas.microsoft.com/office/drawing/2014/main" id="{6FFB0960-82A3-9E40-9FBA-384AED4AAD20}"/>
              </a:ext>
            </a:extLst>
          </p:cNvPr>
          <p:cNvSpPr>
            <a:spLocks noChangeAspect="1"/>
          </p:cNvSpPr>
          <p:nvPr userDrawn="1"/>
        </p:nvSpPr>
        <p:spPr>
          <a:xfrm>
            <a:off x="9134542" y="2100380"/>
            <a:ext cx="2363230" cy="1772884"/>
          </a:xfrm>
          <a:prstGeom prst="diamond">
            <a:avLst/>
          </a:prstGeom>
          <a:solidFill>
            <a:srgbClr val="DF5C4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8" name="Diamond 67">
            <a:extLst>
              <a:ext uri="{FF2B5EF4-FFF2-40B4-BE49-F238E27FC236}">
                <a16:creationId xmlns:a16="http://schemas.microsoft.com/office/drawing/2014/main" id="{44DA4660-8F54-D249-BF11-175B99D6CA75}"/>
              </a:ext>
            </a:extLst>
          </p:cNvPr>
          <p:cNvSpPr>
            <a:spLocks noChangeAspect="1"/>
          </p:cNvSpPr>
          <p:nvPr userDrawn="1"/>
        </p:nvSpPr>
        <p:spPr>
          <a:xfrm>
            <a:off x="597056" y="2099767"/>
            <a:ext cx="2363230" cy="1772884"/>
          </a:xfrm>
          <a:prstGeom prst="diamond">
            <a:avLst/>
          </a:prstGeom>
          <a:solidFill>
            <a:srgbClr val="3262A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121930" tIns="60966" rIns="121930" bIns="60966" rtlCol="0" anchor="ctr"/>
          <a:lstStyle/>
          <a:p>
            <a:pPr algn="ctr"/>
            <a:endParaRPr lang="en-US" sz="1801"/>
          </a:p>
        </p:txBody>
      </p:sp>
      <p:sp>
        <p:nvSpPr>
          <p:cNvPr id="69" name="Shape 2550">
            <a:extLst>
              <a:ext uri="{FF2B5EF4-FFF2-40B4-BE49-F238E27FC236}">
                <a16:creationId xmlns:a16="http://schemas.microsoft.com/office/drawing/2014/main" id="{E8B75534-DC0C-6E46-AE37-9B26602CEA9C}"/>
              </a:ext>
            </a:extLst>
          </p:cNvPr>
          <p:cNvSpPr/>
          <p:nvPr userDrawn="1"/>
        </p:nvSpPr>
        <p:spPr>
          <a:xfrm>
            <a:off x="1506366" y="2780264"/>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0" name="Shape 2553">
            <a:extLst>
              <a:ext uri="{FF2B5EF4-FFF2-40B4-BE49-F238E27FC236}">
                <a16:creationId xmlns:a16="http://schemas.microsoft.com/office/drawing/2014/main" id="{ABF4CD41-9131-6E4F-AC9E-994714BA9C34}"/>
              </a:ext>
            </a:extLst>
          </p:cNvPr>
          <p:cNvSpPr/>
          <p:nvPr userDrawn="1"/>
        </p:nvSpPr>
        <p:spPr>
          <a:xfrm>
            <a:off x="3255092" y="2809741"/>
            <a:ext cx="542741" cy="370052"/>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1" name="Shape 2616">
            <a:extLst>
              <a:ext uri="{FF2B5EF4-FFF2-40B4-BE49-F238E27FC236}">
                <a16:creationId xmlns:a16="http://schemas.microsoft.com/office/drawing/2014/main" id="{3CE9225F-4F92-134A-9858-4AB9EC588C09}"/>
              </a:ext>
            </a:extLst>
          </p:cNvPr>
          <p:cNvSpPr/>
          <p:nvPr userDrawn="1"/>
        </p:nvSpPr>
        <p:spPr>
          <a:xfrm>
            <a:off x="4933897" y="2796827"/>
            <a:ext cx="542741" cy="37014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624">
            <a:extLst>
              <a:ext uri="{FF2B5EF4-FFF2-40B4-BE49-F238E27FC236}">
                <a16:creationId xmlns:a16="http://schemas.microsoft.com/office/drawing/2014/main" id="{8D79C581-2382-A148-BDC1-76B1C03D4BBC}"/>
              </a:ext>
            </a:extLst>
          </p:cNvPr>
          <p:cNvSpPr/>
          <p:nvPr userDrawn="1"/>
        </p:nvSpPr>
        <p:spPr>
          <a:xfrm>
            <a:off x="6631737" y="2781274"/>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633">
            <a:extLst>
              <a:ext uri="{FF2B5EF4-FFF2-40B4-BE49-F238E27FC236}">
                <a16:creationId xmlns:a16="http://schemas.microsoft.com/office/drawing/2014/main" id="{1D20244B-EEAA-8542-AD33-A4B3E424F997}"/>
              </a:ext>
            </a:extLst>
          </p:cNvPr>
          <p:cNvSpPr/>
          <p:nvPr userDrawn="1"/>
        </p:nvSpPr>
        <p:spPr>
          <a:xfrm>
            <a:off x="8332109" y="2802210"/>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689">
            <a:extLst>
              <a:ext uri="{FF2B5EF4-FFF2-40B4-BE49-F238E27FC236}">
                <a16:creationId xmlns:a16="http://schemas.microsoft.com/office/drawing/2014/main" id="{B0E0BD21-4A04-1749-A963-53F7B61193D9}"/>
              </a:ext>
            </a:extLst>
          </p:cNvPr>
          <p:cNvSpPr/>
          <p:nvPr userDrawn="1"/>
        </p:nvSpPr>
        <p:spPr>
          <a:xfrm>
            <a:off x="10091884" y="2782779"/>
            <a:ext cx="555078" cy="416308"/>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91" name="Rectangle 90">
            <a:extLst>
              <a:ext uri="{FF2B5EF4-FFF2-40B4-BE49-F238E27FC236}">
                <a16:creationId xmlns:a16="http://schemas.microsoft.com/office/drawing/2014/main" id="{352936F6-37A7-B84E-850B-6799E9620BEB}"/>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3" name="Text Placeholder 2">
            <a:extLst>
              <a:ext uri="{FF2B5EF4-FFF2-40B4-BE49-F238E27FC236}">
                <a16:creationId xmlns:a16="http://schemas.microsoft.com/office/drawing/2014/main" id="{253211EC-5C6F-C748-947D-9D3A9507E85C}"/>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94" name="Text Placeholder 3">
            <a:extLst>
              <a:ext uri="{FF2B5EF4-FFF2-40B4-BE49-F238E27FC236}">
                <a16:creationId xmlns:a16="http://schemas.microsoft.com/office/drawing/2014/main" id="{79744B81-BDE4-3644-B75E-79E3E3CDE4EF}"/>
              </a:ext>
            </a:extLst>
          </p:cNvPr>
          <p:cNvSpPr>
            <a:spLocks noGrp="1"/>
          </p:cNvSpPr>
          <p:nvPr>
            <p:ph type="body" sz="quarter" idx="19" hasCustomPrompt="1"/>
          </p:nvPr>
        </p:nvSpPr>
        <p:spPr>
          <a:xfrm>
            <a:off x="1063323"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5" name="Text Placeholder 3">
            <a:extLst>
              <a:ext uri="{FF2B5EF4-FFF2-40B4-BE49-F238E27FC236}">
                <a16:creationId xmlns:a16="http://schemas.microsoft.com/office/drawing/2014/main" id="{24AB22B7-E004-034D-87CF-C0C5DC586B61}"/>
              </a:ext>
            </a:extLst>
          </p:cNvPr>
          <p:cNvSpPr>
            <a:spLocks noGrp="1"/>
          </p:cNvSpPr>
          <p:nvPr>
            <p:ph type="body" sz="quarter" idx="20" hasCustomPrompt="1"/>
          </p:nvPr>
        </p:nvSpPr>
        <p:spPr>
          <a:xfrm>
            <a:off x="274558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6" name="Text Placeholder 3">
            <a:extLst>
              <a:ext uri="{FF2B5EF4-FFF2-40B4-BE49-F238E27FC236}">
                <a16:creationId xmlns:a16="http://schemas.microsoft.com/office/drawing/2014/main" id="{EAF6AE78-5B1C-624A-962F-F8080EC17BD3}"/>
              </a:ext>
            </a:extLst>
          </p:cNvPr>
          <p:cNvSpPr>
            <a:spLocks noGrp="1"/>
          </p:cNvSpPr>
          <p:nvPr>
            <p:ph type="body" sz="quarter" idx="21" hasCustomPrompt="1"/>
          </p:nvPr>
        </p:nvSpPr>
        <p:spPr>
          <a:xfrm>
            <a:off x="4492462"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7" name="Text Placeholder 3">
            <a:extLst>
              <a:ext uri="{FF2B5EF4-FFF2-40B4-BE49-F238E27FC236}">
                <a16:creationId xmlns:a16="http://schemas.microsoft.com/office/drawing/2014/main" id="{CF51D4DD-5C6E-024E-9A5A-DEE18A4254C2}"/>
              </a:ext>
            </a:extLst>
          </p:cNvPr>
          <p:cNvSpPr>
            <a:spLocks noGrp="1"/>
          </p:cNvSpPr>
          <p:nvPr>
            <p:ph type="body" sz="quarter" idx="22" hasCustomPrompt="1"/>
          </p:nvPr>
        </p:nvSpPr>
        <p:spPr>
          <a:xfrm>
            <a:off x="618835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8" name="Text Placeholder 3">
            <a:extLst>
              <a:ext uri="{FF2B5EF4-FFF2-40B4-BE49-F238E27FC236}">
                <a16:creationId xmlns:a16="http://schemas.microsoft.com/office/drawing/2014/main" id="{E0BE449C-C0FA-6B4F-BD94-960283D36C1F}"/>
              </a:ext>
            </a:extLst>
          </p:cNvPr>
          <p:cNvSpPr>
            <a:spLocks noGrp="1"/>
          </p:cNvSpPr>
          <p:nvPr>
            <p:ph type="body" sz="quarter" idx="23" hasCustomPrompt="1"/>
          </p:nvPr>
        </p:nvSpPr>
        <p:spPr>
          <a:xfrm>
            <a:off x="7890673"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99" name="Text Placeholder 3">
            <a:extLst>
              <a:ext uri="{FF2B5EF4-FFF2-40B4-BE49-F238E27FC236}">
                <a16:creationId xmlns:a16="http://schemas.microsoft.com/office/drawing/2014/main" id="{99CA37B6-8542-C64D-8BE3-91240ED1022A}"/>
              </a:ext>
            </a:extLst>
          </p:cNvPr>
          <p:cNvSpPr>
            <a:spLocks noGrp="1"/>
          </p:cNvSpPr>
          <p:nvPr>
            <p:ph type="body" sz="quarter" idx="24" hasCustomPrompt="1"/>
          </p:nvPr>
        </p:nvSpPr>
        <p:spPr>
          <a:xfrm>
            <a:off x="9610617" y="4062296"/>
            <a:ext cx="1425610" cy="520328"/>
          </a:xfrm>
        </p:spPr>
        <p:txBody>
          <a:bodyPr>
            <a:noAutofit/>
          </a:bodyPr>
          <a:lstStyle>
            <a:lvl1pPr marL="0" indent="0" algn="ctr">
              <a:lnSpc>
                <a:spcPct val="100000"/>
              </a:lnSpc>
              <a:buNone/>
              <a:defRPr sz="20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2270026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AB0166-4F17-6E44-A1A1-2EBA330F91C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0" name="Oval 29">
            <a:extLst>
              <a:ext uri="{FF2B5EF4-FFF2-40B4-BE49-F238E27FC236}">
                <a16:creationId xmlns:a16="http://schemas.microsoft.com/office/drawing/2014/main" id="{578701E5-9694-084D-A7A3-4FA902BFA9B2}"/>
              </a:ext>
            </a:extLst>
          </p:cNvPr>
          <p:cNvSpPr/>
          <p:nvPr userDrawn="1"/>
        </p:nvSpPr>
        <p:spPr>
          <a:xfrm>
            <a:off x="1244031"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1" name="Oval 30">
            <a:extLst>
              <a:ext uri="{FF2B5EF4-FFF2-40B4-BE49-F238E27FC236}">
                <a16:creationId xmlns:a16="http://schemas.microsoft.com/office/drawing/2014/main" id="{BDAC3593-4496-6442-B2D9-5763FF064088}"/>
              </a:ext>
            </a:extLst>
          </p:cNvPr>
          <p:cNvSpPr/>
          <p:nvPr userDrawn="1"/>
        </p:nvSpPr>
        <p:spPr>
          <a:xfrm>
            <a:off x="3351934" y="2522988"/>
            <a:ext cx="1865072" cy="1399169"/>
          </a:xfrm>
          <a:prstGeom prst="ellipse">
            <a:avLst/>
          </a:prstGeom>
          <a:solidFill>
            <a:srgbClr val="DF5C4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2" name="Oval 31">
            <a:extLst>
              <a:ext uri="{FF2B5EF4-FFF2-40B4-BE49-F238E27FC236}">
                <a16:creationId xmlns:a16="http://schemas.microsoft.com/office/drawing/2014/main" id="{06248A2B-8BDC-7C48-82F9-FF1E16681858}"/>
              </a:ext>
            </a:extLst>
          </p:cNvPr>
          <p:cNvSpPr/>
          <p:nvPr userDrawn="1"/>
        </p:nvSpPr>
        <p:spPr>
          <a:xfrm>
            <a:off x="6931439" y="2522988"/>
            <a:ext cx="1865072" cy="1399169"/>
          </a:xfrm>
          <a:prstGeom prst="ellipse">
            <a:avLst/>
          </a:prstGeom>
          <a:solidFill>
            <a:srgbClr val="DF5C4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5" name="Oval 34">
            <a:extLst>
              <a:ext uri="{FF2B5EF4-FFF2-40B4-BE49-F238E27FC236}">
                <a16:creationId xmlns:a16="http://schemas.microsoft.com/office/drawing/2014/main" id="{69C4E9FB-DA45-7B4E-AEA2-A414CF13D9F6}"/>
              </a:ext>
            </a:extLst>
          </p:cNvPr>
          <p:cNvSpPr/>
          <p:nvPr userDrawn="1"/>
        </p:nvSpPr>
        <p:spPr>
          <a:xfrm>
            <a:off x="4762178"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36" name="Oval 35">
            <a:extLst>
              <a:ext uri="{FF2B5EF4-FFF2-40B4-BE49-F238E27FC236}">
                <a16:creationId xmlns:a16="http://schemas.microsoft.com/office/drawing/2014/main" id="{F7BF2CC9-BB84-C641-9F5B-734706BF15B2}"/>
              </a:ext>
            </a:extLst>
          </p:cNvPr>
          <p:cNvSpPr/>
          <p:nvPr userDrawn="1"/>
        </p:nvSpPr>
        <p:spPr>
          <a:xfrm>
            <a:off x="8235120" y="2198311"/>
            <a:ext cx="2730652" cy="2048522"/>
          </a:xfrm>
          <a:prstGeom prst="ellipse">
            <a:avLst/>
          </a:prstGeom>
          <a:solidFill>
            <a:srgbClr val="4EAEA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6" tIns="45723" rIns="91446" bIns="45723" rtlCol="0" anchor="ctr"/>
          <a:lstStyle/>
          <a:p>
            <a:pPr algn="ctr"/>
            <a:endParaRPr lang="en-US" sz="3201">
              <a:solidFill>
                <a:schemeClr val="tx1"/>
              </a:solidFill>
            </a:endParaRPr>
          </a:p>
        </p:txBody>
      </p:sp>
      <p:sp>
        <p:nvSpPr>
          <p:cNvPr id="40" name="Freeform 12">
            <a:extLst>
              <a:ext uri="{FF2B5EF4-FFF2-40B4-BE49-F238E27FC236}">
                <a16:creationId xmlns:a16="http://schemas.microsoft.com/office/drawing/2014/main" id="{E290EC2A-3175-CB41-8246-CDE6D758FAB4}"/>
              </a:ext>
            </a:extLst>
          </p:cNvPr>
          <p:cNvSpPr>
            <a:spLocks/>
          </p:cNvSpPr>
          <p:nvPr userDrawn="1"/>
        </p:nvSpPr>
        <p:spPr bwMode="auto">
          <a:xfrm rot="10800000" flipH="1">
            <a:off x="4240572" y="3054580"/>
            <a:ext cx="264184" cy="334631"/>
          </a:xfrm>
          <a:custGeom>
            <a:avLst/>
            <a:gdLst>
              <a:gd name="T0" fmla="*/ 21 w 21"/>
              <a:gd name="T1" fmla="*/ 18 h 35"/>
              <a:gd name="T2" fmla="*/ 4 w 21"/>
              <a:gd name="T3" fmla="*/ 35 h 35"/>
              <a:gd name="T4" fmla="*/ 3 w 21"/>
              <a:gd name="T5" fmla="*/ 35 h 35"/>
              <a:gd name="T6" fmla="*/ 2 w 21"/>
              <a:gd name="T7" fmla="*/ 35 h 35"/>
              <a:gd name="T8" fmla="*/ 1 w 21"/>
              <a:gd name="T9" fmla="*/ 33 h 35"/>
              <a:gd name="T10" fmla="*/ 0 w 21"/>
              <a:gd name="T11" fmla="*/ 32 h 35"/>
              <a:gd name="T12" fmla="*/ 1 w 21"/>
              <a:gd name="T13" fmla="*/ 31 h 35"/>
              <a:gd name="T14" fmla="*/ 15 w 21"/>
              <a:gd name="T15" fmla="*/ 17 h 35"/>
              <a:gd name="T16" fmla="*/ 1 w 21"/>
              <a:gd name="T17" fmla="*/ 3 h 35"/>
              <a:gd name="T18" fmla="*/ 0 w 21"/>
              <a:gd name="T19" fmla="*/ 3 h 35"/>
              <a:gd name="T20" fmla="*/ 1 w 21"/>
              <a:gd name="T21" fmla="*/ 2 h 35"/>
              <a:gd name="T22" fmla="*/ 2 w 21"/>
              <a:gd name="T23" fmla="*/ 0 h 35"/>
              <a:gd name="T24" fmla="*/ 3 w 21"/>
              <a:gd name="T25" fmla="*/ 0 h 35"/>
              <a:gd name="T26" fmla="*/ 4 w 21"/>
              <a:gd name="T27" fmla="*/ 0 h 35"/>
              <a:gd name="T28" fmla="*/ 21 w 21"/>
              <a:gd name="T29" fmla="*/ 17 h 35"/>
              <a:gd name="T30" fmla="*/ 21 w 21"/>
              <a:gd name="T31" fmla="*/ 17 h 35"/>
              <a:gd name="T32" fmla="*/ 21 w 21"/>
              <a:gd name="T33" fmla="*/ 1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601">
              <a:latin typeface="Lato" charset="0"/>
              <a:ea typeface="Lato" charset="0"/>
              <a:cs typeface="Lato" charset="0"/>
            </a:endParaRPr>
          </a:p>
        </p:txBody>
      </p:sp>
      <p:sp>
        <p:nvSpPr>
          <p:cNvPr id="41" name="Freeform 12">
            <a:extLst>
              <a:ext uri="{FF2B5EF4-FFF2-40B4-BE49-F238E27FC236}">
                <a16:creationId xmlns:a16="http://schemas.microsoft.com/office/drawing/2014/main" id="{227F7988-E35A-0241-B53E-9A6604159C8E}"/>
              </a:ext>
            </a:extLst>
          </p:cNvPr>
          <p:cNvSpPr>
            <a:spLocks/>
          </p:cNvSpPr>
          <p:nvPr userDrawn="1"/>
        </p:nvSpPr>
        <p:spPr bwMode="auto">
          <a:xfrm rot="10800000" flipH="1">
            <a:off x="7793889" y="3054580"/>
            <a:ext cx="264184" cy="334631"/>
          </a:xfrm>
          <a:custGeom>
            <a:avLst/>
            <a:gdLst>
              <a:gd name="T0" fmla="*/ 21 w 21"/>
              <a:gd name="T1" fmla="*/ 18 h 35"/>
              <a:gd name="T2" fmla="*/ 4 w 21"/>
              <a:gd name="T3" fmla="*/ 35 h 35"/>
              <a:gd name="T4" fmla="*/ 3 w 21"/>
              <a:gd name="T5" fmla="*/ 35 h 35"/>
              <a:gd name="T6" fmla="*/ 2 w 21"/>
              <a:gd name="T7" fmla="*/ 35 h 35"/>
              <a:gd name="T8" fmla="*/ 1 w 21"/>
              <a:gd name="T9" fmla="*/ 33 h 35"/>
              <a:gd name="T10" fmla="*/ 0 w 21"/>
              <a:gd name="T11" fmla="*/ 32 h 35"/>
              <a:gd name="T12" fmla="*/ 1 w 21"/>
              <a:gd name="T13" fmla="*/ 31 h 35"/>
              <a:gd name="T14" fmla="*/ 15 w 21"/>
              <a:gd name="T15" fmla="*/ 17 h 35"/>
              <a:gd name="T16" fmla="*/ 1 w 21"/>
              <a:gd name="T17" fmla="*/ 3 h 35"/>
              <a:gd name="T18" fmla="*/ 0 w 21"/>
              <a:gd name="T19" fmla="*/ 3 h 35"/>
              <a:gd name="T20" fmla="*/ 1 w 21"/>
              <a:gd name="T21" fmla="*/ 2 h 35"/>
              <a:gd name="T22" fmla="*/ 2 w 21"/>
              <a:gd name="T23" fmla="*/ 0 h 35"/>
              <a:gd name="T24" fmla="*/ 3 w 21"/>
              <a:gd name="T25" fmla="*/ 0 h 35"/>
              <a:gd name="T26" fmla="*/ 4 w 21"/>
              <a:gd name="T27" fmla="*/ 0 h 35"/>
              <a:gd name="T28" fmla="*/ 21 w 21"/>
              <a:gd name="T29" fmla="*/ 17 h 35"/>
              <a:gd name="T30" fmla="*/ 21 w 21"/>
              <a:gd name="T31" fmla="*/ 17 h 35"/>
              <a:gd name="T32" fmla="*/ 21 w 21"/>
              <a:gd name="T33" fmla="*/ 1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35">
                <a:moveTo>
                  <a:pt x="21" y="18"/>
                </a:moveTo>
                <a:cubicBezTo>
                  <a:pt x="4" y="35"/>
                  <a:pt x="4" y="35"/>
                  <a:pt x="4" y="35"/>
                </a:cubicBezTo>
                <a:cubicBezTo>
                  <a:pt x="4" y="35"/>
                  <a:pt x="3" y="35"/>
                  <a:pt x="3" y="35"/>
                </a:cubicBezTo>
                <a:cubicBezTo>
                  <a:pt x="3" y="35"/>
                  <a:pt x="3" y="35"/>
                  <a:pt x="2" y="35"/>
                </a:cubicBezTo>
                <a:cubicBezTo>
                  <a:pt x="1" y="33"/>
                  <a:pt x="1" y="33"/>
                  <a:pt x="1" y="33"/>
                </a:cubicBezTo>
                <a:cubicBezTo>
                  <a:pt x="0" y="33"/>
                  <a:pt x="0" y="33"/>
                  <a:pt x="0" y="32"/>
                </a:cubicBezTo>
                <a:cubicBezTo>
                  <a:pt x="0" y="32"/>
                  <a:pt x="0" y="32"/>
                  <a:pt x="1" y="31"/>
                </a:cubicBezTo>
                <a:cubicBezTo>
                  <a:pt x="15" y="17"/>
                  <a:pt x="15" y="17"/>
                  <a:pt x="15" y="17"/>
                </a:cubicBezTo>
                <a:cubicBezTo>
                  <a:pt x="1" y="3"/>
                  <a:pt x="1" y="3"/>
                  <a:pt x="1" y="3"/>
                </a:cubicBezTo>
                <a:cubicBezTo>
                  <a:pt x="0" y="3"/>
                  <a:pt x="0" y="3"/>
                  <a:pt x="0" y="3"/>
                </a:cubicBezTo>
                <a:cubicBezTo>
                  <a:pt x="0" y="2"/>
                  <a:pt x="0" y="2"/>
                  <a:pt x="1" y="2"/>
                </a:cubicBezTo>
                <a:cubicBezTo>
                  <a:pt x="2" y="0"/>
                  <a:pt x="2" y="0"/>
                  <a:pt x="2" y="0"/>
                </a:cubicBezTo>
                <a:cubicBezTo>
                  <a:pt x="3" y="0"/>
                  <a:pt x="3" y="0"/>
                  <a:pt x="3" y="0"/>
                </a:cubicBezTo>
                <a:cubicBezTo>
                  <a:pt x="3" y="0"/>
                  <a:pt x="4" y="0"/>
                  <a:pt x="4" y="0"/>
                </a:cubicBezTo>
                <a:cubicBezTo>
                  <a:pt x="21" y="17"/>
                  <a:pt x="21" y="17"/>
                  <a:pt x="21" y="17"/>
                </a:cubicBezTo>
                <a:cubicBezTo>
                  <a:pt x="21" y="17"/>
                  <a:pt x="21" y="17"/>
                  <a:pt x="21" y="17"/>
                </a:cubicBezTo>
                <a:cubicBezTo>
                  <a:pt x="21" y="18"/>
                  <a:pt x="21" y="18"/>
                  <a:pt x="21" y="1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601">
              <a:latin typeface="Lato" charset="0"/>
              <a:ea typeface="Lato" charset="0"/>
              <a:cs typeface="Lato" charset="0"/>
            </a:endParaRPr>
          </a:p>
        </p:txBody>
      </p:sp>
      <p:sp>
        <p:nvSpPr>
          <p:cNvPr id="46" name="Shape 2550">
            <a:extLst>
              <a:ext uri="{FF2B5EF4-FFF2-40B4-BE49-F238E27FC236}">
                <a16:creationId xmlns:a16="http://schemas.microsoft.com/office/drawing/2014/main" id="{3789D480-A2C9-0E48-85E5-2E5768C7D254}"/>
              </a:ext>
            </a:extLst>
          </p:cNvPr>
          <p:cNvSpPr/>
          <p:nvPr userDrawn="1"/>
        </p:nvSpPr>
        <p:spPr>
          <a:xfrm>
            <a:off x="2333207" y="2613439"/>
            <a:ext cx="542741" cy="40705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Shape 2553">
            <a:extLst>
              <a:ext uri="{FF2B5EF4-FFF2-40B4-BE49-F238E27FC236}">
                <a16:creationId xmlns:a16="http://schemas.microsoft.com/office/drawing/2014/main" id="{B8F93550-5C78-484A-A5B0-7E6CF566520C}"/>
              </a:ext>
            </a:extLst>
          </p:cNvPr>
          <p:cNvSpPr/>
          <p:nvPr userDrawn="1"/>
        </p:nvSpPr>
        <p:spPr>
          <a:xfrm>
            <a:off x="9353805" y="2642915"/>
            <a:ext cx="542741" cy="370052"/>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616">
            <a:extLst>
              <a:ext uri="{FF2B5EF4-FFF2-40B4-BE49-F238E27FC236}">
                <a16:creationId xmlns:a16="http://schemas.microsoft.com/office/drawing/2014/main" id="{BD527F33-B712-B140-A0B3-1C5872AE65D4}"/>
              </a:ext>
            </a:extLst>
          </p:cNvPr>
          <p:cNvSpPr/>
          <p:nvPr userDrawn="1"/>
        </p:nvSpPr>
        <p:spPr>
          <a:xfrm>
            <a:off x="5900473" y="2630001"/>
            <a:ext cx="542741" cy="37014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0" name="Rectangle 49">
            <a:extLst>
              <a:ext uri="{FF2B5EF4-FFF2-40B4-BE49-F238E27FC236}">
                <a16:creationId xmlns:a16="http://schemas.microsoft.com/office/drawing/2014/main" id="{68106328-7657-954F-A7CB-3EC2237AD174}"/>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2" name="Text Placeholder 2">
            <a:extLst>
              <a:ext uri="{FF2B5EF4-FFF2-40B4-BE49-F238E27FC236}">
                <a16:creationId xmlns:a16="http://schemas.microsoft.com/office/drawing/2014/main" id="{45BF6217-193F-824A-A6A3-7DFE9929E513}"/>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3" name="Text Placeholder 3">
            <a:extLst>
              <a:ext uri="{FF2B5EF4-FFF2-40B4-BE49-F238E27FC236}">
                <a16:creationId xmlns:a16="http://schemas.microsoft.com/office/drawing/2014/main" id="{E123F84F-EA5B-6C40-89DA-B4BB273E595A}"/>
              </a:ext>
            </a:extLst>
          </p:cNvPr>
          <p:cNvSpPr>
            <a:spLocks noGrp="1"/>
          </p:cNvSpPr>
          <p:nvPr>
            <p:ph type="body" sz="quarter" idx="14" hasCustomPrompt="1"/>
          </p:nvPr>
        </p:nvSpPr>
        <p:spPr>
          <a:xfrm>
            <a:off x="760611" y="4791031"/>
            <a:ext cx="10702048" cy="676972"/>
          </a:xfrm>
        </p:spPr>
        <p:txBody>
          <a:bodyPr>
            <a:noAutofit/>
          </a:bodyPr>
          <a:lstStyle>
            <a:lvl1pPr marL="0" indent="0">
              <a:lnSpc>
                <a:spcPct val="100000"/>
              </a:lnSpc>
              <a:buNone/>
              <a:defRPr sz="24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54" name="Text Placeholder 3">
            <a:extLst>
              <a:ext uri="{FF2B5EF4-FFF2-40B4-BE49-F238E27FC236}">
                <a16:creationId xmlns:a16="http://schemas.microsoft.com/office/drawing/2014/main" id="{D0272E1C-B1EC-3F47-8E6B-6F180F8FF955}"/>
              </a:ext>
            </a:extLst>
          </p:cNvPr>
          <p:cNvSpPr>
            <a:spLocks noGrp="1"/>
          </p:cNvSpPr>
          <p:nvPr>
            <p:ph type="body" sz="quarter" idx="18" hasCustomPrompt="1"/>
          </p:nvPr>
        </p:nvSpPr>
        <p:spPr>
          <a:xfrm>
            <a:off x="1264674" y="3137727"/>
            <a:ext cx="2269142"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5" name="Text Placeholder 3">
            <a:extLst>
              <a:ext uri="{FF2B5EF4-FFF2-40B4-BE49-F238E27FC236}">
                <a16:creationId xmlns:a16="http://schemas.microsoft.com/office/drawing/2014/main" id="{9BF19FF7-4607-5D4E-A311-BC36C390E289}"/>
              </a:ext>
            </a:extLst>
          </p:cNvPr>
          <p:cNvSpPr>
            <a:spLocks noGrp="1"/>
          </p:cNvSpPr>
          <p:nvPr>
            <p:ph type="body" sz="quarter" idx="30" hasCustomPrompt="1"/>
          </p:nvPr>
        </p:nvSpPr>
        <p:spPr>
          <a:xfrm>
            <a:off x="4852361" y="3137727"/>
            <a:ext cx="2496056"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56" name="Text Placeholder 3">
            <a:extLst>
              <a:ext uri="{FF2B5EF4-FFF2-40B4-BE49-F238E27FC236}">
                <a16:creationId xmlns:a16="http://schemas.microsoft.com/office/drawing/2014/main" id="{D69C6AEB-097B-9547-AB94-D6DEA26F7A82}"/>
              </a:ext>
            </a:extLst>
          </p:cNvPr>
          <p:cNvSpPr>
            <a:spLocks noGrp="1"/>
          </p:cNvSpPr>
          <p:nvPr>
            <p:ph type="body" sz="quarter" idx="32" hasCustomPrompt="1"/>
          </p:nvPr>
        </p:nvSpPr>
        <p:spPr>
          <a:xfrm>
            <a:off x="8677849" y="3137727"/>
            <a:ext cx="2269142" cy="917053"/>
          </a:xfrm>
        </p:spPr>
        <p:txBody>
          <a:bodyPr>
            <a:noAutofit/>
          </a:bodyPr>
          <a:lstStyle>
            <a:lvl1pPr marL="0" indent="0" algn="ctr">
              <a:lnSpc>
                <a:spcPct val="100000"/>
              </a:lnSpc>
              <a:buNone/>
              <a:defRPr sz="2000" b="0" i="0">
                <a:solidFill>
                  <a:schemeClr val="bg1"/>
                </a:solidFill>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Tree>
    <p:extLst>
      <p:ext uri="{BB962C8B-B14F-4D97-AF65-F5344CB8AC3E}">
        <p14:creationId xmlns:p14="http://schemas.microsoft.com/office/powerpoint/2010/main" val="1497191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cons Center">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27EC84-2E80-3240-A452-F3C609D3AFC1}"/>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20" name="Diamond 19">
            <a:extLst>
              <a:ext uri="{FF2B5EF4-FFF2-40B4-BE49-F238E27FC236}">
                <a16:creationId xmlns:a16="http://schemas.microsoft.com/office/drawing/2014/main" id="{58A892F9-EF26-5447-B70D-F361B56C7ABC}"/>
              </a:ext>
            </a:extLst>
          </p:cNvPr>
          <p:cNvSpPr/>
          <p:nvPr userDrawn="1"/>
        </p:nvSpPr>
        <p:spPr>
          <a:xfrm>
            <a:off x="4104511" y="2058041"/>
            <a:ext cx="3991492" cy="2993619"/>
          </a:xfrm>
          <a:prstGeom prst="diamond">
            <a:avLst/>
          </a:prstGeom>
          <a:solidFill>
            <a:srgbClr val="3262AA">
              <a:alpha val="10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1" name="Freeform 20">
            <a:extLst>
              <a:ext uri="{FF2B5EF4-FFF2-40B4-BE49-F238E27FC236}">
                <a16:creationId xmlns:a16="http://schemas.microsoft.com/office/drawing/2014/main" id="{F2272654-2BEC-6446-B3B0-3F544AF50C8C}"/>
              </a:ext>
            </a:extLst>
          </p:cNvPr>
          <p:cNvSpPr/>
          <p:nvPr userDrawn="1"/>
        </p:nvSpPr>
        <p:spPr>
          <a:xfrm>
            <a:off x="4483703" y="2342436"/>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3262AA"/>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2" name="Freeform 21">
            <a:extLst>
              <a:ext uri="{FF2B5EF4-FFF2-40B4-BE49-F238E27FC236}">
                <a16:creationId xmlns:a16="http://schemas.microsoft.com/office/drawing/2014/main" id="{3D2EEC42-F789-BC40-8568-FED4F5C283BC}"/>
              </a:ext>
            </a:extLst>
          </p:cNvPr>
          <p:cNvSpPr/>
          <p:nvPr userDrawn="1"/>
        </p:nvSpPr>
        <p:spPr>
          <a:xfrm>
            <a:off x="4483703" y="3599755"/>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3" name="Freeform 22">
            <a:extLst>
              <a:ext uri="{FF2B5EF4-FFF2-40B4-BE49-F238E27FC236}">
                <a16:creationId xmlns:a16="http://schemas.microsoft.com/office/drawing/2014/main" id="{F240D838-3012-674A-B7DE-DAF399B091D2}"/>
              </a:ext>
            </a:extLst>
          </p:cNvPr>
          <p:cNvSpPr/>
          <p:nvPr userDrawn="1"/>
        </p:nvSpPr>
        <p:spPr>
          <a:xfrm>
            <a:off x="6160129" y="3599755"/>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4EAEAF"/>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24" name="Freeform 23">
            <a:extLst>
              <a:ext uri="{FF2B5EF4-FFF2-40B4-BE49-F238E27FC236}">
                <a16:creationId xmlns:a16="http://schemas.microsoft.com/office/drawing/2014/main" id="{00235883-5E14-F741-92FE-921FB38FDB45}"/>
              </a:ext>
            </a:extLst>
          </p:cNvPr>
          <p:cNvSpPr/>
          <p:nvPr userDrawn="1"/>
        </p:nvSpPr>
        <p:spPr>
          <a:xfrm>
            <a:off x="6160129" y="2342436"/>
            <a:ext cx="1556682" cy="1167512"/>
          </a:xfrm>
          <a:custGeom>
            <a:avLst/>
            <a:gdLst>
              <a:gd name="connsiteX0" fmla="*/ 0 w 4225459"/>
              <a:gd name="connsiteY0" fmla="*/ 704257 h 4225459"/>
              <a:gd name="connsiteX1" fmla="*/ 704257 w 4225459"/>
              <a:gd name="connsiteY1" fmla="*/ 0 h 4225459"/>
              <a:gd name="connsiteX2" fmla="*/ 3521202 w 4225459"/>
              <a:gd name="connsiteY2" fmla="*/ 0 h 4225459"/>
              <a:gd name="connsiteX3" fmla="*/ 4225459 w 4225459"/>
              <a:gd name="connsiteY3" fmla="*/ 704257 h 4225459"/>
              <a:gd name="connsiteX4" fmla="*/ 4225459 w 4225459"/>
              <a:gd name="connsiteY4" fmla="*/ 3521202 h 4225459"/>
              <a:gd name="connsiteX5" fmla="*/ 3521202 w 4225459"/>
              <a:gd name="connsiteY5" fmla="*/ 4225459 h 4225459"/>
              <a:gd name="connsiteX6" fmla="*/ 704257 w 4225459"/>
              <a:gd name="connsiteY6" fmla="*/ 4225459 h 4225459"/>
              <a:gd name="connsiteX7" fmla="*/ 0 w 4225459"/>
              <a:gd name="connsiteY7" fmla="*/ 3521202 h 4225459"/>
              <a:gd name="connsiteX8" fmla="*/ 0 w 4225459"/>
              <a:gd name="connsiteY8" fmla="*/ 704257 h 42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5459" h="4225459">
                <a:moveTo>
                  <a:pt x="0" y="704257"/>
                </a:moveTo>
                <a:cubicBezTo>
                  <a:pt x="0" y="315307"/>
                  <a:pt x="315307" y="0"/>
                  <a:pt x="704257" y="0"/>
                </a:cubicBezTo>
                <a:lnTo>
                  <a:pt x="3521202" y="0"/>
                </a:lnTo>
                <a:cubicBezTo>
                  <a:pt x="3910152" y="0"/>
                  <a:pt x="4225459" y="315307"/>
                  <a:pt x="4225459" y="704257"/>
                </a:cubicBezTo>
                <a:lnTo>
                  <a:pt x="4225459" y="3521202"/>
                </a:lnTo>
                <a:cubicBezTo>
                  <a:pt x="4225459" y="3910152"/>
                  <a:pt x="3910152" y="4225459"/>
                  <a:pt x="3521202" y="4225459"/>
                </a:cubicBezTo>
                <a:lnTo>
                  <a:pt x="704257" y="4225459"/>
                </a:lnTo>
                <a:cubicBezTo>
                  <a:pt x="315307" y="4225459"/>
                  <a:pt x="0" y="3910152"/>
                  <a:pt x="0" y="3521202"/>
                </a:cubicBezTo>
                <a:lnTo>
                  <a:pt x="0" y="704257"/>
                </a:lnTo>
                <a:close/>
              </a:path>
            </a:pathLst>
          </a:custGeom>
          <a:solidFill>
            <a:srgbClr val="DF5C4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7020" tIns="227020" rIns="227020" bIns="227020" numCol="1" spcCol="1270" anchor="ctr" anchorCtr="0">
            <a:noAutofit/>
          </a:bodyPr>
          <a:lstStyle/>
          <a:p>
            <a:pPr algn="ctr" defTabSz="1444974">
              <a:lnSpc>
                <a:spcPct val="90000"/>
              </a:lnSpc>
              <a:spcBef>
                <a:spcPct val="0"/>
              </a:spcBef>
              <a:spcAft>
                <a:spcPct val="35000"/>
              </a:spcAft>
            </a:pPr>
            <a:endParaRPr lang="en-US" sz="3251">
              <a:latin typeface="Lato Light"/>
              <a:cs typeface="Lato Light"/>
            </a:endParaRPr>
          </a:p>
        </p:txBody>
      </p:sp>
      <p:sp>
        <p:nvSpPr>
          <p:cNvPr id="53" name="Shape 2643">
            <a:extLst>
              <a:ext uri="{FF2B5EF4-FFF2-40B4-BE49-F238E27FC236}">
                <a16:creationId xmlns:a16="http://schemas.microsoft.com/office/drawing/2014/main" id="{1532B9D6-BDFD-2B4D-8694-4F151B12C84D}"/>
              </a:ext>
            </a:extLst>
          </p:cNvPr>
          <p:cNvSpPr/>
          <p:nvPr userDrawn="1"/>
        </p:nvSpPr>
        <p:spPr>
          <a:xfrm>
            <a:off x="5089178" y="2706223"/>
            <a:ext cx="326072" cy="448347"/>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4" name="Shape 2645">
            <a:extLst>
              <a:ext uri="{FF2B5EF4-FFF2-40B4-BE49-F238E27FC236}">
                <a16:creationId xmlns:a16="http://schemas.microsoft.com/office/drawing/2014/main" id="{08366EE3-09A1-8545-9277-F51984D0F6F7}"/>
              </a:ext>
            </a:extLst>
          </p:cNvPr>
          <p:cNvSpPr/>
          <p:nvPr userDrawn="1"/>
        </p:nvSpPr>
        <p:spPr>
          <a:xfrm>
            <a:off x="6651459" y="2767363"/>
            <a:ext cx="597796" cy="32607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5" name="Shape 2688">
            <a:extLst>
              <a:ext uri="{FF2B5EF4-FFF2-40B4-BE49-F238E27FC236}">
                <a16:creationId xmlns:a16="http://schemas.microsoft.com/office/drawing/2014/main" id="{83EB1F23-0B18-6642-A457-909C06851738}"/>
              </a:ext>
            </a:extLst>
          </p:cNvPr>
          <p:cNvSpPr/>
          <p:nvPr userDrawn="1"/>
        </p:nvSpPr>
        <p:spPr>
          <a:xfrm>
            <a:off x="4964802" y="3935808"/>
            <a:ext cx="597796" cy="448347"/>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6" name="Shape 2700">
            <a:extLst>
              <a:ext uri="{FF2B5EF4-FFF2-40B4-BE49-F238E27FC236}">
                <a16:creationId xmlns:a16="http://schemas.microsoft.com/office/drawing/2014/main" id="{A6D1E1B2-F50E-E047-9348-1329C7E8B80F}"/>
              </a:ext>
            </a:extLst>
          </p:cNvPr>
          <p:cNvSpPr/>
          <p:nvPr userDrawn="1"/>
        </p:nvSpPr>
        <p:spPr>
          <a:xfrm>
            <a:off x="6637535" y="3953324"/>
            <a:ext cx="597796" cy="448347"/>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8" name="Rectangle 57">
            <a:extLst>
              <a:ext uri="{FF2B5EF4-FFF2-40B4-BE49-F238E27FC236}">
                <a16:creationId xmlns:a16="http://schemas.microsoft.com/office/drawing/2014/main" id="{BA0ABBB4-82F4-7D48-98F2-6D2359A020C1}"/>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Text Placeholder 2">
            <a:extLst>
              <a:ext uri="{FF2B5EF4-FFF2-40B4-BE49-F238E27FC236}">
                <a16:creationId xmlns:a16="http://schemas.microsoft.com/office/drawing/2014/main" id="{994F88AF-23F8-754C-90B9-F679767CC6E7}"/>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1" name="Text Placeholder 3">
            <a:extLst>
              <a:ext uri="{FF2B5EF4-FFF2-40B4-BE49-F238E27FC236}">
                <a16:creationId xmlns:a16="http://schemas.microsoft.com/office/drawing/2014/main" id="{A4ABF47B-9B76-2546-9332-FBA0A3C161D5}"/>
              </a:ext>
            </a:extLst>
          </p:cNvPr>
          <p:cNvSpPr>
            <a:spLocks noGrp="1"/>
          </p:cNvSpPr>
          <p:nvPr>
            <p:ph type="body" sz="quarter" idx="18" hasCustomPrompt="1"/>
          </p:nvPr>
        </p:nvSpPr>
        <p:spPr>
          <a:xfrm>
            <a:off x="792550" y="2714666"/>
            <a:ext cx="3322250" cy="795282"/>
          </a:xfrm>
        </p:spPr>
        <p:txBody>
          <a:bodyPr>
            <a:noAutofit/>
          </a:bodyPr>
          <a:lstStyle>
            <a:lvl1pPr marL="0" indent="0" algn="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2" name="Text Placeholder 3">
            <a:extLst>
              <a:ext uri="{FF2B5EF4-FFF2-40B4-BE49-F238E27FC236}">
                <a16:creationId xmlns:a16="http://schemas.microsoft.com/office/drawing/2014/main" id="{E901B2E5-0176-D34A-9B67-85CCE8CF3CEB}"/>
              </a:ext>
            </a:extLst>
          </p:cNvPr>
          <p:cNvSpPr>
            <a:spLocks noGrp="1"/>
          </p:cNvSpPr>
          <p:nvPr>
            <p:ph type="body" sz="quarter" idx="19" hasCustomPrompt="1"/>
          </p:nvPr>
        </p:nvSpPr>
        <p:spPr>
          <a:xfrm>
            <a:off x="792550" y="2375902"/>
            <a:ext cx="3322250" cy="306542"/>
          </a:xfrm>
        </p:spPr>
        <p:txBody>
          <a:bodyPr>
            <a:noAutofit/>
          </a:bodyPr>
          <a:lstStyle>
            <a:lvl1pPr marL="0" indent="0" algn="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3" name="Text Placeholder 3">
            <a:extLst>
              <a:ext uri="{FF2B5EF4-FFF2-40B4-BE49-F238E27FC236}">
                <a16:creationId xmlns:a16="http://schemas.microsoft.com/office/drawing/2014/main" id="{46623D40-E6B7-444D-8E54-212B81CE15DA}"/>
              </a:ext>
            </a:extLst>
          </p:cNvPr>
          <p:cNvSpPr>
            <a:spLocks noGrp="1"/>
          </p:cNvSpPr>
          <p:nvPr>
            <p:ph type="body" sz="quarter" idx="20" hasCustomPrompt="1"/>
          </p:nvPr>
        </p:nvSpPr>
        <p:spPr>
          <a:xfrm>
            <a:off x="792550" y="3955638"/>
            <a:ext cx="3322250" cy="795282"/>
          </a:xfrm>
        </p:spPr>
        <p:txBody>
          <a:bodyPr>
            <a:noAutofit/>
          </a:bodyPr>
          <a:lstStyle>
            <a:lvl1pPr marL="0" indent="0" algn="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4" name="Text Placeholder 3">
            <a:extLst>
              <a:ext uri="{FF2B5EF4-FFF2-40B4-BE49-F238E27FC236}">
                <a16:creationId xmlns:a16="http://schemas.microsoft.com/office/drawing/2014/main" id="{F248F250-E974-0949-B164-545C1E135176}"/>
              </a:ext>
            </a:extLst>
          </p:cNvPr>
          <p:cNvSpPr>
            <a:spLocks noGrp="1"/>
          </p:cNvSpPr>
          <p:nvPr>
            <p:ph type="body" sz="quarter" idx="21" hasCustomPrompt="1"/>
          </p:nvPr>
        </p:nvSpPr>
        <p:spPr>
          <a:xfrm>
            <a:off x="792550" y="3616874"/>
            <a:ext cx="3322250" cy="306542"/>
          </a:xfrm>
        </p:spPr>
        <p:txBody>
          <a:bodyPr>
            <a:noAutofit/>
          </a:bodyPr>
          <a:lstStyle>
            <a:lvl1pPr marL="0" indent="0" algn="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5" name="Text Placeholder 3">
            <a:extLst>
              <a:ext uri="{FF2B5EF4-FFF2-40B4-BE49-F238E27FC236}">
                <a16:creationId xmlns:a16="http://schemas.microsoft.com/office/drawing/2014/main" id="{3F60DCDA-E3D2-424E-AA6F-7BC1245F18B0}"/>
              </a:ext>
            </a:extLst>
          </p:cNvPr>
          <p:cNvSpPr>
            <a:spLocks noGrp="1"/>
          </p:cNvSpPr>
          <p:nvPr>
            <p:ph type="body" sz="quarter" idx="22" hasCustomPrompt="1"/>
          </p:nvPr>
        </p:nvSpPr>
        <p:spPr>
          <a:xfrm>
            <a:off x="8053321" y="2714666"/>
            <a:ext cx="3322250" cy="795282"/>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6" name="Text Placeholder 3">
            <a:extLst>
              <a:ext uri="{FF2B5EF4-FFF2-40B4-BE49-F238E27FC236}">
                <a16:creationId xmlns:a16="http://schemas.microsoft.com/office/drawing/2014/main" id="{033C6F83-9970-BB4B-A499-2138AE1590E4}"/>
              </a:ext>
            </a:extLst>
          </p:cNvPr>
          <p:cNvSpPr>
            <a:spLocks noGrp="1"/>
          </p:cNvSpPr>
          <p:nvPr>
            <p:ph type="body" sz="quarter" idx="23" hasCustomPrompt="1"/>
          </p:nvPr>
        </p:nvSpPr>
        <p:spPr>
          <a:xfrm>
            <a:off x="8053321" y="2375902"/>
            <a:ext cx="33222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7" name="Text Placeholder 3">
            <a:extLst>
              <a:ext uri="{FF2B5EF4-FFF2-40B4-BE49-F238E27FC236}">
                <a16:creationId xmlns:a16="http://schemas.microsoft.com/office/drawing/2014/main" id="{DC9B58B2-7EA3-7648-9548-92A5D7DA0E14}"/>
              </a:ext>
            </a:extLst>
          </p:cNvPr>
          <p:cNvSpPr>
            <a:spLocks noGrp="1"/>
          </p:cNvSpPr>
          <p:nvPr>
            <p:ph type="body" sz="quarter" idx="24" hasCustomPrompt="1"/>
          </p:nvPr>
        </p:nvSpPr>
        <p:spPr>
          <a:xfrm>
            <a:off x="8053321" y="3955638"/>
            <a:ext cx="3322250" cy="795282"/>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8" name="Text Placeholder 3">
            <a:extLst>
              <a:ext uri="{FF2B5EF4-FFF2-40B4-BE49-F238E27FC236}">
                <a16:creationId xmlns:a16="http://schemas.microsoft.com/office/drawing/2014/main" id="{9918672C-8FB4-174C-95B4-1FD036578AA4}"/>
              </a:ext>
            </a:extLst>
          </p:cNvPr>
          <p:cNvSpPr>
            <a:spLocks noGrp="1"/>
          </p:cNvSpPr>
          <p:nvPr>
            <p:ph type="body" sz="quarter" idx="25" hasCustomPrompt="1"/>
          </p:nvPr>
        </p:nvSpPr>
        <p:spPr>
          <a:xfrm>
            <a:off x="8053321" y="3616874"/>
            <a:ext cx="33222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3415139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cons Gri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8A556D-BD80-E245-A2EC-FB40E5470F37}"/>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cxnSp>
        <p:nvCxnSpPr>
          <p:cNvPr id="35" name="Straight Connector 34">
            <a:extLst>
              <a:ext uri="{FF2B5EF4-FFF2-40B4-BE49-F238E27FC236}">
                <a16:creationId xmlns:a16="http://schemas.microsoft.com/office/drawing/2014/main" id="{7677FAC8-CB9A-2240-B560-662A2FEBE0D6}"/>
              </a:ext>
            </a:extLst>
          </p:cNvPr>
          <p:cNvCxnSpPr/>
          <p:nvPr userDrawn="1"/>
        </p:nvCxnSpPr>
        <p:spPr>
          <a:xfrm flipV="1">
            <a:off x="760611" y="3298448"/>
            <a:ext cx="10484473" cy="16471"/>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6" name="Shape 2605">
            <a:extLst>
              <a:ext uri="{FF2B5EF4-FFF2-40B4-BE49-F238E27FC236}">
                <a16:creationId xmlns:a16="http://schemas.microsoft.com/office/drawing/2014/main" id="{150138D8-385F-2349-8A1F-B4828CA166A5}"/>
              </a:ext>
            </a:extLst>
          </p:cNvPr>
          <p:cNvSpPr/>
          <p:nvPr userDrawn="1"/>
        </p:nvSpPr>
        <p:spPr>
          <a:xfrm>
            <a:off x="943784" y="2034971"/>
            <a:ext cx="543319" cy="408158"/>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7" name="Shape 2628">
            <a:extLst>
              <a:ext uri="{FF2B5EF4-FFF2-40B4-BE49-F238E27FC236}">
                <a16:creationId xmlns:a16="http://schemas.microsoft.com/office/drawing/2014/main" id="{0E940559-3C75-464D-992E-B6550D17CAE8}"/>
              </a:ext>
            </a:extLst>
          </p:cNvPr>
          <p:cNvSpPr/>
          <p:nvPr userDrawn="1"/>
        </p:nvSpPr>
        <p:spPr>
          <a:xfrm>
            <a:off x="948908" y="3585151"/>
            <a:ext cx="543061" cy="407295"/>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cxnSp>
        <p:nvCxnSpPr>
          <p:cNvPr id="42" name="Straight Connector 41">
            <a:extLst>
              <a:ext uri="{FF2B5EF4-FFF2-40B4-BE49-F238E27FC236}">
                <a16:creationId xmlns:a16="http://schemas.microsoft.com/office/drawing/2014/main" id="{8BA428EE-D3DA-B746-9E3B-304C79542836}"/>
              </a:ext>
            </a:extLst>
          </p:cNvPr>
          <p:cNvCxnSpPr>
            <a:cxnSpLocks/>
          </p:cNvCxnSpPr>
          <p:nvPr userDrawn="1"/>
        </p:nvCxnSpPr>
        <p:spPr>
          <a:xfrm>
            <a:off x="6252787" y="1641022"/>
            <a:ext cx="0" cy="355146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7" name="Shape 2618">
            <a:extLst>
              <a:ext uri="{FF2B5EF4-FFF2-40B4-BE49-F238E27FC236}">
                <a16:creationId xmlns:a16="http://schemas.microsoft.com/office/drawing/2014/main" id="{9660D9EB-614C-CA4C-91CE-DAAB2EE34F54}"/>
              </a:ext>
            </a:extLst>
          </p:cNvPr>
          <p:cNvSpPr>
            <a:spLocks noChangeAspect="1"/>
          </p:cNvSpPr>
          <p:nvPr userDrawn="1"/>
        </p:nvSpPr>
        <p:spPr>
          <a:xfrm>
            <a:off x="6554059" y="3585150"/>
            <a:ext cx="544133" cy="408158"/>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8" name="Shape 2626">
            <a:extLst>
              <a:ext uri="{FF2B5EF4-FFF2-40B4-BE49-F238E27FC236}">
                <a16:creationId xmlns:a16="http://schemas.microsoft.com/office/drawing/2014/main" id="{C33F788B-3D1F-E04D-96F5-D2B21CAFBA1E}"/>
              </a:ext>
            </a:extLst>
          </p:cNvPr>
          <p:cNvSpPr>
            <a:spLocks noChangeAspect="1"/>
          </p:cNvSpPr>
          <p:nvPr userDrawn="1"/>
        </p:nvSpPr>
        <p:spPr>
          <a:xfrm>
            <a:off x="6603493" y="2034970"/>
            <a:ext cx="445265" cy="408158"/>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7" name="TextBox 56">
            <a:extLst>
              <a:ext uri="{FF2B5EF4-FFF2-40B4-BE49-F238E27FC236}">
                <a16:creationId xmlns:a16="http://schemas.microsoft.com/office/drawing/2014/main" id="{0A6DC622-ADCF-4340-9B30-8445B7295849}"/>
              </a:ext>
            </a:extLst>
          </p:cNvPr>
          <p:cNvSpPr txBox="1"/>
          <p:nvPr userDrawn="1"/>
        </p:nvSpPr>
        <p:spPr>
          <a:xfrm>
            <a:off x="7341511" y="3681410"/>
            <a:ext cx="184731" cy="369460"/>
          </a:xfrm>
          <a:prstGeom prst="rect">
            <a:avLst/>
          </a:prstGeom>
          <a:noFill/>
        </p:spPr>
        <p:txBody>
          <a:bodyPr wrap="none" rtlCol="0">
            <a:spAutoFit/>
          </a:bodyPr>
          <a:lstStyle/>
          <a:p>
            <a:endParaRPr lang="en-US" sz="1801"/>
          </a:p>
        </p:txBody>
      </p:sp>
      <p:sp>
        <p:nvSpPr>
          <p:cNvPr id="59" name="Rectangle 58">
            <a:extLst>
              <a:ext uri="{FF2B5EF4-FFF2-40B4-BE49-F238E27FC236}">
                <a16:creationId xmlns:a16="http://schemas.microsoft.com/office/drawing/2014/main" id="{3BBCE160-9227-EE4E-91EB-A94112483828}"/>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1" name="Text Placeholder 2">
            <a:extLst>
              <a:ext uri="{FF2B5EF4-FFF2-40B4-BE49-F238E27FC236}">
                <a16:creationId xmlns:a16="http://schemas.microsoft.com/office/drawing/2014/main" id="{E0296001-D62C-7449-8D21-58A7F1638D04}"/>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62" name="Text Placeholder 3">
            <a:extLst>
              <a:ext uri="{FF2B5EF4-FFF2-40B4-BE49-F238E27FC236}">
                <a16:creationId xmlns:a16="http://schemas.microsoft.com/office/drawing/2014/main" id="{292235EC-FB25-F44E-A725-473757AC0C03}"/>
              </a:ext>
            </a:extLst>
          </p:cNvPr>
          <p:cNvSpPr>
            <a:spLocks noGrp="1"/>
          </p:cNvSpPr>
          <p:nvPr>
            <p:ph type="body" sz="quarter" idx="18" hasCustomPrompt="1"/>
          </p:nvPr>
        </p:nvSpPr>
        <p:spPr>
          <a:xfrm>
            <a:off x="1770846" y="2147910"/>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3" name="Text Placeholder 3">
            <a:extLst>
              <a:ext uri="{FF2B5EF4-FFF2-40B4-BE49-F238E27FC236}">
                <a16:creationId xmlns:a16="http://schemas.microsoft.com/office/drawing/2014/main" id="{57FCF246-34B6-6945-A43A-23E9EE036A85}"/>
              </a:ext>
            </a:extLst>
          </p:cNvPr>
          <p:cNvSpPr>
            <a:spLocks noGrp="1"/>
          </p:cNvSpPr>
          <p:nvPr>
            <p:ph type="body" sz="quarter" idx="19" hasCustomPrompt="1"/>
          </p:nvPr>
        </p:nvSpPr>
        <p:spPr>
          <a:xfrm>
            <a:off x="1770846" y="1797286"/>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4" name="Text Placeholder 3">
            <a:extLst>
              <a:ext uri="{FF2B5EF4-FFF2-40B4-BE49-F238E27FC236}">
                <a16:creationId xmlns:a16="http://schemas.microsoft.com/office/drawing/2014/main" id="{1A8C3ECA-B2E7-654B-877D-C593F82291F6}"/>
              </a:ext>
            </a:extLst>
          </p:cNvPr>
          <p:cNvSpPr>
            <a:spLocks noGrp="1"/>
          </p:cNvSpPr>
          <p:nvPr>
            <p:ph type="body" sz="quarter" idx="20" hasCustomPrompt="1"/>
          </p:nvPr>
        </p:nvSpPr>
        <p:spPr>
          <a:xfrm>
            <a:off x="7387876" y="2147910"/>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5" name="Text Placeholder 3">
            <a:extLst>
              <a:ext uri="{FF2B5EF4-FFF2-40B4-BE49-F238E27FC236}">
                <a16:creationId xmlns:a16="http://schemas.microsoft.com/office/drawing/2014/main" id="{0B66F53A-B079-914E-9BBA-59F2416FA452}"/>
              </a:ext>
            </a:extLst>
          </p:cNvPr>
          <p:cNvSpPr>
            <a:spLocks noGrp="1"/>
          </p:cNvSpPr>
          <p:nvPr>
            <p:ph type="body" sz="quarter" idx="21" hasCustomPrompt="1"/>
          </p:nvPr>
        </p:nvSpPr>
        <p:spPr>
          <a:xfrm>
            <a:off x="7387876" y="1797286"/>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6" name="Text Placeholder 3">
            <a:extLst>
              <a:ext uri="{FF2B5EF4-FFF2-40B4-BE49-F238E27FC236}">
                <a16:creationId xmlns:a16="http://schemas.microsoft.com/office/drawing/2014/main" id="{4E850998-1D8B-8A46-AB5D-6C846C171CAE}"/>
              </a:ext>
            </a:extLst>
          </p:cNvPr>
          <p:cNvSpPr>
            <a:spLocks noGrp="1"/>
          </p:cNvSpPr>
          <p:nvPr>
            <p:ph type="body" sz="quarter" idx="22" hasCustomPrompt="1"/>
          </p:nvPr>
        </p:nvSpPr>
        <p:spPr>
          <a:xfrm>
            <a:off x="1770846" y="3788934"/>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7" name="Text Placeholder 3">
            <a:extLst>
              <a:ext uri="{FF2B5EF4-FFF2-40B4-BE49-F238E27FC236}">
                <a16:creationId xmlns:a16="http://schemas.microsoft.com/office/drawing/2014/main" id="{C9CE490B-EFBE-1D40-8401-E70A644E8E56}"/>
              </a:ext>
            </a:extLst>
          </p:cNvPr>
          <p:cNvSpPr>
            <a:spLocks noGrp="1"/>
          </p:cNvSpPr>
          <p:nvPr>
            <p:ph type="body" sz="quarter" idx="23" hasCustomPrompt="1"/>
          </p:nvPr>
        </p:nvSpPr>
        <p:spPr>
          <a:xfrm>
            <a:off x="1770846" y="3438309"/>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68" name="Text Placeholder 3">
            <a:extLst>
              <a:ext uri="{FF2B5EF4-FFF2-40B4-BE49-F238E27FC236}">
                <a16:creationId xmlns:a16="http://schemas.microsoft.com/office/drawing/2014/main" id="{DA442BD3-DFE0-0A49-A564-94AACA8CBB5E}"/>
              </a:ext>
            </a:extLst>
          </p:cNvPr>
          <p:cNvSpPr>
            <a:spLocks noGrp="1"/>
          </p:cNvSpPr>
          <p:nvPr>
            <p:ph type="body" sz="quarter" idx="24" hasCustomPrompt="1"/>
          </p:nvPr>
        </p:nvSpPr>
        <p:spPr>
          <a:xfrm>
            <a:off x="7387876" y="3764438"/>
            <a:ext cx="4008050" cy="657258"/>
          </a:xfrm>
        </p:spPr>
        <p:txBody>
          <a:bodyPr>
            <a:noAutofit/>
          </a:bodyPr>
          <a:lstStyle>
            <a:lvl1pPr marL="0" indent="0" algn="l">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69" name="Text Placeholder 3">
            <a:extLst>
              <a:ext uri="{FF2B5EF4-FFF2-40B4-BE49-F238E27FC236}">
                <a16:creationId xmlns:a16="http://schemas.microsoft.com/office/drawing/2014/main" id="{D97B07A8-9585-394D-B567-922A15DC025C}"/>
              </a:ext>
            </a:extLst>
          </p:cNvPr>
          <p:cNvSpPr>
            <a:spLocks noGrp="1"/>
          </p:cNvSpPr>
          <p:nvPr>
            <p:ph type="body" sz="quarter" idx="25" hasCustomPrompt="1"/>
          </p:nvPr>
        </p:nvSpPr>
        <p:spPr>
          <a:xfrm>
            <a:off x="7387876" y="3413815"/>
            <a:ext cx="4008050" cy="306542"/>
          </a:xfrm>
        </p:spPr>
        <p:txBody>
          <a:bodyPr>
            <a:noAutofit/>
          </a:bodyPr>
          <a:lstStyle>
            <a:lvl1pPr marL="0" indent="0" algn="l">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3381442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Icon Categori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10ABB8A-F386-A945-A8C6-B1C4619044BB}"/>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37" name="Rectangle 36">
            <a:extLst>
              <a:ext uri="{FF2B5EF4-FFF2-40B4-BE49-F238E27FC236}">
                <a16:creationId xmlns:a16="http://schemas.microsoft.com/office/drawing/2014/main" id="{DC3ACCDB-92CF-9E4B-8A04-B8325DD38DC8}"/>
              </a:ext>
            </a:extLst>
          </p:cNvPr>
          <p:cNvSpPr/>
          <p:nvPr userDrawn="1"/>
        </p:nvSpPr>
        <p:spPr>
          <a:xfrm>
            <a:off x="1103601"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8" name="Rectangle 37">
            <a:extLst>
              <a:ext uri="{FF2B5EF4-FFF2-40B4-BE49-F238E27FC236}">
                <a16:creationId xmlns:a16="http://schemas.microsoft.com/office/drawing/2014/main" id="{4860E99D-FAEC-FC4D-988C-DD69EFE7F599}"/>
              </a:ext>
            </a:extLst>
          </p:cNvPr>
          <p:cNvSpPr/>
          <p:nvPr userDrawn="1"/>
        </p:nvSpPr>
        <p:spPr>
          <a:xfrm>
            <a:off x="3719137"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9" name="Rectangle 38">
            <a:extLst>
              <a:ext uri="{FF2B5EF4-FFF2-40B4-BE49-F238E27FC236}">
                <a16:creationId xmlns:a16="http://schemas.microsoft.com/office/drawing/2014/main" id="{0EC3A08F-3B79-5649-9EE1-7972B8726C70}"/>
              </a:ext>
            </a:extLst>
          </p:cNvPr>
          <p:cNvSpPr/>
          <p:nvPr userDrawn="1"/>
        </p:nvSpPr>
        <p:spPr>
          <a:xfrm>
            <a:off x="6334672"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0" name="Rectangle 39">
            <a:extLst>
              <a:ext uri="{FF2B5EF4-FFF2-40B4-BE49-F238E27FC236}">
                <a16:creationId xmlns:a16="http://schemas.microsoft.com/office/drawing/2014/main" id="{48CE66F3-83E2-A741-8EC7-0B664EA024FF}"/>
              </a:ext>
            </a:extLst>
          </p:cNvPr>
          <p:cNvSpPr/>
          <p:nvPr userDrawn="1"/>
        </p:nvSpPr>
        <p:spPr>
          <a:xfrm>
            <a:off x="8950209" y="2444981"/>
            <a:ext cx="2143684" cy="1607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1" name="Rectangle 40">
            <a:extLst>
              <a:ext uri="{FF2B5EF4-FFF2-40B4-BE49-F238E27FC236}">
                <a16:creationId xmlns:a16="http://schemas.microsoft.com/office/drawing/2014/main" id="{5CF1B530-15E6-0E45-B629-B86A159EE592}"/>
              </a:ext>
            </a:extLst>
          </p:cNvPr>
          <p:cNvSpPr/>
          <p:nvPr userDrawn="1"/>
        </p:nvSpPr>
        <p:spPr>
          <a:xfrm>
            <a:off x="2472382" y="2082550"/>
            <a:ext cx="774902" cy="265746"/>
          </a:xfrm>
          <a:prstGeom prst="rect">
            <a:avLst/>
          </a:prstGeom>
          <a:solidFill>
            <a:srgbClr val="32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2" name="Rectangle 41">
            <a:extLst>
              <a:ext uri="{FF2B5EF4-FFF2-40B4-BE49-F238E27FC236}">
                <a16:creationId xmlns:a16="http://schemas.microsoft.com/office/drawing/2014/main" id="{C40A34DA-8F71-1C4B-8A93-84086F5CCF2F}"/>
              </a:ext>
            </a:extLst>
          </p:cNvPr>
          <p:cNvSpPr/>
          <p:nvPr userDrawn="1"/>
        </p:nvSpPr>
        <p:spPr>
          <a:xfrm>
            <a:off x="5087918" y="2092088"/>
            <a:ext cx="774902" cy="265746"/>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3" name="Rectangle 42">
            <a:extLst>
              <a:ext uri="{FF2B5EF4-FFF2-40B4-BE49-F238E27FC236}">
                <a16:creationId xmlns:a16="http://schemas.microsoft.com/office/drawing/2014/main" id="{5F87F13E-7011-B04B-A37A-060EB422056C}"/>
              </a:ext>
            </a:extLst>
          </p:cNvPr>
          <p:cNvSpPr/>
          <p:nvPr userDrawn="1"/>
        </p:nvSpPr>
        <p:spPr>
          <a:xfrm>
            <a:off x="7678533" y="2092088"/>
            <a:ext cx="774902" cy="265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4" name="Rectangle 43">
            <a:extLst>
              <a:ext uri="{FF2B5EF4-FFF2-40B4-BE49-F238E27FC236}">
                <a16:creationId xmlns:a16="http://schemas.microsoft.com/office/drawing/2014/main" id="{BF5440F4-2D82-E441-B1F2-61D83F482564}"/>
              </a:ext>
            </a:extLst>
          </p:cNvPr>
          <p:cNvSpPr/>
          <p:nvPr userDrawn="1"/>
        </p:nvSpPr>
        <p:spPr>
          <a:xfrm>
            <a:off x="10269037" y="2092088"/>
            <a:ext cx="774902" cy="265746"/>
          </a:xfrm>
          <a:prstGeom prst="rect">
            <a:avLst/>
          </a:prstGeom>
          <a:solidFill>
            <a:srgbClr val="4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1" name="Shape 2605">
            <a:extLst>
              <a:ext uri="{FF2B5EF4-FFF2-40B4-BE49-F238E27FC236}">
                <a16:creationId xmlns:a16="http://schemas.microsoft.com/office/drawing/2014/main" id="{6AC7AFB0-AD63-3F40-BBD1-ACBB5F7B4BE5}"/>
              </a:ext>
            </a:extLst>
          </p:cNvPr>
          <p:cNvSpPr/>
          <p:nvPr userDrawn="1"/>
        </p:nvSpPr>
        <p:spPr>
          <a:xfrm>
            <a:off x="1798914" y="2946596"/>
            <a:ext cx="767527" cy="575630"/>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2" name="Shape 2618">
            <a:extLst>
              <a:ext uri="{FF2B5EF4-FFF2-40B4-BE49-F238E27FC236}">
                <a16:creationId xmlns:a16="http://schemas.microsoft.com/office/drawing/2014/main" id="{21D43E17-3D4A-7340-B1A8-3FA922404E31}"/>
              </a:ext>
            </a:extLst>
          </p:cNvPr>
          <p:cNvSpPr/>
          <p:nvPr userDrawn="1"/>
        </p:nvSpPr>
        <p:spPr>
          <a:xfrm>
            <a:off x="9638505" y="2916562"/>
            <a:ext cx="767090" cy="575399"/>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3" name="Shape 2626">
            <a:extLst>
              <a:ext uri="{FF2B5EF4-FFF2-40B4-BE49-F238E27FC236}">
                <a16:creationId xmlns:a16="http://schemas.microsoft.com/office/drawing/2014/main" id="{678227D9-7B95-5342-829F-93CCE619EA4B}"/>
              </a:ext>
            </a:extLst>
          </p:cNvPr>
          <p:cNvSpPr/>
          <p:nvPr userDrawn="1"/>
        </p:nvSpPr>
        <p:spPr>
          <a:xfrm>
            <a:off x="4495278" y="2946855"/>
            <a:ext cx="627680" cy="575372"/>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74" name="Shape 2628">
            <a:extLst>
              <a:ext uri="{FF2B5EF4-FFF2-40B4-BE49-F238E27FC236}">
                <a16:creationId xmlns:a16="http://schemas.microsoft.com/office/drawing/2014/main" id="{3F87EFD7-8F29-A64A-8596-C4206C68276A}"/>
              </a:ext>
            </a:extLst>
          </p:cNvPr>
          <p:cNvSpPr/>
          <p:nvPr userDrawn="1"/>
        </p:nvSpPr>
        <p:spPr>
          <a:xfrm>
            <a:off x="7054587" y="2946855"/>
            <a:ext cx="767162" cy="575372"/>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80" name="Rectangle 79">
            <a:extLst>
              <a:ext uri="{FF2B5EF4-FFF2-40B4-BE49-F238E27FC236}">
                <a16:creationId xmlns:a16="http://schemas.microsoft.com/office/drawing/2014/main" id="{F2D3DFB1-6B77-1841-932A-83771EC702CA}"/>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2" name="Text Placeholder 2">
            <a:extLst>
              <a:ext uri="{FF2B5EF4-FFF2-40B4-BE49-F238E27FC236}">
                <a16:creationId xmlns:a16="http://schemas.microsoft.com/office/drawing/2014/main" id="{D5429A3A-5AB5-FE42-978C-C570E27960F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83" name="Text Placeholder 3">
            <a:extLst>
              <a:ext uri="{FF2B5EF4-FFF2-40B4-BE49-F238E27FC236}">
                <a16:creationId xmlns:a16="http://schemas.microsoft.com/office/drawing/2014/main" id="{53B08281-E49A-2E46-837F-863AE5281FC4}"/>
              </a:ext>
            </a:extLst>
          </p:cNvPr>
          <p:cNvSpPr>
            <a:spLocks noGrp="1"/>
          </p:cNvSpPr>
          <p:nvPr>
            <p:ph type="body" sz="quarter" idx="18" hasCustomPrompt="1"/>
          </p:nvPr>
        </p:nvSpPr>
        <p:spPr>
          <a:xfrm>
            <a:off x="1139216"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4" name="Text Placeholder 3">
            <a:extLst>
              <a:ext uri="{FF2B5EF4-FFF2-40B4-BE49-F238E27FC236}">
                <a16:creationId xmlns:a16="http://schemas.microsoft.com/office/drawing/2014/main" id="{80777CB0-2F83-A64F-BBA8-232B508B8D19}"/>
              </a:ext>
            </a:extLst>
          </p:cNvPr>
          <p:cNvSpPr>
            <a:spLocks noGrp="1"/>
          </p:cNvSpPr>
          <p:nvPr>
            <p:ph type="body" sz="quarter" idx="19" hasCustomPrompt="1"/>
          </p:nvPr>
        </p:nvSpPr>
        <p:spPr>
          <a:xfrm>
            <a:off x="1139216"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5" name="Text Placeholder 3">
            <a:extLst>
              <a:ext uri="{FF2B5EF4-FFF2-40B4-BE49-F238E27FC236}">
                <a16:creationId xmlns:a16="http://schemas.microsoft.com/office/drawing/2014/main" id="{D2DC3157-BBC2-5A40-B879-5923363B3667}"/>
              </a:ext>
            </a:extLst>
          </p:cNvPr>
          <p:cNvSpPr>
            <a:spLocks noGrp="1"/>
          </p:cNvSpPr>
          <p:nvPr>
            <p:ph type="body" sz="quarter" idx="20" hasCustomPrompt="1"/>
          </p:nvPr>
        </p:nvSpPr>
        <p:spPr>
          <a:xfrm>
            <a:off x="3751787"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6" name="Text Placeholder 3">
            <a:extLst>
              <a:ext uri="{FF2B5EF4-FFF2-40B4-BE49-F238E27FC236}">
                <a16:creationId xmlns:a16="http://schemas.microsoft.com/office/drawing/2014/main" id="{C26C6BDE-3482-C14D-BFCE-B126082F9495}"/>
              </a:ext>
            </a:extLst>
          </p:cNvPr>
          <p:cNvSpPr>
            <a:spLocks noGrp="1"/>
          </p:cNvSpPr>
          <p:nvPr>
            <p:ph type="body" sz="quarter" idx="21" hasCustomPrompt="1"/>
          </p:nvPr>
        </p:nvSpPr>
        <p:spPr>
          <a:xfrm>
            <a:off x="3751787"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7" name="Text Placeholder 3">
            <a:extLst>
              <a:ext uri="{FF2B5EF4-FFF2-40B4-BE49-F238E27FC236}">
                <a16:creationId xmlns:a16="http://schemas.microsoft.com/office/drawing/2014/main" id="{92A0B017-6612-7B44-94AE-BE130FCFC7D9}"/>
              </a:ext>
            </a:extLst>
          </p:cNvPr>
          <p:cNvSpPr>
            <a:spLocks noGrp="1"/>
          </p:cNvSpPr>
          <p:nvPr>
            <p:ph type="body" sz="quarter" idx="22" hasCustomPrompt="1"/>
          </p:nvPr>
        </p:nvSpPr>
        <p:spPr>
          <a:xfrm>
            <a:off x="6375245"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88" name="Text Placeholder 3">
            <a:extLst>
              <a:ext uri="{FF2B5EF4-FFF2-40B4-BE49-F238E27FC236}">
                <a16:creationId xmlns:a16="http://schemas.microsoft.com/office/drawing/2014/main" id="{40947634-D103-274C-B3DB-F5312EAFE2FD}"/>
              </a:ext>
            </a:extLst>
          </p:cNvPr>
          <p:cNvSpPr>
            <a:spLocks noGrp="1"/>
          </p:cNvSpPr>
          <p:nvPr>
            <p:ph type="body" sz="quarter" idx="23" hasCustomPrompt="1"/>
          </p:nvPr>
        </p:nvSpPr>
        <p:spPr>
          <a:xfrm>
            <a:off x="6375245"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9" name="Text Placeholder 3">
            <a:extLst>
              <a:ext uri="{FF2B5EF4-FFF2-40B4-BE49-F238E27FC236}">
                <a16:creationId xmlns:a16="http://schemas.microsoft.com/office/drawing/2014/main" id="{1FC1D5C1-7457-5441-8B74-8CF55BBAEAA5}"/>
              </a:ext>
            </a:extLst>
          </p:cNvPr>
          <p:cNvSpPr>
            <a:spLocks noGrp="1"/>
          </p:cNvSpPr>
          <p:nvPr>
            <p:ph type="body" sz="quarter" idx="24" hasCustomPrompt="1"/>
          </p:nvPr>
        </p:nvSpPr>
        <p:spPr>
          <a:xfrm>
            <a:off x="8987816" y="4488191"/>
            <a:ext cx="2062857"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Description here</a:t>
            </a:r>
          </a:p>
        </p:txBody>
      </p:sp>
      <p:sp>
        <p:nvSpPr>
          <p:cNvPr id="90" name="Text Placeholder 3">
            <a:extLst>
              <a:ext uri="{FF2B5EF4-FFF2-40B4-BE49-F238E27FC236}">
                <a16:creationId xmlns:a16="http://schemas.microsoft.com/office/drawing/2014/main" id="{BD24BACA-28BD-2C43-845D-B1717713AF2D}"/>
              </a:ext>
            </a:extLst>
          </p:cNvPr>
          <p:cNvSpPr>
            <a:spLocks noGrp="1"/>
          </p:cNvSpPr>
          <p:nvPr>
            <p:ph type="body" sz="quarter" idx="25" hasCustomPrompt="1"/>
          </p:nvPr>
        </p:nvSpPr>
        <p:spPr>
          <a:xfrm>
            <a:off x="8987816" y="4149427"/>
            <a:ext cx="2062857"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29" name="Text Placeholder 3">
            <a:extLst>
              <a:ext uri="{FF2B5EF4-FFF2-40B4-BE49-F238E27FC236}">
                <a16:creationId xmlns:a16="http://schemas.microsoft.com/office/drawing/2014/main" id="{489495E0-566E-B94A-BA00-95F913F3B77F}"/>
              </a:ext>
            </a:extLst>
          </p:cNvPr>
          <p:cNvSpPr>
            <a:spLocks noGrp="1"/>
          </p:cNvSpPr>
          <p:nvPr>
            <p:ph type="body" sz="quarter" idx="26" hasCustomPrompt="1"/>
          </p:nvPr>
        </p:nvSpPr>
        <p:spPr>
          <a:xfrm>
            <a:off x="2472382"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A</a:t>
            </a:r>
          </a:p>
        </p:txBody>
      </p:sp>
      <p:sp>
        <p:nvSpPr>
          <p:cNvPr id="30" name="Text Placeholder 3">
            <a:extLst>
              <a:ext uri="{FF2B5EF4-FFF2-40B4-BE49-F238E27FC236}">
                <a16:creationId xmlns:a16="http://schemas.microsoft.com/office/drawing/2014/main" id="{D077FECD-F318-1241-B1E2-94EA0EC19ECC}"/>
              </a:ext>
            </a:extLst>
          </p:cNvPr>
          <p:cNvSpPr>
            <a:spLocks noGrp="1"/>
          </p:cNvSpPr>
          <p:nvPr>
            <p:ph type="body" sz="quarter" idx="27" hasCustomPrompt="1"/>
          </p:nvPr>
        </p:nvSpPr>
        <p:spPr>
          <a:xfrm>
            <a:off x="5074068"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B</a:t>
            </a:r>
          </a:p>
        </p:txBody>
      </p:sp>
      <p:sp>
        <p:nvSpPr>
          <p:cNvPr id="31" name="Text Placeholder 3">
            <a:extLst>
              <a:ext uri="{FF2B5EF4-FFF2-40B4-BE49-F238E27FC236}">
                <a16:creationId xmlns:a16="http://schemas.microsoft.com/office/drawing/2014/main" id="{BA7F583C-00BB-F940-8D8F-A62D851CCB1D}"/>
              </a:ext>
            </a:extLst>
          </p:cNvPr>
          <p:cNvSpPr>
            <a:spLocks noGrp="1"/>
          </p:cNvSpPr>
          <p:nvPr>
            <p:ph type="body" sz="quarter" idx="28" hasCustomPrompt="1"/>
          </p:nvPr>
        </p:nvSpPr>
        <p:spPr>
          <a:xfrm>
            <a:off x="7664868"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C</a:t>
            </a:r>
          </a:p>
        </p:txBody>
      </p:sp>
      <p:sp>
        <p:nvSpPr>
          <p:cNvPr id="32" name="Text Placeholder 3">
            <a:extLst>
              <a:ext uri="{FF2B5EF4-FFF2-40B4-BE49-F238E27FC236}">
                <a16:creationId xmlns:a16="http://schemas.microsoft.com/office/drawing/2014/main" id="{16643075-6F8C-FC4B-963D-FA355139E9FE}"/>
              </a:ext>
            </a:extLst>
          </p:cNvPr>
          <p:cNvSpPr>
            <a:spLocks noGrp="1"/>
          </p:cNvSpPr>
          <p:nvPr>
            <p:ph type="body" sz="quarter" idx="29" hasCustomPrompt="1"/>
          </p:nvPr>
        </p:nvSpPr>
        <p:spPr>
          <a:xfrm>
            <a:off x="10266553" y="2108603"/>
            <a:ext cx="774902" cy="226477"/>
          </a:xfrm>
        </p:spPr>
        <p:txBody>
          <a:bodyPr>
            <a:noAutofit/>
          </a:bodyPr>
          <a:lstStyle>
            <a:lvl1pPr marL="0" indent="0" algn="ctr">
              <a:lnSpc>
                <a:spcPct val="100000"/>
              </a:lnSpc>
              <a:buNone/>
              <a:defRPr sz="1334" b="0" i="0">
                <a:solidFill>
                  <a:schemeClr val="bg1"/>
                </a:solidFill>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Side D</a:t>
            </a:r>
          </a:p>
        </p:txBody>
      </p:sp>
    </p:spTree>
    <p:extLst>
      <p:ext uri="{BB962C8B-B14F-4D97-AF65-F5344CB8AC3E}">
        <p14:creationId xmlns:p14="http://schemas.microsoft.com/office/powerpoint/2010/main" val="216957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664A622B-B14E-2E49-8A8A-EAC67EE6361B}"/>
              </a:ext>
            </a:extLst>
          </p:cNvPr>
          <p:cNvSpPr>
            <a:spLocks noGrp="1"/>
          </p:cNvSpPr>
          <p:nvPr>
            <p:ph type="pic" sz="quarter" idx="14" hasCustomPrompt="1"/>
          </p:nvPr>
        </p:nvSpPr>
        <p:spPr>
          <a:xfrm>
            <a:off x="0" y="1"/>
            <a:ext cx="12192000" cy="2998317"/>
          </a:xfrm>
          <a:solidFill>
            <a:schemeClr val="bg1">
              <a:lumMod val="95000"/>
            </a:schemeClr>
          </a:solidFill>
        </p:spPr>
        <p:txBody>
          <a:bodyPr anchor="ctr">
            <a:normAutofit/>
          </a:bodyPr>
          <a:lstStyle>
            <a:lvl1pPr marL="0" indent="0" algn="ctr">
              <a:buNone/>
              <a:defRPr sz="1334"/>
            </a:lvl1pPr>
          </a:lstStyle>
          <a:p>
            <a:r>
              <a:rPr lang="en-US" dirty="0"/>
              <a:t>Click here to insert image</a:t>
            </a:r>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23" name="Rectangle 22">
            <a:extLst>
              <a:ext uri="{FF2B5EF4-FFF2-40B4-BE49-F238E27FC236}">
                <a16:creationId xmlns:a16="http://schemas.microsoft.com/office/drawing/2014/main" id="{E2B8FC76-EA84-D349-8D7E-52E2221267F1}"/>
              </a:ext>
            </a:extLst>
          </p:cNvPr>
          <p:cNvSpPr/>
          <p:nvPr/>
        </p:nvSpPr>
        <p:spPr>
          <a:xfrm>
            <a:off x="4446297" y="5656348"/>
            <a:ext cx="3265714" cy="27958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1" name="Text Placeholder 30">
            <a:extLst>
              <a:ext uri="{FF2B5EF4-FFF2-40B4-BE49-F238E27FC236}">
                <a16:creationId xmlns:a16="http://schemas.microsoft.com/office/drawing/2014/main" id="{CEA7BD84-7BFE-EF4E-9B13-316DC6D03AF6}"/>
              </a:ext>
            </a:extLst>
          </p:cNvPr>
          <p:cNvSpPr>
            <a:spLocks noGrp="1"/>
          </p:cNvSpPr>
          <p:nvPr>
            <p:ph type="body" sz="quarter" idx="10" hasCustomPrompt="1"/>
          </p:nvPr>
        </p:nvSpPr>
        <p:spPr>
          <a:xfrm>
            <a:off x="1709057" y="3481276"/>
            <a:ext cx="8780056" cy="1408593"/>
          </a:xfrm>
        </p:spPr>
        <p:txBody>
          <a:bodyPr>
            <a:noAutofit/>
          </a:bodyPr>
          <a:lstStyle>
            <a:lvl1pPr marL="0" indent="0" algn="ctr">
              <a:buNone/>
              <a:defRPr sz="6000" b="0" i="1">
                <a:latin typeface="Arial Nova Cond Light" panose="020B0506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Click to add headline</a:t>
            </a:r>
          </a:p>
          <a:p>
            <a:pPr lvl="0"/>
            <a:r>
              <a:rPr lang="en-US" dirty="0"/>
              <a:t>Line 2</a:t>
            </a:r>
          </a:p>
        </p:txBody>
      </p:sp>
      <p:sp>
        <p:nvSpPr>
          <p:cNvPr id="33" name="Text Placeholder 32">
            <a:extLst>
              <a:ext uri="{FF2B5EF4-FFF2-40B4-BE49-F238E27FC236}">
                <a16:creationId xmlns:a16="http://schemas.microsoft.com/office/drawing/2014/main" id="{02FD7F50-5780-3D4F-A7C8-CE5F06B45506}"/>
              </a:ext>
            </a:extLst>
          </p:cNvPr>
          <p:cNvSpPr>
            <a:spLocks noGrp="1"/>
          </p:cNvSpPr>
          <p:nvPr>
            <p:ph type="body" sz="quarter" idx="11" hasCustomPrompt="1"/>
          </p:nvPr>
        </p:nvSpPr>
        <p:spPr>
          <a:xfrm>
            <a:off x="4827059" y="3228352"/>
            <a:ext cx="2537884" cy="241300"/>
          </a:xfrm>
        </p:spPr>
        <p:txBody>
          <a:bodyPr>
            <a:noAutofit/>
          </a:bodyPr>
          <a:lstStyle>
            <a:lvl1pPr marL="0" indent="0" algn="ctr">
              <a:buNone/>
              <a:defRPr sz="1334" b="1" i="0" spc="200">
                <a:solidFill>
                  <a:srgbClr val="3262AA"/>
                </a:solidFill>
                <a:latin typeface="Arial Nova Cond" panose="020F0502020204030204" pitchFamily="34" charset="0"/>
                <a:cs typeface="Arial Nova Cond" panose="020F0502020204030204" pitchFamily="34" charset="0"/>
              </a:defRPr>
            </a:lvl1pPr>
            <a:lvl2pPr marL="609585" indent="0">
              <a:buNone/>
              <a:defRPr sz="1600">
                <a:latin typeface="Century Gothic" panose="020B0502020202020204" pitchFamily="34" charset="0"/>
              </a:defRPr>
            </a:lvl2pPr>
            <a:lvl3pPr marL="1219170" indent="0">
              <a:buNone/>
              <a:defRPr sz="1600">
                <a:latin typeface="Century Gothic" panose="020B0502020202020204" pitchFamily="34" charset="0"/>
              </a:defRPr>
            </a:lvl3pPr>
            <a:lvl4pPr marL="1828755" indent="0">
              <a:buNone/>
              <a:defRPr sz="1600">
                <a:latin typeface="Century Gothic" panose="020B0502020202020204" pitchFamily="34" charset="0"/>
              </a:defRPr>
            </a:lvl4pPr>
            <a:lvl5pPr marL="2438339" indent="0">
              <a:buNone/>
              <a:defRPr sz="1600">
                <a:latin typeface="Century Gothic" panose="020B0502020202020204" pitchFamily="34" charset="0"/>
              </a:defRPr>
            </a:lvl5pPr>
          </a:lstStyle>
          <a:p>
            <a:pPr lvl="0"/>
            <a:r>
              <a:rPr lang="en-US" dirty="0"/>
              <a:t>DATE</a:t>
            </a:r>
          </a:p>
        </p:txBody>
      </p:sp>
      <p:sp>
        <p:nvSpPr>
          <p:cNvPr id="35" name="Text Placeholder 34">
            <a:extLst>
              <a:ext uri="{FF2B5EF4-FFF2-40B4-BE49-F238E27FC236}">
                <a16:creationId xmlns:a16="http://schemas.microsoft.com/office/drawing/2014/main" id="{AD872086-7600-DA4E-B150-76A1178C128A}"/>
              </a:ext>
            </a:extLst>
          </p:cNvPr>
          <p:cNvSpPr>
            <a:spLocks noGrp="1"/>
          </p:cNvSpPr>
          <p:nvPr>
            <p:ph type="body" sz="quarter" idx="12" hasCustomPrompt="1"/>
          </p:nvPr>
        </p:nvSpPr>
        <p:spPr>
          <a:xfrm>
            <a:off x="4665751" y="5511789"/>
            <a:ext cx="2826809" cy="581819"/>
          </a:xfrm>
        </p:spPr>
        <p:txBody>
          <a:bodyPr anchor="ctr">
            <a:noAutofit/>
          </a:bodyPr>
          <a:lstStyle>
            <a:lvl1pPr marL="0" indent="0" algn="ctr">
              <a:buNone/>
              <a:defRPr sz="1667" b="0" i="0">
                <a:solidFill>
                  <a:schemeClr val="bg1"/>
                </a:solidFill>
                <a:latin typeface="Arial Nova Cond" panose="020F0502020204030204" pitchFamily="34" charset="0"/>
                <a:cs typeface="Arial Nova Cond" panose="020F0502020204030204" pitchFamily="34" charset="0"/>
              </a:defRPr>
            </a:lvl1pPr>
            <a:lvl2pPr marL="609585" indent="0">
              <a:buNone/>
              <a:defRPr sz="1334">
                <a:solidFill>
                  <a:schemeClr val="bg1"/>
                </a:solidFill>
                <a:latin typeface="Century Gothic" panose="020B0502020202020204" pitchFamily="34" charset="0"/>
              </a:defRPr>
            </a:lvl2pPr>
            <a:lvl3pPr marL="1219170" indent="0">
              <a:buNone/>
              <a:defRPr sz="1334">
                <a:solidFill>
                  <a:schemeClr val="bg1"/>
                </a:solidFill>
                <a:latin typeface="Century Gothic" panose="020B0502020202020204" pitchFamily="34" charset="0"/>
              </a:defRPr>
            </a:lvl3pPr>
            <a:lvl4pPr marL="1828755" indent="0">
              <a:buNone/>
              <a:defRPr sz="1334">
                <a:solidFill>
                  <a:schemeClr val="bg1"/>
                </a:solidFill>
                <a:latin typeface="Century Gothic" panose="020B0502020202020204" pitchFamily="34" charset="0"/>
              </a:defRPr>
            </a:lvl4pPr>
            <a:lvl5pPr marL="2438339" indent="0">
              <a:buNone/>
              <a:defRPr sz="1334">
                <a:solidFill>
                  <a:schemeClr val="bg1"/>
                </a:solidFill>
                <a:latin typeface="Century Gothic" panose="020B0502020202020204" pitchFamily="34" charset="0"/>
              </a:defRPr>
            </a:lvl5pPr>
          </a:lstStyle>
          <a:p>
            <a:pPr lvl="0"/>
            <a:r>
              <a:rPr lang="en-US" dirty="0"/>
              <a:t>Name, Title</a:t>
            </a:r>
          </a:p>
        </p:txBody>
      </p:sp>
      <p:sp>
        <p:nvSpPr>
          <p:cNvPr id="39" name="Text Placeholder 38">
            <a:extLst>
              <a:ext uri="{FF2B5EF4-FFF2-40B4-BE49-F238E27FC236}">
                <a16:creationId xmlns:a16="http://schemas.microsoft.com/office/drawing/2014/main" id="{371C5312-971E-E940-8564-704DB7D2EE30}"/>
              </a:ext>
            </a:extLst>
          </p:cNvPr>
          <p:cNvSpPr>
            <a:spLocks noGrp="1"/>
          </p:cNvSpPr>
          <p:nvPr>
            <p:ph type="body" sz="quarter" idx="13" hasCustomPrompt="1"/>
          </p:nvPr>
        </p:nvSpPr>
        <p:spPr>
          <a:xfrm>
            <a:off x="2395008" y="5034428"/>
            <a:ext cx="7717367" cy="391886"/>
          </a:xfrm>
        </p:spPr>
        <p:txBody>
          <a:bodyPr>
            <a:normAutofit/>
          </a:bodyPr>
          <a:lstStyle>
            <a:lvl1pPr marL="0" indent="0" algn="ctr">
              <a:buNone/>
              <a:defRPr sz="3334" b="0" i="0">
                <a:latin typeface="Arial Nova Cond Light" panose="020B0506020202020204" pitchFamily="34" charset="0"/>
              </a:defRPr>
            </a:lvl1pPr>
          </a:lstStyle>
          <a:p>
            <a:pPr lvl="0"/>
            <a:r>
              <a:rPr lang="en-US" dirty="0"/>
              <a:t>SUBHEAD HERE (if needed)</a:t>
            </a:r>
          </a:p>
        </p:txBody>
      </p:sp>
    </p:spTree>
    <p:extLst>
      <p:ext uri="{BB962C8B-B14F-4D97-AF65-F5344CB8AC3E}">
        <p14:creationId xmlns:p14="http://schemas.microsoft.com/office/powerpoint/2010/main" val="3255886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58" name="Rectangle 57">
            <a:extLst>
              <a:ext uri="{FF2B5EF4-FFF2-40B4-BE49-F238E27FC236}">
                <a16:creationId xmlns:a16="http://schemas.microsoft.com/office/drawing/2014/main" id="{8AAF105E-4CF1-344A-B7DA-E2C53BFF2CF0}"/>
              </a:ext>
            </a:extLst>
          </p:cNvPr>
          <p:cNvSpPr/>
          <p:nvPr userDrawn="1"/>
        </p:nvSpPr>
        <p:spPr>
          <a:xfrm>
            <a:off x="4709578" y="1982021"/>
            <a:ext cx="2830020"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0" name="Text Placeholder 4">
            <a:extLst>
              <a:ext uri="{FF2B5EF4-FFF2-40B4-BE49-F238E27FC236}">
                <a16:creationId xmlns:a16="http://schemas.microsoft.com/office/drawing/2014/main" id="{5F8DD325-B5AD-764E-8B31-7B8A88F45BA2}"/>
              </a:ext>
            </a:extLst>
          </p:cNvPr>
          <p:cNvSpPr>
            <a:spLocks noGrp="1"/>
          </p:cNvSpPr>
          <p:nvPr>
            <p:ph type="body" sz="quarter" idx="11" hasCustomPrompt="1"/>
          </p:nvPr>
        </p:nvSpPr>
        <p:spPr>
          <a:xfrm>
            <a:off x="1861618" y="2490516"/>
            <a:ext cx="8544984" cy="628877"/>
          </a:xfrm>
        </p:spPr>
        <p:txBody>
          <a:bodyPr>
            <a:normAutofit/>
          </a:bodyPr>
          <a:lstStyle>
            <a:lvl1pPr marL="0" indent="0" algn="ctr">
              <a:buNone/>
              <a:defRPr sz="6000" b="1" i="0">
                <a:latin typeface="Arial Nova Cond" panose="020F0502020204030204" pitchFamily="34" charset="0"/>
              </a:defRPr>
            </a:lvl1pPr>
          </a:lstStyle>
          <a:p>
            <a:pPr lvl="0"/>
            <a:r>
              <a:rPr lang="en-US" dirty="0"/>
              <a:t>Get in touch.</a:t>
            </a:r>
          </a:p>
        </p:txBody>
      </p:sp>
      <p:sp>
        <p:nvSpPr>
          <p:cNvPr id="61" name="Text Placeholder 6">
            <a:extLst>
              <a:ext uri="{FF2B5EF4-FFF2-40B4-BE49-F238E27FC236}">
                <a16:creationId xmlns:a16="http://schemas.microsoft.com/office/drawing/2014/main" id="{C130E1F9-C43B-2441-A81D-11B5F3736044}"/>
              </a:ext>
            </a:extLst>
          </p:cNvPr>
          <p:cNvSpPr>
            <a:spLocks noGrp="1"/>
          </p:cNvSpPr>
          <p:nvPr>
            <p:ph type="body" sz="quarter" idx="12" hasCustomPrompt="1"/>
          </p:nvPr>
        </p:nvSpPr>
        <p:spPr>
          <a:xfrm>
            <a:off x="2955405" y="2207904"/>
            <a:ext cx="6357408" cy="154101"/>
          </a:xfrm>
        </p:spPr>
        <p:txBody>
          <a:bodyPr>
            <a:normAutofit/>
          </a:bodyPr>
          <a:lstStyle>
            <a:lvl1pPr marL="0" indent="0" algn="ctr">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sp>
        <p:nvSpPr>
          <p:cNvPr id="62" name="Text Placeholder 3">
            <a:extLst>
              <a:ext uri="{FF2B5EF4-FFF2-40B4-BE49-F238E27FC236}">
                <a16:creationId xmlns:a16="http://schemas.microsoft.com/office/drawing/2014/main" id="{4E354FCF-3752-5B4B-89D4-A7F6F516E379}"/>
              </a:ext>
            </a:extLst>
          </p:cNvPr>
          <p:cNvSpPr>
            <a:spLocks noGrp="1"/>
          </p:cNvSpPr>
          <p:nvPr>
            <p:ph type="body" sz="quarter" idx="22" hasCustomPrompt="1"/>
          </p:nvPr>
        </p:nvSpPr>
        <p:spPr>
          <a:xfrm>
            <a:off x="4130084" y="3324875"/>
            <a:ext cx="4008050" cy="657258"/>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Contact info here</a:t>
            </a:r>
          </a:p>
        </p:txBody>
      </p:sp>
    </p:spTree>
    <p:extLst>
      <p:ext uri="{BB962C8B-B14F-4D97-AF65-F5344CB8AC3E}">
        <p14:creationId xmlns:p14="http://schemas.microsoft.com/office/powerpoint/2010/main" val="3669861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19" name="Rectangle 18">
            <a:extLst>
              <a:ext uri="{FF2B5EF4-FFF2-40B4-BE49-F238E27FC236}">
                <a16:creationId xmlns:a16="http://schemas.microsoft.com/office/drawing/2014/main" id="{B6948F08-3B6D-774C-B53F-9871340A49B3}"/>
              </a:ext>
            </a:extLst>
          </p:cNvPr>
          <p:cNvSpPr/>
          <p:nvPr userDrawn="1"/>
        </p:nvSpPr>
        <p:spPr>
          <a:xfrm>
            <a:off x="960838" y="4077928"/>
            <a:ext cx="11821699"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2" name="Shape 2557">
            <a:extLst>
              <a:ext uri="{FF2B5EF4-FFF2-40B4-BE49-F238E27FC236}">
                <a16:creationId xmlns:a16="http://schemas.microsoft.com/office/drawing/2014/main" id="{CEDF1673-13BC-7941-8A05-1E8EF021BECC}"/>
              </a:ext>
            </a:extLst>
          </p:cNvPr>
          <p:cNvSpPr/>
          <p:nvPr userDrawn="1"/>
        </p:nvSpPr>
        <p:spPr>
          <a:xfrm>
            <a:off x="960839" y="1798346"/>
            <a:ext cx="1931786" cy="1448840"/>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rgbClr val="4EAEAF"/>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3" name="Text Placeholder 4">
            <a:extLst>
              <a:ext uri="{FF2B5EF4-FFF2-40B4-BE49-F238E27FC236}">
                <a16:creationId xmlns:a16="http://schemas.microsoft.com/office/drawing/2014/main" id="{90A3066E-ADEC-D646-9E2E-FBC88B51B594}"/>
              </a:ext>
            </a:extLst>
          </p:cNvPr>
          <p:cNvSpPr>
            <a:spLocks noGrp="1"/>
          </p:cNvSpPr>
          <p:nvPr>
            <p:ph type="body" sz="quarter" idx="11" hasCustomPrompt="1"/>
          </p:nvPr>
        </p:nvSpPr>
        <p:spPr>
          <a:xfrm>
            <a:off x="960839" y="4277699"/>
            <a:ext cx="8544984" cy="628877"/>
          </a:xfrm>
        </p:spPr>
        <p:txBody>
          <a:bodyPr>
            <a:normAutofit/>
          </a:bodyPr>
          <a:lstStyle>
            <a:lvl1pPr marL="0" indent="0">
              <a:buNone/>
              <a:defRPr sz="6000" b="1" i="0">
                <a:latin typeface="Arial Nova Cond" panose="020F0502020204030204" pitchFamily="34" charset="0"/>
              </a:defRPr>
            </a:lvl1pPr>
          </a:lstStyle>
          <a:p>
            <a:pPr lvl="0"/>
            <a:r>
              <a:rPr lang="en-US" dirty="0"/>
              <a:t>QUESTIONS?</a:t>
            </a:r>
          </a:p>
        </p:txBody>
      </p:sp>
      <p:sp>
        <p:nvSpPr>
          <p:cNvPr id="24" name="Text Placeholder 6">
            <a:extLst>
              <a:ext uri="{FF2B5EF4-FFF2-40B4-BE49-F238E27FC236}">
                <a16:creationId xmlns:a16="http://schemas.microsoft.com/office/drawing/2014/main" id="{20238A38-DEEB-A74C-A90C-A98B9B3E520F}"/>
              </a:ext>
            </a:extLst>
          </p:cNvPr>
          <p:cNvSpPr>
            <a:spLocks noGrp="1"/>
          </p:cNvSpPr>
          <p:nvPr>
            <p:ph type="body" sz="quarter" idx="12" hasCustomPrompt="1"/>
          </p:nvPr>
        </p:nvSpPr>
        <p:spPr>
          <a:xfrm>
            <a:off x="960838" y="5120029"/>
            <a:ext cx="6357408" cy="154101"/>
          </a:xfrm>
        </p:spPr>
        <p:txBody>
          <a:bodyPr>
            <a:normAutofit/>
          </a:bodyPr>
          <a:lstStyle>
            <a:lvl1pPr marL="0" indent="0">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spTree>
    <p:extLst>
      <p:ext uri="{BB962C8B-B14F-4D97-AF65-F5344CB8AC3E}">
        <p14:creationId xmlns:p14="http://schemas.microsoft.com/office/powerpoint/2010/main" val="1558736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545D8FC-6950-CC48-8CEF-9B571CF37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Tree>
    <p:extLst>
      <p:ext uri="{BB962C8B-B14F-4D97-AF65-F5344CB8AC3E}">
        <p14:creationId xmlns:p14="http://schemas.microsoft.com/office/powerpoint/2010/main" val="761657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1" name="Rectangle 10">
            <a:extLst>
              <a:ext uri="{FF2B5EF4-FFF2-40B4-BE49-F238E27FC236}">
                <a16:creationId xmlns:a16="http://schemas.microsoft.com/office/drawing/2014/main" id="{4454543F-848A-2C43-A44F-344E1ACBAEA9}"/>
              </a:ext>
            </a:extLst>
          </p:cNvPr>
          <p:cNvSpPr/>
          <p:nvPr userDrawn="1"/>
        </p:nvSpPr>
        <p:spPr>
          <a:xfrm>
            <a:off x="960838" y="4077928"/>
            <a:ext cx="11821699" cy="53003"/>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Text Placeholder 2">
            <a:extLst>
              <a:ext uri="{FF2B5EF4-FFF2-40B4-BE49-F238E27FC236}">
                <a16:creationId xmlns:a16="http://schemas.microsoft.com/office/drawing/2014/main" id="{C2DBA9CA-EEC1-474E-A8AE-8E9BC59B956E}"/>
              </a:ext>
            </a:extLst>
          </p:cNvPr>
          <p:cNvSpPr>
            <a:spLocks noGrp="1"/>
          </p:cNvSpPr>
          <p:nvPr>
            <p:ph type="body" sz="quarter" idx="10" hasCustomPrompt="1"/>
          </p:nvPr>
        </p:nvSpPr>
        <p:spPr>
          <a:xfrm>
            <a:off x="960966" y="3582192"/>
            <a:ext cx="6354234" cy="440531"/>
          </a:xfrm>
        </p:spPr>
        <p:txBody>
          <a:bodyPr/>
          <a:lstStyle>
            <a:lvl1pPr marL="0" indent="0">
              <a:buNone/>
              <a:defRPr b="1" i="0">
                <a:solidFill>
                  <a:srgbClr val="DF5C40"/>
                </a:solidFill>
                <a:latin typeface="Arial Nova Cond" panose="020F0502020204030204" pitchFamily="34" charset="0"/>
              </a:defRPr>
            </a:lvl1pPr>
          </a:lstStyle>
          <a:p>
            <a:pPr lvl="0"/>
            <a:r>
              <a:rPr lang="en-US" dirty="0"/>
              <a:t>Section name</a:t>
            </a:r>
          </a:p>
        </p:txBody>
      </p:sp>
      <p:sp>
        <p:nvSpPr>
          <p:cNvPr id="5" name="Text Placeholder 4">
            <a:extLst>
              <a:ext uri="{FF2B5EF4-FFF2-40B4-BE49-F238E27FC236}">
                <a16:creationId xmlns:a16="http://schemas.microsoft.com/office/drawing/2014/main" id="{DEF8A0D1-3997-9343-B2BB-70DDE3B7526E}"/>
              </a:ext>
            </a:extLst>
          </p:cNvPr>
          <p:cNvSpPr>
            <a:spLocks noGrp="1"/>
          </p:cNvSpPr>
          <p:nvPr>
            <p:ph type="body" sz="quarter" idx="11" hasCustomPrompt="1"/>
          </p:nvPr>
        </p:nvSpPr>
        <p:spPr>
          <a:xfrm>
            <a:off x="960839" y="4277699"/>
            <a:ext cx="8544984" cy="628877"/>
          </a:xfrm>
        </p:spPr>
        <p:txBody>
          <a:bodyPr>
            <a:normAutofit/>
          </a:bodyPr>
          <a:lstStyle>
            <a:lvl1pPr marL="0" indent="0">
              <a:buNone/>
              <a:defRPr sz="6000" b="1" i="0">
                <a:latin typeface="Arial Nova Cond" panose="020F0502020204030204" pitchFamily="34" charset="0"/>
              </a:defRPr>
            </a:lvl1pPr>
          </a:lstStyle>
          <a:p>
            <a:pPr lvl="0"/>
            <a:r>
              <a:rPr lang="en-US" dirty="0"/>
              <a:t>SECTION TITLE </a:t>
            </a:r>
          </a:p>
        </p:txBody>
      </p:sp>
      <p:sp>
        <p:nvSpPr>
          <p:cNvPr id="7" name="Text Placeholder 6">
            <a:extLst>
              <a:ext uri="{FF2B5EF4-FFF2-40B4-BE49-F238E27FC236}">
                <a16:creationId xmlns:a16="http://schemas.microsoft.com/office/drawing/2014/main" id="{A6C2BD2A-0132-244F-AD16-9AD4CF4E398F}"/>
              </a:ext>
            </a:extLst>
          </p:cNvPr>
          <p:cNvSpPr>
            <a:spLocks noGrp="1"/>
          </p:cNvSpPr>
          <p:nvPr>
            <p:ph type="body" sz="quarter" idx="12" hasCustomPrompt="1"/>
          </p:nvPr>
        </p:nvSpPr>
        <p:spPr>
          <a:xfrm>
            <a:off x="960838" y="5120029"/>
            <a:ext cx="6357408" cy="154101"/>
          </a:xfrm>
        </p:spPr>
        <p:txBody>
          <a:bodyPr>
            <a:normAutofit/>
          </a:bodyPr>
          <a:lstStyle>
            <a:lvl1pPr marL="0" indent="0">
              <a:buNone/>
              <a:defRPr sz="1200" b="0" i="0" spc="200">
                <a:latin typeface="Arial Nova Light" panose="020B0306020202020204" pitchFamily="34" charset="0"/>
                <a:ea typeface="Tahoma" panose="020B0604030504040204" pitchFamily="34" charset="0"/>
                <a:cs typeface="Arial" panose="020B0604020202020204" pitchFamily="34" charset="0"/>
              </a:defRPr>
            </a:lvl1pPr>
          </a:lstStyle>
          <a:p>
            <a:pPr lvl="0"/>
            <a:r>
              <a:rPr lang="en-US" dirty="0"/>
              <a:t>SUPPORTING CONTENT CAN GO HERE IF NEEDED</a:t>
            </a:r>
          </a:p>
        </p:txBody>
      </p:sp>
    </p:spTree>
    <p:extLst>
      <p:ext uri="{BB962C8B-B14F-4D97-AF65-F5344CB8AC3E}">
        <p14:creationId xmlns:p14="http://schemas.microsoft.com/office/powerpoint/2010/main" val="376258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t top">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4" name="Picture Placeholder 1">
            <a:extLst>
              <a:ext uri="{FF2B5EF4-FFF2-40B4-BE49-F238E27FC236}">
                <a16:creationId xmlns:a16="http://schemas.microsoft.com/office/drawing/2014/main" id="{1FF281BB-AE92-E740-A77E-D04143DBB275}"/>
              </a:ext>
            </a:extLst>
          </p:cNvPr>
          <p:cNvSpPr>
            <a:spLocks noGrp="1"/>
          </p:cNvSpPr>
          <p:nvPr>
            <p:ph type="pic" sz="quarter" idx="13" hasCustomPrompt="1"/>
          </p:nvPr>
        </p:nvSpPr>
        <p:spPr>
          <a:xfrm>
            <a:off x="0" y="1"/>
            <a:ext cx="12192000" cy="3216729"/>
          </a:xfrm>
          <a:solidFill>
            <a:schemeClr val="bg1">
              <a:lumMod val="95000"/>
            </a:schemeClr>
          </a:solidFill>
        </p:spPr>
        <p:txBody>
          <a:bodyPr anchor="ctr">
            <a:normAutofit/>
          </a:bodyPr>
          <a:lstStyle>
            <a:lvl1pPr marL="0" indent="0" algn="ctr">
              <a:buNone/>
              <a:defRPr sz="1334"/>
            </a:lvl1pPr>
          </a:lstStyle>
          <a:p>
            <a:r>
              <a:rPr lang="en-US" dirty="0"/>
              <a:t>Click here to insert image</a:t>
            </a:r>
          </a:p>
        </p:txBody>
      </p:sp>
      <p:sp>
        <p:nvSpPr>
          <p:cNvPr id="16" name="Rectangle 15">
            <a:extLst>
              <a:ext uri="{FF2B5EF4-FFF2-40B4-BE49-F238E27FC236}">
                <a16:creationId xmlns:a16="http://schemas.microsoft.com/office/drawing/2014/main" id="{FE847CAF-ABAE-2D4D-89E6-F1EC545C3C52}"/>
              </a:ext>
            </a:extLst>
          </p:cNvPr>
          <p:cNvSpPr/>
          <p:nvPr userDrawn="1"/>
        </p:nvSpPr>
        <p:spPr>
          <a:xfrm>
            <a:off x="-354802" y="4315871"/>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 Placeholder 2">
            <a:extLst>
              <a:ext uri="{FF2B5EF4-FFF2-40B4-BE49-F238E27FC236}">
                <a16:creationId xmlns:a16="http://schemas.microsoft.com/office/drawing/2014/main" id="{0C9CB4E7-73BB-DE4F-B48F-9BAE3B7DA9DE}"/>
              </a:ext>
            </a:extLst>
          </p:cNvPr>
          <p:cNvSpPr>
            <a:spLocks noGrp="1"/>
          </p:cNvSpPr>
          <p:nvPr>
            <p:ph type="body" sz="quarter" idx="10" hasCustomPrompt="1"/>
          </p:nvPr>
        </p:nvSpPr>
        <p:spPr>
          <a:xfrm>
            <a:off x="760610" y="3871034"/>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4" name="Text Placeholder 3">
            <a:extLst>
              <a:ext uri="{FF2B5EF4-FFF2-40B4-BE49-F238E27FC236}">
                <a16:creationId xmlns:a16="http://schemas.microsoft.com/office/drawing/2014/main" id="{70423914-0AF6-7D42-AE7F-73B480235DCB}"/>
              </a:ext>
            </a:extLst>
          </p:cNvPr>
          <p:cNvSpPr>
            <a:spLocks noGrp="1"/>
          </p:cNvSpPr>
          <p:nvPr>
            <p:ph type="body" sz="quarter" idx="14" hasCustomPrompt="1"/>
          </p:nvPr>
        </p:nvSpPr>
        <p:spPr>
          <a:xfrm>
            <a:off x="760471" y="4539570"/>
            <a:ext cx="5014384" cy="1044575"/>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
        <p:nvSpPr>
          <p:cNvPr id="20" name="Text Placeholder 3">
            <a:extLst>
              <a:ext uri="{FF2B5EF4-FFF2-40B4-BE49-F238E27FC236}">
                <a16:creationId xmlns:a16="http://schemas.microsoft.com/office/drawing/2014/main" id="{11F2B4BF-04B6-1C41-9B81-F289BFB4F341}"/>
              </a:ext>
            </a:extLst>
          </p:cNvPr>
          <p:cNvSpPr>
            <a:spLocks noGrp="1"/>
          </p:cNvSpPr>
          <p:nvPr>
            <p:ph type="body" sz="quarter" idx="15" hasCustomPrompt="1"/>
          </p:nvPr>
        </p:nvSpPr>
        <p:spPr>
          <a:xfrm>
            <a:off x="6693185" y="4539570"/>
            <a:ext cx="5014384" cy="1044575"/>
          </a:xfrm>
        </p:spPr>
        <p:txBody>
          <a:bodyPr>
            <a:noAutofit/>
          </a:bodyPr>
          <a:lstStyle>
            <a:lvl1pPr marL="228595" indent="-228595">
              <a:lnSpc>
                <a:spcPct val="100000"/>
              </a:lnSpc>
              <a:buFont typeface="Arial" panose="020B0604020202020204" pitchFamily="34" charset="0"/>
              <a:buChar char="•"/>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Bullet 1</a:t>
            </a:r>
          </a:p>
          <a:p>
            <a:pPr lvl="0"/>
            <a:r>
              <a:rPr lang="en-US" dirty="0"/>
              <a:t>Bullet 2</a:t>
            </a:r>
          </a:p>
          <a:p>
            <a:pPr lvl="0"/>
            <a:r>
              <a:rPr lang="en-US" dirty="0"/>
              <a:t>Bullet 3</a:t>
            </a:r>
          </a:p>
        </p:txBody>
      </p:sp>
    </p:spTree>
    <p:extLst>
      <p:ext uri="{BB962C8B-B14F-4D97-AF65-F5344CB8AC3E}">
        <p14:creationId xmlns:p14="http://schemas.microsoft.com/office/powerpoint/2010/main" val="281361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age at top">
    <p:spTree>
      <p:nvGrpSpPr>
        <p:cNvPr id="1" name=""/>
        <p:cNvGrpSpPr/>
        <p:nvPr/>
      </p:nvGrpSpPr>
      <p:grpSpPr>
        <a:xfrm>
          <a:off x="0" y="0"/>
          <a:ext cx="0" cy="0"/>
          <a:chOff x="0" y="0"/>
          <a:chExt cx="0" cy="0"/>
        </a:xfrm>
      </p:grpSpPr>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6" name="Rectangle 15">
            <a:extLst>
              <a:ext uri="{FF2B5EF4-FFF2-40B4-BE49-F238E27FC236}">
                <a16:creationId xmlns:a16="http://schemas.microsoft.com/office/drawing/2014/main" id="{FE847CAF-ABAE-2D4D-89E6-F1EC545C3C52}"/>
              </a:ext>
            </a:extLst>
          </p:cNvPr>
          <p:cNvSpPr/>
          <p:nvPr userDrawn="1"/>
        </p:nvSpPr>
        <p:spPr>
          <a:xfrm>
            <a:off x="-354802" y="3433306"/>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9" name="Text Placeholder 2">
            <a:extLst>
              <a:ext uri="{FF2B5EF4-FFF2-40B4-BE49-F238E27FC236}">
                <a16:creationId xmlns:a16="http://schemas.microsoft.com/office/drawing/2014/main" id="{0C9CB4E7-73BB-DE4F-B48F-9BAE3B7DA9DE}"/>
              </a:ext>
            </a:extLst>
          </p:cNvPr>
          <p:cNvSpPr>
            <a:spLocks noGrp="1"/>
          </p:cNvSpPr>
          <p:nvPr>
            <p:ph type="body" sz="quarter" idx="10" hasCustomPrompt="1"/>
          </p:nvPr>
        </p:nvSpPr>
        <p:spPr>
          <a:xfrm>
            <a:off x="760610" y="2988469"/>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4" name="Text Placeholder 3">
            <a:extLst>
              <a:ext uri="{FF2B5EF4-FFF2-40B4-BE49-F238E27FC236}">
                <a16:creationId xmlns:a16="http://schemas.microsoft.com/office/drawing/2014/main" id="{70423914-0AF6-7D42-AE7F-73B480235DCB}"/>
              </a:ext>
            </a:extLst>
          </p:cNvPr>
          <p:cNvSpPr>
            <a:spLocks noGrp="1"/>
          </p:cNvSpPr>
          <p:nvPr>
            <p:ph type="body" sz="quarter" idx="14" hasCustomPrompt="1"/>
          </p:nvPr>
        </p:nvSpPr>
        <p:spPr>
          <a:xfrm>
            <a:off x="760471" y="3657005"/>
            <a:ext cx="5014384" cy="1044575"/>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text here. This is for longer descriptions that need a lot of text to provide information.</a:t>
            </a:r>
          </a:p>
        </p:txBody>
      </p:sp>
    </p:spTree>
    <p:extLst>
      <p:ext uri="{BB962C8B-B14F-4D97-AF65-F5344CB8AC3E}">
        <p14:creationId xmlns:p14="http://schemas.microsoft.com/office/powerpoint/2010/main" val="114131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con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78DF30-9D75-EF4C-BA9D-747C7535594D}"/>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36" name="Shape 2525">
            <a:extLst>
              <a:ext uri="{FF2B5EF4-FFF2-40B4-BE49-F238E27FC236}">
                <a16:creationId xmlns:a16="http://schemas.microsoft.com/office/drawing/2014/main" id="{7377D7BB-C131-9243-90A3-0AFC404D6E16}"/>
              </a:ext>
            </a:extLst>
          </p:cNvPr>
          <p:cNvSpPr/>
          <p:nvPr userDrawn="1"/>
        </p:nvSpPr>
        <p:spPr>
          <a:xfrm>
            <a:off x="5825380"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41" name="Shape 2579">
            <a:extLst>
              <a:ext uri="{FF2B5EF4-FFF2-40B4-BE49-F238E27FC236}">
                <a16:creationId xmlns:a16="http://schemas.microsoft.com/office/drawing/2014/main" id="{0FD3577F-8C7D-4D48-A2E4-5FFCAB0E43FB}"/>
              </a:ext>
            </a:extLst>
          </p:cNvPr>
          <p:cNvSpPr/>
          <p:nvPr userDrawn="1"/>
        </p:nvSpPr>
        <p:spPr>
          <a:xfrm>
            <a:off x="2108196"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2" name="Shape 2624">
            <a:extLst>
              <a:ext uri="{FF2B5EF4-FFF2-40B4-BE49-F238E27FC236}">
                <a16:creationId xmlns:a16="http://schemas.microsoft.com/office/drawing/2014/main" id="{60928A1B-4190-9143-B2AB-3EEE90C2B690}"/>
              </a:ext>
            </a:extLst>
          </p:cNvPr>
          <p:cNvSpPr/>
          <p:nvPr userDrawn="1"/>
        </p:nvSpPr>
        <p:spPr>
          <a:xfrm>
            <a:off x="9502510" y="2431126"/>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7" name="Rectangle 46">
            <a:extLst>
              <a:ext uri="{FF2B5EF4-FFF2-40B4-BE49-F238E27FC236}">
                <a16:creationId xmlns:a16="http://schemas.microsoft.com/office/drawing/2014/main" id="{F42D5567-EF0E-024E-BC4A-FFBFE69B7B8C}"/>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9" name="Text Placeholder 2">
            <a:extLst>
              <a:ext uri="{FF2B5EF4-FFF2-40B4-BE49-F238E27FC236}">
                <a16:creationId xmlns:a16="http://schemas.microsoft.com/office/drawing/2014/main" id="{31878B03-8ED2-C24A-B0DD-7A563E799AA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50" name="Text Placeholder 3">
            <a:extLst>
              <a:ext uri="{FF2B5EF4-FFF2-40B4-BE49-F238E27FC236}">
                <a16:creationId xmlns:a16="http://schemas.microsoft.com/office/drawing/2014/main" id="{576F7035-7DD4-8A42-948C-067D055863D3}"/>
              </a:ext>
            </a:extLst>
          </p:cNvPr>
          <p:cNvSpPr>
            <a:spLocks noGrp="1"/>
          </p:cNvSpPr>
          <p:nvPr>
            <p:ph type="body" sz="quarter" idx="14" hasCustomPrompt="1"/>
          </p:nvPr>
        </p:nvSpPr>
        <p:spPr>
          <a:xfrm>
            <a:off x="678101"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1" name="Text Placeholder 3">
            <a:extLst>
              <a:ext uri="{FF2B5EF4-FFF2-40B4-BE49-F238E27FC236}">
                <a16:creationId xmlns:a16="http://schemas.microsoft.com/office/drawing/2014/main" id="{EF2222FD-D7B7-4440-A6DA-BEBA75F65206}"/>
              </a:ext>
            </a:extLst>
          </p:cNvPr>
          <p:cNvSpPr>
            <a:spLocks noGrp="1"/>
          </p:cNvSpPr>
          <p:nvPr>
            <p:ph type="body" sz="quarter" idx="15" hasCustomPrompt="1"/>
          </p:nvPr>
        </p:nvSpPr>
        <p:spPr>
          <a:xfrm>
            <a:off x="678101"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2" name="Text Placeholder 3">
            <a:extLst>
              <a:ext uri="{FF2B5EF4-FFF2-40B4-BE49-F238E27FC236}">
                <a16:creationId xmlns:a16="http://schemas.microsoft.com/office/drawing/2014/main" id="{EEAFE24E-DF69-6343-9CA6-4CB6FCF5D037}"/>
              </a:ext>
            </a:extLst>
          </p:cNvPr>
          <p:cNvSpPr>
            <a:spLocks noGrp="1"/>
          </p:cNvSpPr>
          <p:nvPr>
            <p:ph type="body" sz="quarter" idx="16" hasCustomPrompt="1"/>
          </p:nvPr>
        </p:nvSpPr>
        <p:spPr>
          <a:xfrm>
            <a:off x="4433672"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3" name="Text Placeholder 3">
            <a:extLst>
              <a:ext uri="{FF2B5EF4-FFF2-40B4-BE49-F238E27FC236}">
                <a16:creationId xmlns:a16="http://schemas.microsoft.com/office/drawing/2014/main" id="{AD38AC49-7905-2144-A890-7A5717DEEE4F}"/>
              </a:ext>
            </a:extLst>
          </p:cNvPr>
          <p:cNvSpPr>
            <a:spLocks noGrp="1"/>
          </p:cNvSpPr>
          <p:nvPr>
            <p:ph type="body" sz="quarter" idx="17" hasCustomPrompt="1"/>
          </p:nvPr>
        </p:nvSpPr>
        <p:spPr>
          <a:xfrm>
            <a:off x="4433672"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54" name="Text Placeholder 3">
            <a:extLst>
              <a:ext uri="{FF2B5EF4-FFF2-40B4-BE49-F238E27FC236}">
                <a16:creationId xmlns:a16="http://schemas.microsoft.com/office/drawing/2014/main" id="{888FBE17-2241-D14C-9B0E-F2483EF1A842}"/>
              </a:ext>
            </a:extLst>
          </p:cNvPr>
          <p:cNvSpPr>
            <a:spLocks noGrp="1"/>
          </p:cNvSpPr>
          <p:nvPr>
            <p:ph type="body" sz="quarter" idx="18" hasCustomPrompt="1"/>
          </p:nvPr>
        </p:nvSpPr>
        <p:spPr>
          <a:xfrm>
            <a:off x="8080386" y="3304359"/>
            <a:ext cx="3322250" cy="917053"/>
          </a:xfrm>
        </p:spPr>
        <p:txBody>
          <a:bodyPr>
            <a:noAutofit/>
          </a:bodyPr>
          <a:lstStyle>
            <a:lvl1pPr marL="0" indent="0" algn="ctr">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55" name="Text Placeholder 3">
            <a:extLst>
              <a:ext uri="{FF2B5EF4-FFF2-40B4-BE49-F238E27FC236}">
                <a16:creationId xmlns:a16="http://schemas.microsoft.com/office/drawing/2014/main" id="{D8E2D2BD-099B-8749-8E75-DABB417F50DD}"/>
              </a:ext>
            </a:extLst>
          </p:cNvPr>
          <p:cNvSpPr>
            <a:spLocks noGrp="1"/>
          </p:cNvSpPr>
          <p:nvPr>
            <p:ph type="body" sz="quarter" idx="19" hasCustomPrompt="1"/>
          </p:nvPr>
        </p:nvSpPr>
        <p:spPr>
          <a:xfrm>
            <a:off x="8080386" y="2965596"/>
            <a:ext cx="3322250" cy="306542"/>
          </a:xfrm>
        </p:spPr>
        <p:txBody>
          <a:bodyPr>
            <a:noAutofit/>
          </a:bodyPr>
          <a:lstStyle>
            <a:lvl1pPr marL="0" indent="0" algn="ctr">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49802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04ACEF-3951-7646-97D1-76474D32C473}"/>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defRPr>
            </a:lvl1pPr>
          </a:lstStyle>
          <a:p>
            <a:fld id="{F0E08217-1205-454D-BED2-2DE1CB7D797D}" type="slidenum">
              <a:rPr lang="en-US" smtClean="0"/>
              <a:pPr/>
              <a:t>‹#›</a:t>
            </a:fld>
            <a:endParaRPr lang="en-US" dirty="0"/>
          </a:p>
        </p:txBody>
      </p:sp>
      <p:sp>
        <p:nvSpPr>
          <p:cNvPr id="16" name="Rectangle 15">
            <a:extLst>
              <a:ext uri="{FF2B5EF4-FFF2-40B4-BE49-F238E27FC236}">
                <a16:creationId xmlns:a16="http://schemas.microsoft.com/office/drawing/2014/main" id="{5CFFFE54-AA9B-DB4D-8F02-ADF4E9A4BAF2}"/>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Shape 2525">
            <a:extLst>
              <a:ext uri="{FF2B5EF4-FFF2-40B4-BE49-F238E27FC236}">
                <a16:creationId xmlns:a16="http://schemas.microsoft.com/office/drawing/2014/main" id="{E250BCE0-52BE-9444-8176-D4A6E0E59296}"/>
              </a:ext>
            </a:extLst>
          </p:cNvPr>
          <p:cNvSpPr/>
          <p:nvPr userDrawn="1"/>
        </p:nvSpPr>
        <p:spPr>
          <a:xfrm>
            <a:off x="1394518" y="20360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7" name="Shape 2579">
            <a:extLst>
              <a:ext uri="{FF2B5EF4-FFF2-40B4-BE49-F238E27FC236}">
                <a16:creationId xmlns:a16="http://schemas.microsoft.com/office/drawing/2014/main" id="{5F140095-7412-0B47-9B2C-B27D4593762D}"/>
              </a:ext>
            </a:extLst>
          </p:cNvPr>
          <p:cNvSpPr/>
          <p:nvPr userDrawn="1"/>
        </p:nvSpPr>
        <p:spPr>
          <a:xfrm>
            <a:off x="1394518" y="40086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Shape 2624">
            <a:extLst>
              <a:ext uri="{FF2B5EF4-FFF2-40B4-BE49-F238E27FC236}">
                <a16:creationId xmlns:a16="http://schemas.microsoft.com/office/drawing/2014/main" id="{F482ECFA-B007-4544-AC6C-7D569D0164F9}"/>
              </a:ext>
            </a:extLst>
          </p:cNvPr>
          <p:cNvSpPr/>
          <p:nvPr userDrawn="1"/>
        </p:nvSpPr>
        <p:spPr>
          <a:xfrm>
            <a:off x="6769759" y="202825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9" name="Shape 2633">
            <a:extLst>
              <a:ext uri="{FF2B5EF4-FFF2-40B4-BE49-F238E27FC236}">
                <a16:creationId xmlns:a16="http://schemas.microsoft.com/office/drawing/2014/main" id="{8C7CDC42-24E5-C443-ACF9-D7F2F18D7A5C}"/>
              </a:ext>
            </a:extLst>
          </p:cNvPr>
          <p:cNvSpPr/>
          <p:nvPr userDrawn="1"/>
        </p:nvSpPr>
        <p:spPr>
          <a:xfrm>
            <a:off x="6769759" y="4008691"/>
            <a:ext cx="447434" cy="33557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2" name="Text Placeholder 2">
            <a:extLst>
              <a:ext uri="{FF2B5EF4-FFF2-40B4-BE49-F238E27FC236}">
                <a16:creationId xmlns:a16="http://schemas.microsoft.com/office/drawing/2014/main" id="{4E5FBE98-95DD-1847-B110-5A37E9351CFF}"/>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33" name="Text Placeholder 3">
            <a:extLst>
              <a:ext uri="{FF2B5EF4-FFF2-40B4-BE49-F238E27FC236}">
                <a16:creationId xmlns:a16="http://schemas.microsoft.com/office/drawing/2014/main" id="{353CE53C-5FD4-E049-9E94-6F33AF194EE5}"/>
              </a:ext>
            </a:extLst>
          </p:cNvPr>
          <p:cNvSpPr>
            <a:spLocks noGrp="1"/>
          </p:cNvSpPr>
          <p:nvPr>
            <p:ph type="body" sz="quarter" idx="14" hasCustomPrompt="1"/>
          </p:nvPr>
        </p:nvSpPr>
        <p:spPr>
          <a:xfrm>
            <a:off x="1980540" y="2469316"/>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5" name="Text Placeholder 3">
            <a:extLst>
              <a:ext uri="{FF2B5EF4-FFF2-40B4-BE49-F238E27FC236}">
                <a16:creationId xmlns:a16="http://schemas.microsoft.com/office/drawing/2014/main" id="{236ECC2A-DCEE-EC48-9558-10D9CB8D2B3E}"/>
              </a:ext>
            </a:extLst>
          </p:cNvPr>
          <p:cNvSpPr>
            <a:spLocks noGrp="1"/>
          </p:cNvSpPr>
          <p:nvPr>
            <p:ph type="body" sz="quarter" idx="15" hasCustomPrompt="1"/>
          </p:nvPr>
        </p:nvSpPr>
        <p:spPr>
          <a:xfrm>
            <a:off x="1980540" y="2090487"/>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6" name="Text Placeholder 3">
            <a:extLst>
              <a:ext uri="{FF2B5EF4-FFF2-40B4-BE49-F238E27FC236}">
                <a16:creationId xmlns:a16="http://schemas.microsoft.com/office/drawing/2014/main" id="{AAA8AAC3-F683-9B4C-B6DD-167536CFADD3}"/>
              </a:ext>
            </a:extLst>
          </p:cNvPr>
          <p:cNvSpPr>
            <a:spLocks noGrp="1"/>
          </p:cNvSpPr>
          <p:nvPr>
            <p:ph type="body" sz="quarter" idx="16" hasCustomPrompt="1"/>
          </p:nvPr>
        </p:nvSpPr>
        <p:spPr>
          <a:xfrm>
            <a:off x="7423397" y="2469316"/>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7" name="Text Placeholder 3">
            <a:extLst>
              <a:ext uri="{FF2B5EF4-FFF2-40B4-BE49-F238E27FC236}">
                <a16:creationId xmlns:a16="http://schemas.microsoft.com/office/drawing/2014/main" id="{CADE14A2-9205-DB40-8A8C-CFBE3563A284}"/>
              </a:ext>
            </a:extLst>
          </p:cNvPr>
          <p:cNvSpPr>
            <a:spLocks noGrp="1"/>
          </p:cNvSpPr>
          <p:nvPr>
            <p:ph type="body" sz="quarter" idx="17" hasCustomPrompt="1"/>
          </p:nvPr>
        </p:nvSpPr>
        <p:spPr>
          <a:xfrm>
            <a:off x="7423397" y="2090487"/>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38" name="Text Placeholder 3">
            <a:extLst>
              <a:ext uri="{FF2B5EF4-FFF2-40B4-BE49-F238E27FC236}">
                <a16:creationId xmlns:a16="http://schemas.microsoft.com/office/drawing/2014/main" id="{37C18C78-F0C4-C24B-BD4D-C29AD800E3EA}"/>
              </a:ext>
            </a:extLst>
          </p:cNvPr>
          <p:cNvSpPr>
            <a:spLocks noGrp="1"/>
          </p:cNvSpPr>
          <p:nvPr>
            <p:ph type="body" sz="quarter" idx="18" hasCustomPrompt="1"/>
          </p:nvPr>
        </p:nvSpPr>
        <p:spPr>
          <a:xfrm>
            <a:off x="1980540" y="442874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39" name="Text Placeholder 3">
            <a:extLst>
              <a:ext uri="{FF2B5EF4-FFF2-40B4-BE49-F238E27FC236}">
                <a16:creationId xmlns:a16="http://schemas.microsoft.com/office/drawing/2014/main" id="{0A40E6F8-3B4D-AF44-8A82-BA74624A36E8}"/>
              </a:ext>
            </a:extLst>
          </p:cNvPr>
          <p:cNvSpPr>
            <a:spLocks noGrp="1"/>
          </p:cNvSpPr>
          <p:nvPr>
            <p:ph type="body" sz="quarter" idx="19" hasCustomPrompt="1"/>
          </p:nvPr>
        </p:nvSpPr>
        <p:spPr>
          <a:xfrm>
            <a:off x="1980540" y="4049915"/>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40" name="Text Placeholder 3">
            <a:extLst>
              <a:ext uri="{FF2B5EF4-FFF2-40B4-BE49-F238E27FC236}">
                <a16:creationId xmlns:a16="http://schemas.microsoft.com/office/drawing/2014/main" id="{49A875C6-9A71-324B-8663-CEA0FBAB2369}"/>
              </a:ext>
            </a:extLst>
          </p:cNvPr>
          <p:cNvSpPr>
            <a:spLocks noGrp="1"/>
          </p:cNvSpPr>
          <p:nvPr>
            <p:ph type="body" sz="quarter" idx="20" hasCustomPrompt="1"/>
          </p:nvPr>
        </p:nvSpPr>
        <p:spPr>
          <a:xfrm>
            <a:off x="7423397" y="442874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41" name="Text Placeholder 3">
            <a:extLst>
              <a:ext uri="{FF2B5EF4-FFF2-40B4-BE49-F238E27FC236}">
                <a16:creationId xmlns:a16="http://schemas.microsoft.com/office/drawing/2014/main" id="{6E19FF9D-A784-654D-BD4F-4310BA067CC1}"/>
              </a:ext>
            </a:extLst>
          </p:cNvPr>
          <p:cNvSpPr>
            <a:spLocks noGrp="1"/>
          </p:cNvSpPr>
          <p:nvPr>
            <p:ph type="body" sz="quarter" idx="21" hasCustomPrompt="1"/>
          </p:nvPr>
        </p:nvSpPr>
        <p:spPr>
          <a:xfrm>
            <a:off x="7423397" y="4049915"/>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45886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Icon Layou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D4F32E7-FC04-4A48-BF2B-5737A503609E}"/>
              </a:ext>
            </a:extLst>
          </p:cNvPr>
          <p:cNvSpPr/>
          <p:nvPr userDrawn="1"/>
        </p:nvSpPr>
        <p:spPr>
          <a:xfrm>
            <a:off x="-1" y="0"/>
            <a:ext cx="12188952" cy="1496134"/>
          </a:xfrm>
          <a:prstGeom prst="rect">
            <a:avLst/>
          </a:prstGeom>
          <a:gradFill flip="none" rotWithShape="1">
            <a:gsLst>
              <a:gs pos="0">
                <a:schemeClr val="accent3">
                  <a:lumMod val="5000"/>
                  <a:lumOff val="9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e Placeholder 3">
            <a:extLst>
              <a:ext uri="{FF2B5EF4-FFF2-40B4-BE49-F238E27FC236}">
                <a16:creationId xmlns:a16="http://schemas.microsoft.com/office/drawing/2014/main" id="{2DF92052-EB89-384F-B8B1-52F582CE5F56}"/>
              </a:ext>
            </a:extLst>
          </p:cNvPr>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600">
                <a:solidFill>
                  <a:schemeClr val="bg1"/>
                </a:solidFill>
              </a:defRPr>
            </a:lvl1pPr>
          </a:lstStyle>
          <a:p>
            <a:fld id="{F0E08217-1205-454D-BED2-2DE1CB7D797D}" type="slidenum">
              <a:rPr lang="en-US" smtClean="0"/>
              <a:pPr/>
              <a:t>‹#›</a:t>
            </a:fld>
            <a:endParaRPr lang="en-US" dirty="0"/>
          </a:p>
        </p:txBody>
      </p:sp>
      <p:sp>
        <p:nvSpPr>
          <p:cNvPr id="60" name="Shape 2641">
            <a:extLst>
              <a:ext uri="{FF2B5EF4-FFF2-40B4-BE49-F238E27FC236}">
                <a16:creationId xmlns:a16="http://schemas.microsoft.com/office/drawing/2014/main" id="{6064B8BA-603C-9344-B8DC-358DFEBB18EB}"/>
              </a:ext>
            </a:extLst>
          </p:cNvPr>
          <p:cNvSpPr/>
          <p:nvPr userDrawn="1"/>
        </p:nvSpPr>
        <p:spPr>
          <a:xfrm>
            <a:off x="824871" y="1464259"/>
            <a:ext cx="393556" cy="187834"/>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1" name="Shape 2644">
            <a:extLst>
              <a:ext uri="{FF2B5EF4-FFF2-40B4-BE49-F238E27FC236}">
                <a16:creationId xmlns:a16="http://schemas.microsoft.com/office/drawing/2014/main" id="{2893B224-995B-B749-8205-710DBB9D6F92}"/>
              </a:ext>
            </a:extLst>
          </p:cNvPr>
          <p:cNvSpPr/>
          <p:nvPr userDrawn="1"/>
        </p:nvSpPr>
        <p:spPr>
          <a:xfrm>
            <a:off x="880640" y="3084542"/>
            <a:ext cx="286224" cy="295167"/>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2" name="Shape 2645">
            <a:extLst>
              <a:ext uri="{FF2B5EF4-FFF2-40B4-BE49-F238E27FC236}">
                <a16:creationId xmlns:a16="http://schemas.microsoft.com/office/drawing/2014/main" id="{ECE33BA6-DC5B-AC47-915A-E5B59D2C4B35}"/>
              </a:ext>
            </a:extLst>
          </p:cNvPr>
          <p:cNvSpPr/>
          <p:nvPr userDrawn="1"/>
        </p:nvSpPr>
        <p:spPr>
          <a:xfrm>
            <a:off x="831428" y="4809612"/>
            <a:ext cx="393556" cy="214668"/>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3" name="Shape 2646">
            <a:extLst>
              <a:ext uri="{FF2B5EF4-FFF2-40B4-BE49-F238E27FC236}">
                <a16:creationId xmlns:a16="http://schemas.microsoft.com/office/drawing/2014/main" id="{33DF8E9A-8CD7-824A-B164-4563CFAB19B7}"/>
              </a:ext>
            </a:extLst>
          </p:cNvPr>
          <p:cNvSpPr/>
          <p:nvPr userDrawn="1"/>
        </p:nvSpPr>
        <p:spPr>
          <a:xfrm>
            <a:off x="6096000" y="1455307"/>
            <a:ext cx="393556" cy="295167"/>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4" name="Shape 2677">
            <a:extLst>
              <a:ext uri="{FF2B5EF4-FFF2-40B4-BE49-F238E27FC236}">
                <a16:creationId xmlns:a16="http://schemas.microsoft.com/office/drawing/2014/main" id="{7EAEBF46-AAAC-374D-B7A2-DE63F45B6A33}"/>
              </a:ext>
            </a:extLst>
          </p:cNvPr>
          <p:cNvSpPr/>
          <p:nvPr userDrawn="1"/>
        </p:nvSpPr>
        <p:spPr>
          <a:xfrm>
            <a:off x="6113758" y="3091043"/>
            <a:ext cx="357780" cy="294971"/>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tx1"/>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65" name="Shape 2591">
            <a:extLst>
              <a:ext uri="{FF2B5EF4-FFF2-40B4-BE49-F238E27FC236}">
                <a16:creationId xmlns:a16="http://schemas.microsoft.com/office/drawing/2014/main" id="{0C4BE3BA-1D6F-984F-856A-6E4D1F62952F}"/>
              </a:ext>
            </a:extLst>
          </p:cNvPr>
          <p:cNvSpPr>
            <a:spLocks noChangeAspect="1"/>
          </p:cNvSpPr>
          <p:nvPr userDrawn="1"/>
        </p:nvSpPr>
        <p:spPr>
          <a:xfrm>
            <a:off x="6096000" y="4769460"/>
            <a:ext cx="393295" cy="294971"/>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rgbClr val="545454"/>
          </a:solidFill>
          <a:ln w="12700">
            <a:miter lim="400000"/>
          </a:ln>
        </p:spPr>
        <p:txBody>
          <a:bodyPr lIns="19050" tIns="19050" rIns="19050" bIns="19050" anchor="ctr"/>
          <a:lstStyle/>
          <a:p>
            <a:pPr defTabSz="22859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45454"/>
              </a:solidFill>
            </a:endParaRPr>
          </a:p>
        </p:txBody>
      </p:sp>
      <p:sp>
        <p:nvSpPr>
          <p:cNvPr id="67" name="Rectangle 66">
            <a:extLst>
              <a:ext uri="{FF2B5EF4-FFF2-40B4-BE49-F238E27FC236}">
                <a16:creationId xmlns:a16="http://schemas.microsoft.com/office/drawing/2014/main" id="{6D0BAACC-1A39-2945-969C-ABF078D15EE1}"/>
              </a:ext>
            </a:extLst>
          </p:cNvPr>
          <p:cNvSpPr/>
          <p:nvPr userDrawn="1"/>
        </p:nvSpPr>
        <p:spPr>
          <a:xfrm>
            <a:off x="-354802" y="916342"/>
            <a:ext cx="6129656" cy="51449"/>
          </a:xfrm>
          <a:prstGeom prst="rect">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69" name="Text Placeholder 2">
            <a:extLst>
              <a:ext uri="{FF2B5EF4-FFF2-40B4-BE49-F238E27FC236}">
                <a16:creationId xmlns:a16="http://schemas.microsoft.com/office/drawing/2014/main" id="{3BB590FB-F91C-D943-8F11-185F792FCFDE}"/>
              </a:ext>
            </a:extLst>
          </p:cNvPr>
          <p:cNvSpPr>
            <a:spLocks noGrp="1"/>
          </p:cNvSpPr>
          <p:nvPr>
            <p:ph type="body" sz="quarter" idx="10" hasCustomPrompt="1"/>
          </p:nvPr>
        </p:nvSpPr>
        <p:spPr>
          <a:xfrm>
            <a:off x="760610" y="471506"/>
            <a:ext cx="6354234" cy="440531"/>
          </a:xfrm>
        </p:spPr>
        <p:txBody>
          <a:bodyPr/>
          <a:lstStyle>
            <a:lvl1pPr marL="0" indent="0">
              <a:buNone/>
              <a:defRPr sz="4000" b="1" i="0">
                <a:solidFill>
                  <a:srgbClr val="DF5C40"/>
                </a:solidFill>
                <a:latin typeface="Arial Nova Cond" panose="020F0502020204030204" pitchFamily="34" charset="0"/>
              </a:defRPr>
            </a:lvl1pPr>
          </a:lstStyle>
          <a:p>
            <a:pPr lvl="0"/>
            <a:r>
              <a:rPr lang="en-US" dirty="0"/>
              <a:t>Headline</a:t>
            </a:r>
          </a:p>
        </p:txBody>
      </p:sp>
      <p:sp>
        <p:nvSpPr>
          <p:cNvPr id="70" name="Text Placeholder 3">
            <a:extLst>
              <a:ext uri="{FF2B5EF4-FFF2-40B4-BE49-F238E27FC236}">
                <a16:creationId xmlns:a16="http://schemas.microsoft.com/office/drawing/2014/main" id="{C0BB3C9F-6C4C-F84C-86C8-D3F93052212B}"/>
              </a:ext>
            </a:extLst>
          </p:cNvPr>
          <p:cNvSpPr>
            <a:spLocks noGrp="1"/>
          </p:cNvSpPr>
          <p:nvPr>
            <p:ph type="body" sz="quarter" idx="14" hasCustomPrompt="1"/>
          </p:nvPr>
        </p:nvSpPr>
        <p:spPr>
          <a:xfrm>
            <a:off x="1429401" y="1808217"/>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1" name="Text Placeholder 3">
            <a:extLst>
              <a:ext uri="{FF2B5EF4-FFF2-40B4-BE49-F238E27FC236}">
                <a16:creationId xmlns:a16="http://schemas.microsoft.com/office/drawing/2014/main" id="{D88FD011-1A95-7E47-B13C-2AA4457B7814}"/>
              </a:ext>
            </a:extLst>
          </p:cNvPr>
          <p:cNvSpPr>
            <a:spLocks noGrp="1"/>
          </p:cNvSpPr>
          <p:nvPr>
            <p:ph type="body" sz="quarter" idx="15" hasCustomPrompt="1"/>
          </p:nvPr>
        </p:nvSpPr>
        <p:spPr>
          <a:xfrm>
            <a:off x="1429401" y="142938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2" name="Text Placeholder 3">
            <a:extLst>
              <a:ext uri="{FF2B5EF4-FFF2-40B4-BE49-F238E27FC236}">
                <a16:creationId xmlns:a16="http://schemas.microsoft.com/office/drawing/2014/main" id="{E1BFDB92-A2C6-2E4F-A36D-E0204B65ED3F}"/>
              </a:ext>
            </a:extLst>
          </p:cNvPr>
          <p:cNvSpPr>
            <a:spLocks noGrp="1"/>
          </p:cNvSpPr>
          <p:nvPr>
            <p:ph type="body" sz="quarter" idx="16" hasCustomPrompt="1"/>
          </p:nvPr>
        </p:nvSpPr>
        <p:spPr>
          <a:xfrm>
            <a:off x="6796058" y="1808217"/>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3" name="Text Placeholder 3">
            <a:extLst>
              <a:ext uri="{FF2B5EF4-FFF2-40B4-BE49-F238E27FC236}">
                <a16:creationId xmlns:a16="http://schemas.microsoft.com/office/drawing/2014/main" id="{D8FE58DF-BDBC-F94E-BB69-B578A9B596A7}"/>
              </a:ext>
            </a:extLst>
          </p:cNvPr>
          <p:cNvSpPr>
            <a:spLocks noGrp="1"/>
          </p:cNvSpPr>
          <p:nvPr>
            <p:ph type="body" sz="quarter" idx="17" hasCustomPrompt="1"/>
          </p:nvPr>
        </p:nvSpPr>
        <p:spPr>
          <a:xfrm>
            <a:off x="6796058" y="1429388"/>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4" name="Text Placeholder 3">
            <a:extLst>
              <a:ext uri="{FF2B5EF4-FFF2-40B4-BE49-F238E27FC236}">
                <a16:creationId xmlns:a16="http://schemas.microsoft.com/office/drawing/2014/main" id="{CDDBC11D-59A0-8541-97E3-C2856F2A3142}"/>
              </a:ext>
            </a:extLst>
          </p:cNvPr>
          <p:cNvSpPr>
            <a:spLocks noGrp="1"/>
          </p:cNvSpPr>
          <p:nvPr>
            <p:ph type="body" sz="quarter" idx="18" hasCustomPrompt="1"/>
          </p:nvPr>
        </p:nvSpPr>
        <p:spPr>
          <a:xfrm>
            <a:off x="1429401" y="346556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5" name="Text Placeholder 3">
            <a:extLst>
              <a:ext uri="{FF2B5EF4-FFF2-40B4-BE49-F238E27FC236}">
                <a16:creationId xmlns:a16="http://schemas.microsoft.com/office/drawing/2014/main" id="{4CF426E3-CCDA-C34E-BA17-A18AA7139DB6}"/>
              </a:ext>
            </a:extLst>
          </p:cNvPr>
          <p:cNvSpPr>
            <a:spLocks noGrp="1"/>
          </p:cNvSpPr>
          <p:nvPr>
            <p:ph type="body" sz="quarter" idx="19" hasCustomPrompt="1"/>
          </p:nvPr>
        </p:nvSpPr>
        <p:spPr>
          <a:xfrm>
            <a:off x="1429401" y="3086736"/>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6" name="Text Placeholder 3">
            <a:extLst>
              <a:ext uri="{FF2B5EF4-FFF2-40B4-BE49-F238E27FC236}">
                <a16:creationId xmlns:a16="http://schemas.microsoft.com/office/drawing/2014/main" id="{91A110F2-7244-6B4F-8FBC-F0A7202081BD}"/>
              </a:ext>
            </a:extLst>
          </p:cNvPr>
          <p:cNvSpPr>
            <a:spLocks noGrp="1"/>
          </p:cNvSpPr>
          <p:nvPr>
            <p:ph type="body" sz="quarter" idx="20" hasCustomPrompt="1"/>
          </p:nvPr>
        </p:nvSpPr>
        <p:spPr>
          <a:xfrm>
            <a:off x="6796058" y="3465565"/>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7" name="Text Placeholder 3">
            <a:extLst>
              <a:ext uri="{FF2B5EF4-FFF2-40B4-BE49-F238E27FC236}">
                <a16:creationId xmlns:a16="http://schemas.microsoft.com/office/drawing/2014/main" id="{266EF3CD-9984-CB4B-9639-32E467148FEB}"/>
              </a:ext>
            </a:extLst>
          </p:cNvPr>
          <p:cNvSpPr>
            <a:spLocks noGrp="1"/>
          </p:cNvSpPr>
          <p:nvPr>
            <p:ph type="body" sz="quarter" idx="21" hasCustomPrompt="1"/>
          </p:nvPr>
        </p:nvSpPr>
        <p:spPr>
          <a:xfrm>
            <a:off x="6796058" y="3086736"/>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78" name="Text Placeholder 3">
            <a:extLst>
              <a:ext uri="{FF2B5EF4-FFF2-40B4-BE49-F238E27FC236}">
                <a16:creationId xmlns:a16="http://schemas.microsoft.com/office/drawing/2014/main" id="{C2240E24-80FD-7E41-A1D4-217B31BF5FF1}"/>
              </a:ext>
            </a:extLst>
          </p:cNvPr>
          <p:cNvSpPr>
            <a:spLocks noGrp="1"/>
          </p:cNvSpPr>
          <p:nvPr>
            <p:ph type="body" sz="quarter" idx="22" hasCustomPrompt="1"/>
          </p:nvPr>
        </p:nvSpPr>
        <p:spPr>
          <a:xfrm>
            <a:off x="1429401" y="5148289"/>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79" name="Text Placeholder 3">
            <a:extLst>
              <a:ext uri="{FF2B5EF4-FFF2-40B4-BE49-F238E27FC236}">
                <a16:creationId xmlns:a16="http://schemas.microsoft.com/office/drawing/2014/main" id="{E14DBD58-5656-A346-AC83-319B244AA1F4}"/>
              </a:ext>
            </a:extLst>
          </p:cNvPr>
          <p:cNvSpPr>
            <a:spLocks noGrp="1"/>
          </p:cNvSpPr>
          <p:nvPr>
            <p:ph type="body" sz="quarter" idx="23" hasCustomPrompt="1"/>
          </p:nvPr>
        </p:nvSpPr>
        <p:spPr>
          <a:xfrm>
            <a:off x="1429401" y="4769460"/>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
        <p:nvSpPr>
          <p:cNvPr id="80" name="Text Placeholder 3">
            <a:extLst>
              <a:ext uri="{FF2B5EF4-FFF2-40B4-BE49-F238E27FC236}">
                <a16:creationId xmlns:a16="http://schemas.microsoft.com/office/drawing/2014/main" id="{3DBAE59F-E987-4C44-8F20-BD5499096ED6}"/>
              </a:ext>
            </a:extLst>
          </p:cNvPr>
          <p:cNvSpPr>
            <a:spLocks noGrp="1"/>
          </p:cNvSpPr>
          <p:nvPr>
            <p:ph type="body" sz="quarter" idx="24" hasCustomPrompt="1"/>
          </p:nvPr>
        </p:nvSpPr>
        <p:spPr>
          <a:xfrm>
            <a:off x="6796058" y="5148289"/>
            <a:ext cx="3322250" cy="917053"/>
          </a:xfrm>
        </p:spPr>
        <p:txBody>
          <a:bodyPr>
            <a:noAutofit/>
          </a:bodyPr>
          <a:lstStyle>
            <a:lvl1pPr marL="0" indent="0">
              <a:lnSpc>
                <a:spcPct val="100000"/>
              </a:lnSpc>
              <a:buNone/>
              <a:defRPr sz="2000" b="0" i="0">
                <a:latin typeface="Arial Nova Light" panose="020B030602020202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Insert your descriptions here.</a:t>
            </a:r>
          </a:p>
        </p:txBody>
      </p:sp>
      <p:sp>
        <p:nvSpPr>
          <p:cNvPr id="81" name="Text Placeholder 3">
            <a:extLst>
              <a:ext uri="{FF2B5EF4-FFF2-40B4-BE49-F238E27FC236}">
                <a16:creationId xmlns:a16="http://schemas.microsoft.com/office/drawing/2014/main" id="{03A32625-904B-CF4E-95A7-3B8FAE05EC21}"/>
              </a:ext>
            </a:extLst>
          </p:cNvPr>
          <p:cNvSpPr>
            <a:spLocks noGrp="1"/>
          </p:cNvSpPr>
          <p:nvPr>
            <p:ph type="body" sz="quarter" idx="25" hasCustomPrompt="1"/>
          </p:nvPr>
        </p:nvSpPr>
        <p:spPr>
          <a:xfrm>
            <a:off x="6796058" y="4769460"/>
            <a:ext cx="3322250" cy="306542"/>
          </a:xfrm>
        </p:spPr>
        <p:txBody>
          <a:bodyPr>
            <a:noAutofit/>
          </a:bodyPr>
          <a:lstStyle>
            <a:lvl1pPr marL="0" indent="0">
              <a:lnSpc>
                <a:spcPct val="100000"/>
              </a:lnSpc>
              <a:buNone/>
              <a:defRPr sz="2400" b="0" i="0">
                <a:latin typeface="Arial Nova Cond" panose="020F0502020204030204" pitchFamily="34" charset="0"/>
                <a:cs typeface="Arial" panose="020B0604020202020204" pitchFamily="34" charset="0"/>
              </a:defRPr>
            </a:lvl1pPr>
            <a:lvl2pPr marL="609585" indent="0">
              <a:buNone/>
              <a:defRPr sz="1600">
                <a:latin typeface="Arial" panose="020B0604020202020204" pitchFamily="34" charset="0"/>
                <a:cs typeface="Arial" panose="020B0604020202020204" pitchFamily="34" charset="0"/>
              </a:defRPr>
            </a:lvl2pPr>
            <a:lvl3pPr marL="1219170" indent="0">
              <a:buNone/>
              <a:defRPr sz="1600">
                <a:latin typeface="Arial" panose="020B0604020202020204" pitchFamily="34" charset="0"/>
                <a:cs typeface="Arial" panose="020B0604020202020204" pitchFamily="34" charset="0"/>
              </a:defRPr>
            </a:lvl3pPr>
            <a:lvl4pPr marL="1828755" indent="0">
              <a:buNone/>
              <a:defRPr sz="1600">
                <a:latin typeface="Arial" panose="020B0604020202020204" pitchFamily="34" charset="0"/>
                <a:cs typeface="Arial" panose="020B0604020202020204" pitchFamily="34" charset="0"/>
              </a:defRPr>
            </a:lvl4pPr>
            <a:lvl5pPr marL="2438339" indent="0">
              <a:buNone/>
              <a:defRPr sz="1600">
                <a:latin typeface="Arial" panose="020B0604020202020204" pitchFamily="34" charset="0"/>
                <a:cs typeface="Arial" panose="020B0604020202020204" pitchFamily="34" charset="0"/>
              </a:defRPr>
            </a:lvl5pPr>
          </a:lstStyle>
          <a:p>
            <a:pPr lvl="0"/>
            <a:r>
              <a:rPr lang="en-US" dirty="0"/>
              <a:t>Headline</a:t>
            </a:r>
          </a:p>
        </p:txBody>
      </p:sp>
    </p:spTree>
    <p:extLst>
      <p:ext uri="{BB962C8B-B14F-4D97-AF65-F5344CB8AC3E}">
        <p14:creationId xmlns:p14="http://schemas.microsoft.com/office/powerpoint/2010/main" val="6327442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6585" y="6356352"/>
            <a:ext cx="2743200" cy="365125"/>
          </a:xfrm>
          <a:prstGeom prst="rect">
            <a:avLst/>
          </a:prstGeom>
        </p:spPr>
        <p:txBody>
          <a:bodyPr vert="horz" lIns="91440" tIns="45720" rIns="91440" bIns="45720" rtlCol="0" anchor="ctr"/>
          <a:lstStyle>
            <a:lvl1pPr algn="l">
              <a:defRPr sz="1400">
                <a:solidFill>
                  <a:schemeClr val="bg1"/>
                </a:solidFill>
                <a:latin typeface="+mj-lt"/>
              </a:defRPr>
            </a:lvl1pPr>
          </a:lstStyle>
          <a:p>
            <a:fld id="{F0E08217-1205-454D-BED2-2DE1CB7D797D}" type="slidenum">
              <a:rPr lang="en-US" smtClean="0"/>
              <a:pPr/>
              <a:t>‹#›</a:t>
            </a:fld>
            <a:endParaRPr lang="en-US" dirty="0"/>
          </a:p>
        </p:txBody>
      </p:sp>
      <p:pic>
        <p:nvPicPr>
          <p:cNvPr id="6" name="Picture 5">
            <a:extLst>
              <a:ext uri="{FF2B5EF4-FFF2-40B4-BE49-F238E27FC236}">
                <a16:creationId xmlns:a16="http://schemas.microsoft.com/office/drawing/2014/main" id="{2AEB9AE2-393D-4C49-B44C-B18FCB8C84FB}"/>
              </a:ext>
            </a:extLst>
          </p:cNvPr>
          <p:cNvPicPr>
            <a:picLocks noChangeAspect="1"/>
          </p:cNvPicPr>
          <p:nvPr userDrawn="1"/>
        </p:nvPicPr>
        <p:blipFill>
          <a:blip r:embed="rId35"/>
          <a:srcRect/>
          <a:stretch/>
        </p:blipFill>
        <p:spPr>
          <a:xfrm>
            <a:off x="9728555" y="6166484"/>
            <a:ext cx="2219960" cy="505333"/>
          </a:xfrm>
          <a:prstGeom prst="rect">
            <a:avLst/>
          </a:prstGeom>
        </p:spPr>
      </p:pic>
    </p:spTree>
    <p:extLst>
      <p:ext uri="{BB962C8B-B14F-4D97-AF65-F5344CB8AC3E}">
        <p14:creationId xmlns:p14="http://schemas.microsoft.com/office/powerpoint/2010/main" val="1203985310"/>
      </p:ext>
    </p:extLst>
  </p:cSld>
  <p:clrMap bg1="lt1" tx1="dk1" bg2="lt2" tx2="dk2" accent1="accent1" accent2="accent2" accent3="accent3" accent4="accent4" accent5="accent5" accent6="accent6" hlink="hlink" folHlink="folHlink"/>
  <p:sldLayoutIdLst>
    <p:sldLayoutId id="2147483673" r:id="rId1"/>
    <p:sldLayoutId id="2147483718" r:id="rId2"/>
    <p:sldLayoutId id="2147483717" r:id="rId3"/>
    <p:sldLayoutId id="2147483685" r:id="rId4"/>
    <p:sldLayoutId id="2147483686" r:id="rId5"/>
    <p:sldLayoutId id="2147483719" r:id="rId6"/>
    <p:sldLayoutId id="2147483688" r:id="rId7"/>
    <p:sldLayoutId id="2147483687" r:id="rId8"/>
    <p:sldLayoutId id="2147483695" r:id="rId9"/>
    <p:sldLayoutId id="2147483689" r:id="rId10"/>
    <p:sldLayoutId id="2147483690" r:id="rId11"/>
    <p:sldLayoutId id="2147483714" r:id="rId12"/>
    <p:sldLayoutId id="2147483691" r:id="rId13"/>
    <p:sldLayoutId id="2147483692" r:id="rId14"/>
    <p:sldLayoutId id="2147483693" r:id="rId15"/>
    <p:sldLayoutId id="2147483694" r:id="rId16"/>
    <p:sldLayoutId id="2147483716" r:id="rId17"/>
    <p:sldLayoutId id="2147483698" r:id="rId18"/>
    <p:sldLayoutId id="2147483696" r:id="rId19"/>
    <p:sldLayoutId id="2147483697" r:id="rId20"/>
    <p:sldLayoutId id="2147483699" r:id="rId21"/>
    <p:sldLayoutId id="2147483701" r:id="rId22"/>
    <p:sldLayoutId id="2147483702" r:id="rId23"/>
    <p:sldLayoutId id="2147483703" r:id="rId24"/>
    <p:sldLayoutId id="2147483704" r:id="rId25"/>
    <p:sldLayoutId id="2147483705" r:id="rId26"/>
    <p:sldLayoutId id="2147483706" r:id="rId27"/>
    <p:sldLayoutId id="2147483707" r:id="rId28"/>
    <p:sldLayoutId id="2147483709" r:id="rId29"/>
    <p:sldLayoutId id="2147483710" r:id="rId30"/>
    <p:sldLayoutId id="2147483711" r:id="rId31"/>
    <p:sldLayoutId id="2147483715" r:id="rId32"/>
  </p:sldLayoutIdLst>
  <p:txStyles>
    <p:titleStyle>
      <a:lvl1pPr algn="l" defTabSz="1219170" rtl="0" eaLnBrk="1" latinLnBrk="0" hangingPunct="1">
        <a:lnSpc>
          <a:spcPct val="90000"/>
        </a:lnSpc>
        <a:spcBef>
          <a:spcPct val="0"/>
        </a:spcBef>
        <a:buNone/>
        <a:defRPr sz="6000" b="0" i="1" kern="1200">
          <a:solidFill>
            <a:schemeClr val="tx1"/>
          </a:solidFill>
          <a:latin typeface="Arial Nova Cond Light" panose="020B0506020202020204" pitchFamily="34" charset="0"/>
          <a:ea typeface="+mj-ea"/>
          <a:cs typeface="Arial Nova Cond" panose="020F0502020204030204" pitchFamily="34" charset="0"/>
        </a:defRPr>
      </a:lvl1pPr>
    </p:titleStyle>
    <p:bodyStyle>
      <a:lvl1pPr marL="304793" indent="-304793" algn="l" defTabSz="1219170" rtl="0" eaLnBrk="1" latinLnBrk="0" hangingPunct="1">
        <a:lnSpc>
          <a:spcPct val="90000"/>
        </a:lnSpc>
        <a:spcBef>
          <a:spcPts val="1334"/>
        </a:spcBef>
        <a:buFont typeface="Arial" panose="020B0604020202020204" pitchFamily="34" charset="0"/>
        <a:buChar char="•"/>
        <a:defRPr sz="3733" b="0" i="0" kern="1200">
          <a:solidFill>
            <a:schemeClr val="tx1"/>
          </a:solidFill>
          <a:latin typeface="Arial Nova Cond Light" panose="020B0506020202020204" pitchFamily="34" charset="0"/>
          <a:ea typeface="+mn-ea"/>
          <a:cs typeface="Arial Nova Cond" panose="020F0502020204030204" pitchFamily="34" charset="0"/>
        </a:defRPr>
      </a:lvl1pPr>
      <a:lvl2pPr marL="914377" indent="-304793" algn="l" defTabSz="1219170" rtl="0" eaLnBrk="1" latinLnBrk="0" hangingPunct="1">
        <a:lnSpc>
          <a:spcPct val="90000"/>
        </a:lnSpc>
        <a:spcBef>
          <a:spcPts val="667"/>
        </a:spcBef>
        <a:buFont typeface="Arial" panose="020B0604020202020204" pitchFamily="34" charset="0"/>
        <a:buChar char="•"/>
        <a:defRPr sz="3200" b="0" i="0" kern="1200">
          <a:solidFill>
            <a:schemeClr val="tx1"/>
          </a:solidFill>
          <a:latin typeface="Arial Nova Cond Light" panose="020B0506020202020204" pitchFamily="34" charset="0"/>
          <a:ea typeface="+mn-ea"/>
          <a:cs typeface="Arial Nova Cond" panose="020F0502020204030204" pitchFamily="34" charset="0"/>
        </a:defRPr>
      </a:lvl2pPr>
      <a:lvl3pPr marL="1523962" indent="-304793" algn="l" defTabSz="1219170" rtl="0" eaLnBrk="1" latinLnBrk="0" hangingPunct="1">
        <a:lnSpc>
          <a:spcPct val="90000"/>
        </a:lnSpc>
        <a:spcBef>
          <a:spcPts val="667"/>
        </a:spcBef>
        <a:buFont typeface="Arial" panose="020B0604020202020204" pitchFamily="34" charset="0"/>
        <a:buChar char="•"/>
        <a:defRPr sz="2667" b="0" i="0" kern="1200">
          <a:solidFill>
            <a:schemeClr val="tx1"/>
          </a:solidFill>
          <a:latin typeface="Arial Nova Cond Light" panose="020B0506020202020204" pitchFamily="34" charset="0"/>
          <a:ea typeface="+mn-ea"/>
          <a:cs typeface="Arial Nova Cond" panose="020F0502020204030204" pitchFamily="34" charset="0"/>
        </a:defRPr>
      </a:lvl3pPr>
      <a:lvl4pPr marL="2133547"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4pPr>
      <a:lvl5pPr marL="2743132" indent="-304793"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Nova Cond Light" panose="020B0506020202020204" pitchFamily="34" charset="0"/>
          <a:ea typeface="+mn-ea"/>
          <a:cs typeface="Arial Nova Cond" panose="020F050202020403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5"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4"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cms.gov/OutreachandEducation/Outreach/OpenDoorForums/PodcastAndTranscripts" TargetMode="External"/><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hyperlink" Target="https://www.cms.gov/about-cms/emergency-preparedness-responseoperations/current-emergencies/coronavirus-waivers" TargetMode="External"/><Relationship Id="rId4" Type="http://schemas.openxmlformats.org/officeDocument/2006/relationships/hyperlink" Target="https://www.cms.gov/About-CMS/Agency-Information/OMH/resource-center/COVID19-Resourc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1"/><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hyperlink" Target="https://www.rawpixel.com/image/380195/closeup-doctor-checking-patient-daily-report-checklis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hyperlink" Target="http://www.vaispine.com/our-practice/img_2013/" TargetMode="External"/><Relationship Id="rId5" Type="http://schemas.openxmlformats.org/officeDocument/2006/relationships/image" Target="../media/image15.jpg"/><Relationship Id="rId4" Type="http://schemas.openxmlformats.org/officeDocument/2006/relationships/hyperlink" Target="http://asm-design.com/tag/kidspa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tiff"/><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hyperlink" Target="https://achurchforstarvingartists.wordpress.com/2017/09/14/the-most-important-committee-in-a-church-is/" TargetMode="External"/><Relationship Id="rId2" Type="http://schemas.openxmlformats.org/officeDocument/2006/relationships/image" Target="../media/image30.jp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exclusions.oig.hhs.gov/" TargetMode="External"/><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tif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hyperlink" Target="https://www.cdc.gov/vaccines/hcp/admin/storage/toolkit/storage-handling-toolkit.pdf" TargetMode="External"/><Relationship Id="rId4" Type="http://schemas.openxmlformats.org/officeDocument/2006/relationships/image" Target="../media/image45.tiff"/></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49.tiff"/></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55.tiff"/><Relationship Id="rId4" Type="http://schemas.openxmlformats.org/officeDocument/2006/relationships/image" Target="../media/image54.tiff"/></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ready.gov/cert" TargetMode="Externa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hyperlink" Target="mailto:khill@thecomplianceteam.org" TargetMode="External"/><Relationship Id="rId2" Type="http://schemas.openxmlformats.org/officeDocument/2006/relationships/image" Target="../media/image64.jp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BECD9E-BC41-D344-962B-3090140364C1}"/>
              </a:ext>
            </a:extLst>
          </p:cNvPr>
          <p:cNvPicPr>
            <a:picLocks noChangeAspect="1"/>
          </p:cNvPicPr>
          <p:nvPr/>
        </p:nvPicPr>
        <p:blipFill>
          <a:blip r:embed="rId2"/>
          <a:stretch>
            <a:fillRect/>
          </a:stretch>
        </p:blipFill>
        <p:spPr>
          <a:xfrm rot="10800000" flipH="1" flipV="1">
            <a:off x="1139687" y="4047711"/>
            <a:ext cx="1781258" cy="1736863"/>
          </a:xfrm>
          <a:prstGeom prst="rect">
            <a:avLst/>
          </a:prstGeom>
        </p:spPr>
      </p:pic>
      <p:sp>
        <p:nvSpPr>
          <p:cNvPr id="7" name="TextBox 6">
            <a:extLst>
              <a:ext uri="{FF2B5EF4-FFF2-40B4-BE49-F238E27FC236}">
                <a16:creationId xmlns:a16="http://schemas.microsoft.com/office/drawing/2014/main" id="{5671089B-2B52-594F-8BCE-1F2F2BF7C365}"/>
              </a:ext>
            </a:extLst>
          </p:cNvPr>
          <p:cNvSpPr txBox="1"/>
          <p:nvPr/>
        </p:nvSpPr>
        <p:spPr>
          <a:xfrm>
            <a:off x="1033670" y="4194313"/>
            <a:ext cx="1781257" cy="923330"/>
          </a:xfrm>
          <a:prstGeom prst="rect">
            <a:avLst/>
          </a:prstGeom>
          <a:noFill/>
        </p:spPr>
        <p:txBody>
          <a:bodyPr wrap="none" rtlCol="0">
            <a:spAutoFit/>
          </a:bodyPr>
          <a:lstStyle/>
          <a:p>
            <a:r>
              <a:rPr lang="en-US" dirty="0"/>
              <a:t>Kate Hill RN</a:t>
            </a:r>
          </a:p>
          <a:p>
            <a:r>
              <a:rPr lang="en-US" dirty="0"/>
              <a:t>VP Clinic Division</a:t>
            </a:r>
          </a:p>
          <a:p>
            <a:r>
              <a:rPr lang="en-US"/>
              <a:t>August </a:t>
            </a:r>
            <a:r>
              <a:rPr lang="en-US" dirty="0"/>
              <a:t>2021</a:t>
            </a:r>
          </a:p>
        </p:txBody>
      </p:sp>
      <p:sp>
        <p:nvSpPr>
          <p:cNvPr id="2" name="TextBox 1">
            <a:extLst>
              <a:ext uri="{FF2B5EF4-FFF2-40B4-BE49-F238E27FC236}">
                <a16:creationId xmlns:a16="http://schemas.microsoft.com/office/drawing/2014/main" id="{3AF256CB-D7BD-B74C-9420-3C7EA22C0B66}"/>
              </a:ext>
            </a:extLst>
          </p:cNvPr>
          <p:cNvSpPr txBox="1"/>
          <p:nvPr/>
        </p:nvSpPr>
        <p:spPr>
          <a:xfrm>
            <a:off x="3935896" y="2494722"/>
            <a:ext cx="2480103" cy="369332"/>
          </a:xfrm>
          <a:prstGeom prst="rect">
            <a:avLst/>
          </a:prstGeom>
          <a:noFill/>
        </p:spPr>
        <p:txBody>
          <a:bodyPr wrap="none" rtlCol="0">
            <a:spAutoFit/>
          </a:bodyPr>
          <a:lstStyle/>
          <a:p>
            <a:r>
              <a:rPr lang="en-US" dirty="0"/>
              <a:t>RHC Self Survey </a:t>
            </a:r>
            <a:r>
              <a:rPr lang="en-US"/>
              <a:t>for Ohio</a:t>
            </a:r>
            <a:endParaRPr lang="en-US" dirty="0"/>
          </a:p>
        </p:txBody>
      </p:sp>
    </p:spTree>
    <p:extLst>
      <p:ext uri="{BB962C8B-B14F-4D97-AF65-F5344CB8AC3E}">
        <p14:creationId xmlns:p14="http://schemas.microsoft.com/office/powerpoint/2010/main" val="2554708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9965219" cy="4124206"/>
          </a:xfrm>
          <a:prstGeom prst="rect">
            <a:avLst/>
          </a:prstGeom>
        </p:spPr>
        <p:txBody>
          <a:bodyPr wrap="square">
            <a:spAutoFit/>
          </a:bodyPr>
          <a:lstStyle/>
          <a:p>
            <a:pPr marL="342900" indent="-342900">
              <a:buFont typeface="+mj-lt"/>
              <a:buAutoNum type="arabicPeriod" startAt="18"/>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Staffing Requirements for RHCs and FQHCs</a:t>
            </a:r>
          </a:p>
          <a:p>
            <a:pPr lvl="1"/>
            <a:r>
              <a:rPr lang="en-US" sz="1600" dirty="0">
                <a:latin typeface="Arial Nova Light" panose="020B0304020202020204" pitchFamily="34" charset="0"/>
              </a:rPr>
              <a:t>42 CFR 491.8(a)(6). CMS is waiving the requirement in the second sentence of § 491.8(a)(6) that a 	nurse practitioner, physician assistant, or certified nurse-midwife be available to furnish patient care services at least 50 percent of the time the RHC operates. CMS is not waiving the first sentence of § 491.8(a)(6) that requires a physician, nurse practitioner, physician assistant, certified nurse midwife, clinical social worker, or clinical psychologist to be available to furnish patient care services at all times the clinic or center operates. </a:t>
            </a:r>
            <a:endPar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startAt="18"/>
            </a:pPr>
            <a:endPar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18"/>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Physician Supervision of NPs in RHCs and FQHCs</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42 C.F.R. 491.8(b)(1). CMS is modifying the requirement that physicians must provide medical direction for the clinic’s or center’s health care activities and consultation for, and medical supervision of, the health care staff, only with respect to medical supervision of nurse practitioners, and only to the extent permitted by state law. The physician, either in person or through telehealth and other remote communications, continues to be responsible for providing medical direction for the clinic or center’s health care activities and consultation for the health care staff, and medical supervision of the remaining health care staff. </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1467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9965219" cy="4585871"/>
          </a:xfrm>
          <a:prstGeom prst="rect">
            <a:avLst/>
          </a:prstGeom>
        </p:spPr>
        <p:txBody>
          <a:bodyPr wrap="square">
            <a:spAutoFit/>
          </a:bodyPr>
          <a:lstStyle/>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Modification of 60-Day Limit for Substitute Billing Arrangements (Locum Tenens) </a:t>
            </a:r>
          </a:p>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Accelerated/ Advance Payments</a:t>
            </a:r>
          </a:p>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Temporary Suspension of Medicare Sequestration</a:t>
            </a:r>
          </a:p>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COVID-19 Diagnostic Codes11 </a:t>
            </a:r>
          </a:p>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High-Production Coronavirus Lab Tests</a:t>
            </a:r>
          </a:p>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Antibody (Serology) Tests</a:t>
            </a:r>
          </a:p>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COVID-19 FAQs on Medicare Fee-for-Service (FFS) Billing </a:t>
            </a:r>
          </a:p>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COVID-19 Provider Burden Relief FAQs</a:t>
            </a:r>
          </a:p>
          <a:p>
            <a:pPr marL="34290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Standards of Practice and Flexibilities for Outpatient Settings </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42 C.F.R. 491.8(b)(1). CMS is modifying the requirement that physicians must provide medical direction for the clinic’s or center’s health care activities and consultation for, and medical supervision of, the health care staff, only with respect to medical supervision of nurse practitioners, and only to the extent permitted by state law. The physician, either in person or through telehealth and other remote communications, continues to be responsible for providing medical direction for the clinic or center’s health care activities and consultation for the health care staff, and medical supervision of the remaining health care staff.</a:t>
            </a:r>
          </a:p>
          <a:p>
            <a:pPr lvl="1"/>
            <a:endParaRPr lang="en-US" sz="1600" dirty="0">
              <a:latin typeface="Arial Nova Light" panose="020B0304020202020204" pitchFamily="34" charset="0"/>
              <a:ea typeface="Times New Roman" panose="02020603050405020304" pitchFamily="18" charset="0"/>
              <a:cs typeface="Times New Roman" panose="02020603050405020304" pitchFamily="18" charset="0"/>
            </a:endParaRPr>
          </a:p>
          <a:p>
            <a:pPr marL="342900" lvl="0" indent="-342900">
              <a:buFont typeface="+mj-lt"/>
              <a:buAutoNum type="arabicPeriod" startAt="2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 Reporting of COVID-19 Clinical Trial Data through the Quality Payment Program</a:t>
            </a:r>
          </a:p>
        </p:txBody>
      </p:sp>
    </p:spTree>
    <p:extLst>
      <p:ext uri="{BB962C8B-B14F-4D97-AF65-F5344CB8AC3E}">
        <p14:creationId xmlns:p14="http://schemas.microsoft.com/office/powerpoint/2010/main" val="3764512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10505660" cy="4924425"/>
          </a:xfrm>
          <a:prstGeom prst="rect">
            <a:avLst/>
          </a:prstGeom>
        </p:spPr>
        <p:txBody>
          <a:bodyPr wrap="square">
            <a:spAutoFit/>
          </a:bodyPr>
          <a:lstStyle/>
          <a:p>
            <a:pPr marL="342900" indent="-342900">
              <a:buFont typeface="+mj-lt"/>
              <a:buAutoNum type="arabicPeriod" startAt="3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CMS COVID-19 Stakeholder Engagement Calls</a:t>
            </a:r>
          </a:p>
          <a:p>
            <a:pPr lvl="1"/>
            <a:r>
              <a:rPr lang="en-US" sz="1600" dirty="0">
                <a:latin typeface="Arial Nova Light" panose="020B0304020202020204" pitchFamily="34" charset="0"/>
              </a:rPr>
              <a:t>CMS hosts recurring stakeholder engagement sessions to share information related to the agency's response to COVID-19. These sessions are open to members of the healthcare community and are intended to provide updates, share best practices among peers, and offer attendees an opportunity to ask questions of CMS and other subject matter experts. Recordings of these sessions are publicly available for those unable to attend and can be found here: </a:t>
            </a:r>
            <a:r>
              <a:rPr lang="en-US" sz="1600" u="sng" dirty="0">
                <a:solidFill>
                  <a:srgbClr val="4EAEAF"/>
                </a:solidFill>
                <a:latin typeface="Arial Nova Light" panose="020B0304020202020204" pitchFamily="34" charset="0"/>
                <a:hlinkClick r:id="rId3">
                  <a:extLst>
                    <a:ext uri="{A12FA001-AC4F-418D-AE19-62706E023703}">
                      <ahyp:hlinkClr xmlns:ahyp="http://schemas.microsoft.com/office/drawing/2018/hyperlinkcolor" val="tx"/>
                    </a:ext>
                  </a:extLst>
                </a:hlinkClick>
              </a:rPr>
              <a:t>https://www.cms.gov/OutreachandEducation/Outreach/OpenDoorForums/PodcastAndTranscripts</a:t>
            </a:r>
            <a:r>
              <a:rPr lang="en-US" sz="1600" dirty="0">
                <a:solidFill>
                  <a:srgbClr val="4EAEAF"/>
                </a:solidFill>
                <a:latin typeface="Arial Nova Light" panose="020B0304020202020204" pitchFamily="34" charset="0"/>
              </a:rPr>
              <a:t> </a:t>
            </a:r>
            <a:endParaRPr lang="en-US" b="1" dirty="0">
              <a:solidFill>
                <a:srgbClr val="4EAEAF"/>
              </a:solidFill>
              <a:latin typeface="Arial Nova" panose="020B05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startAt="30"/>
            </a:pPr>
            <a:endPar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3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CMS Office of Minority Health (CMS OMH): COVID-19 Resources on Vulnerable Populations</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CMS OMH has compiled Federal resources on the 2019 Novel Coronavirus (COVID19) to assist its partners who work with those most vulnerable--such as older adults, those with underlying medical conditions, racial and ethnic minorities, rural communities, and people with disabilities. Those resources can be found here: </a:t>
            </a:r>
            <a:br>
              <a:rPr lang="en-US" sz="1600" dirty="0">
                <a:latin typeface="Arial Nova Light" panose="020B0304020202020204" pitchFamily="34" charset="0"/>
                <a:ea typeface="Times New Roman" panose="02020603050405020304" pitchFamily="18" charset="0"/>
                <a:cs typeface="Times New Roman" panose="02020603050405020304" pitchFamily="18" charset="0"/>
              </a:rPr>
            </a:br>
            <a:r>
              <a:rPr lang="en-US" sz="1600" dirty="0">
                <a:solidFill>
                  <a:srgbClr val="4EAEAF"/>
                </a:solidFill>
                <a:latin typeface="Arial Nova Light" panose="020B03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https://www.cms.gov/About-CMS/Agency-Information/OMH/resource-center/COVID19-Resources</a:t>
            </a:r>
            <a:endParaRPr lang="en-US" sz="1600" dirty="0">
              <a:solidFill>
                <a:srgbClr val="4EAEAF"/>
              </a:solidFill>
              <a:latin typeface="Arial Nova Light" panose="020B03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startAt="30"/>
            </a:pPr>
            <a:endParaRPr lang="en-US" b="1" dirty="0">
              <a:solidFill>
                <a:srgbClr val="4EAEAF"/>
              </a:solidFill>
              <a:latin typeface="Arial Nova" panose="020B05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30"/>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Interim Final Rules and Waivers</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CMS regularly updates a webpage that includes Interim Final Rules, waivers, and provider-specific fact sheets related to COVID-19, which can be found here: </a:t>
            </a:r>
          </a:p>
          <a:p>
            <a:pPr lvl="1"/>
            <a:r>
              <a:rPr lang="en-US" sz="1600" dirty="0">
                <a:solidFill>
                  <a:srgbClr val="4EAEAF"/>
                </a:solidFill>
                <a:latin typeface="Arial Nova Light" panose="020B03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https://www.cms.gov/about-cms/emergency-preparedness-responseoperations/current-emergencies/coronavirus-waivers</a:t>
            </a:r>
            <a:endParaRPr lang="en-US" sz="1600" dirty="0">
              <a:solidFill>
                <a:srgbClr val="4EAEAF"/>
              </a:solidFill>
              <a:latin typeface="Arial Nova Light" panose="020B03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2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3CD586-1A1A-A543-8033-CFA67A88DD06}"/>
              </a:ext>
            </a:extLst>
          </p:cNvPr>
          <p:cNvSpPr>
            <a:spLocks noGrp="1"/>
          </p:cNvSpPr>
          <p:nvPr>
            <p:ph type="body" sz="quarter" idx="10"/>
          </p:nvPr>
        </p:nvSpPr>
        <p:spPr/>
        <p:txBody>
          <a:bodyPr>
            <a:normAutofit fontScale="77500" lnSpcReduction="20000"/>
          </a:bodyPr>
          <a:lstStyle/>
          <a:p>
            <a:r>
              <a:rPr lang="en-US" dirty="0"/>
              <a:t>Appendix Z update</a:t>
            </a:r>
          </a:p>
        </p:txBody>
      </p:sp>
      <p:sp>
        <p:nvSpPr>
          <p:cNvPr id="3" name="Text Placeholder 2">
            <a:extLst>
              <a:ext uri="{FF2B5EF4-FFF2-40B4-BE49-F238E27FC236}">
                <a16:creationId xmlns:a16="http://schemas.microsoft.com/office/drawing/2014/main" id="{BE5CB6CF-8881-BD44-9A81-2AB6160F2973}"/>
              </a:ext>
            </a:extLst>
          </p:cNvPr>
          <p:cNvSpPr>
            <a:spLocks noGrp="1"/>
          </p:cNvSpPr>
          <p:nvPr>
            <p:ph type="body" sz="quarter" idx="14"/>
          </p:nvPr>
        </p:nvSpPr>
        <p:spPr>
          <a:xfrm>
            <a:off x="760610" y="1366889"/>
            <a:ext cx="10560060" cy="4775494"/>
          </a:xfrm>
        </p:spPr>
        <p:txBody>
          <a:bodyPr/>
          <a:lstStyle/>
          <a:p>
            <a:r>
              <a:rPr lang="en-US" sz="2000" b="1" dirty="0">
                <a:solidFill>
                  <a:srgbClr val="3262AA"/>
                </a:solidFill>
                <a:latin typeface="Arial Nova" panose="020B0504020202020204" pitchFamily="34" charset="0"/>
              </a:rPr>
              <a:t>New Guidance March 26, 2021. Effective 4.26.21</a:t>
            </a:r>
          </a:p>
          <a:p>
            <a:endParaRPr lang="en-US" sz="2000" dirty="0">
              <a:latin typeface="Arial Nova Light" panose="020B0304020202020204" pitchFamily="34" charset="0"/>
            </a:endParaRPr>
          </a:p>
          <a:p>
            <a:r>
              <a:rPr lang="en-US" sz="1800" dirty="0">
                <a:latin typeface="Arial Nova Light" panose="020B0304020202020204" pitchFamily="34" charset="0"/>
              </a:rPr>
              <a:t>Your exercise must be one of your listed items on your HVA, unless it’s an event.</a:t>
            </a:r>
          </a:p>
          <a:p>
            <a:r>
              <a:rPr lang="en-US" sz="1800" dirty="0"/>
              <a:t>HVA must include EID (Emerging infectious Disease)</a:t>
            </a:r>
            <a:endParaRPr lang="en-US" sz="1800" dirty="0">
              <a:latin typeface="Arial Nova Light" panose="020B0304020202020204" pitchFamily="34" charset="0"/>
            </a:endParaRPr>
          </a:p>
          <a:p>
            <a:r>
              <a:rPr lang="en-US" sz="1800" dirty="0"/>
              <a:t>	Since Emerging infectious disease outbreaks may affect any facility in any location across the 	country, a comprehensive EP program should include emerging infectious diseases. </a:t>
            </a:r>
          </a:p>
          <a:p>
            <a:r>
              <a:rPr lang="en-US" sz="1800" dirty="0"/>
              <a:t>	The plan should encompass how the facility will plan, coordinate and respond to a localized 	and widespread pandemic. </a:t>
            </a:r>
          </a:p>
          <a:p>
            <a:r>
              <a:rPr lang="en-US" sz="1800" dirty="0"/>
              <a:t>Facilities should ensure their EP programs are aligned with their State and local emergency plans/pandemic plans.</a:t>
            </a:r>
          </a:p>
          <a:p>
            <a:r>
              <a:rPr lang="en-US" sz="1800" dirty="0"/>
              <a:t>The plan must be in writing.</a:t>
            </a:r>
          </a:p>
          <a:p>
            <a:endParaRPr lang="en-US" sz="2000" b="1" dirty="0">
              <a:latin typeface="Arial Nova Light" panose="020B0304020202020204" pitchFamily="34" charset="0"/>
            </a:endParaRPr>
          </a:p>
        </p:txBody>
      </p:sp>
      <p:grpSp>
        <p:nvGrpSpPr>
          <p:cNvPr id="4" name="Group 3">
            <a:extLst>
              <a:ext uri="{FF2B5EF4-FFF2-40B4-BE49-F238E27FC236}">
                <a16:creationId xmlns:a16="http://schemas.microsoft.com/office/drawing/2014/main" id="{7E7D0470-5AEB-6444-9B0C-E619C707E320}"/>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7200B626-C99F-2241-8FEE-71A112A59A10}"/>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BF10CC-CB32-EB4C-8E96-A76234BD6C0F}"/>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632297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3CD586-1A1A-A543-8033-CFA67A88DD06}"/>
              </a:ext>
            </a:extLst>
          </p:cNvPr>
          <p:cNvSpPr>
            <a:spLocks noGrp="1"/>
          </p:cNvSpPr>
          <p:nvPr>
            <p:ph type="body" sz="quarter" idx="10"/>
          </p:nvPr>
        </p:nvSpPr>
        <p:spPr/>
        <p:txBody>
          <a:bodyPr>
            <a:normAutofit fontScale="77500" lnSpcReduction="20000"/>
          </a:bodyPr>
          <a:lstStyle/>
          <a:p>
            <a:r>
              <a:rPr lang="en-US" dirty="0"/>
              <a:t>Appendix Z update</a:t>
            </a:r>
          </a:p>
        </p:txBody>
      </p:sp>
      <p:sp>
        <p:nvSpPr>
          <p:cNvPr id="3" name="Text Placeholder 2">
            <a:extLst>
              <a:ext uri="{FF2B5EF4-FFF2-40B4-BE49-F238E27FC236}">
                <a16:creationId xmlns:a16="http://schemas.microsoft.com/office/drawing/2014/main" id="{BE5CB6CF-8881-BD44-9A81-2AB6160F2973}"/>
              </a:ext>
            </a:extLst>
          </p:cNvPr>
          <p:cNvSpPr>
            <a:spLocks noGrp="1"/>
          </p:cNvSpPr>
          <p:nvPr>
            <p:ph type="body" sz="quarter" idx="14"/>
          </p:nvPr>
        </p:nvSpPr>
        <p:spPr>
          <a:xfrm>
            <a:off x="759642" y="1366889"/>
            <a:ext cx="10560060" cy="4775494"/>
          </a:xfrm>
        </p:spPr>
        <p:txBody>
          <a:bodyPr/>
          <a:lstStyle/>
          <a:p>
            <a:r>
              <a:rPr lang="en-US" sz="2000" b="1" dirty="0">
                <a:solidFill>
                  <a:srgbClr val="3262AA"/>
                </a:solidFill>
                <a:latin typeface="Arial Nova" panose="020B0504020202020204" pitchFamily="34" charset="0"/>
              </a:rPr>
              <a:t>New Guidance March 26, 2021. Effective 4.26.21</a:t>
            </a:r>
          </a:p>
          <a:p>
            <a:r>
              <a:rPr lang="en-US" sz="2000" dirty="0">
                <a:latin typeface="Arial Nova Light" panose="020B0304020202020204" pitchFamily="34" charset="0"/>
              </a:rPr>
              <a:t>Testing</a:t>
            </a:r>
          </a:p>
          <a:p>
            <a:pPr>
              <a:spcAft>
                <a:spcPts val="1200"/>
              </a:spcAft>
            </a:pPr>
            <a:r>
              <a:rPr lang="en-US" sz="2000" dirty="0">
                <a:latin typeface="Arial Nova Light" panose="020B0304020202020204" pitchFamily="34" charset="0"/>
              </a:rPr>
              <a:t>Survey Procedures: Refer to the facility’s risk assessment to determine if the training and testing program is reflecting risks and hazards identified within the facility’s program.</a:t>
            </a:r>
          </a:p>
          <a:p>
            <a:pPr marL="952485" lvl="1" indent="-342900">
              <a:buFont typeface="Arial" panose="020B0604020202020204" pitchFamily="34" charset="0"/>
              <a:buChar char="•"/>
            </a:pPr>
            <a:r>
              <a:rPr lang="en-US" sz="2000" dirty="0">
                <a:latin typeface="Arial Nova Light" panose="020B0304020202020204" pitchFamily="34" charset="0"/>
              </a:rPr>
              <a:t>This means you can’t use something as an exercise unless it’s on your hazard list.</a:t>
            </a:r>
          </a:p>
          <a:p>
            <a:r>
              <a:rPr lang="en-US" sz="2000" dirty="0">
                <a:latin typeface="Arial Nova Light" panose="020B0304020202020204" pitchFamily="34" charset="0"/>
              </a:rPr>
              <a:t>Testing should also not test the same thing year after year or the same response processes. The intent is to identify gaps in the facility’s EP program as it relates to responding to various emergencies and ensure staff are knowledgeable on the facility’s program.</a:t>
            </a:r>
          </a:p>
          <a:p>
            <a:endParaRPr lang="en-US" sz="2000" dirty="0">
              <a:latin typeface="Arial Nova Light" panose="020B0304020202020204" pitchFamily="34" charset="0"/>
            </a:endParaRPr>
          </a:p>
        </p:txBody>
      </p:sp>
      <p:grpSp>
        <p:nvGrpSpPr>
          <p:cNvPr id="4" name="Group 3">
            <a:extLst>
              <a:ext uri="{FF2B5EF4-FFF2-40B4-BE49-F238E27FC236}">
                <a16:creationId xmlns:a16="http://schemas.microsoft.com/office/drawing/2014/main" id="{7E7D0470-5AEB-6444-9B0C-E619C707E320}"/>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7200B626-C99F-2241-8FEE-71A112A59A10}"/>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BF10CC-CB32-EB4C-8E96-A76234BD6C0F}"/>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51569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3CD586-1A1A-A543-8033-CFA67A88DD06}"/>
              </a:ext>
            </a:extLst>
          </p:cNvPr>
          <p:cNvSpPr>
            <a:spLocks noGrp="1"/>
          </p:cNvSpPr>
          <p:nvPr>
            <p:ph type="body" sz="quarter" idx="10"/>
          </p:nvPr>
        </p:nvSpPr>
        <p:spPr/>
        <p:txBody>
          <a:bodyPr>
            <a:normAutofit fontScale="77500" lnSpcReduction="20000"/>
          </a:bodyPr>
          <a:lstStyle/>
          <a:p>
            <a:r>
              <a:rPr lang="en-US" dirty="0"/>
              <a:t>Appendix Z update</a:t>
            </a:r>
          </a:p>
        </p:txBody>
      </p:sp>
      <p:sp>
        <p:nvSpPr>
          <p:cNvPr id="3" name="Text Placeholder 2">
            <a:extLst>
              <a:ext uri="{FF2B5EF4-FFF2-40B4-BE49-F238E27FC236}">
                <a16:creationId xmlns:a16="http://schemas.microsoft.com/office/drawing/2014/main" id="{BE5CB6CF-8881-BD44-9A81-2AB6160F2973}"/>
              </a:ext>
            </a:extLst>
          </p:cNvPr>
          <p:cNvSpPr>
            <a:spLocks noGrp="1"/>
          </p:cNvSpPr>
          <p:nvPr>
            <p:ph type="body" sz="quarter" idx="14"/>
          </p:nvPr>
        </p:nvSpPr>
        <p:spPr>
          <a:xfrm>
            <a:off x="759642" y="1366889"/>
            <a:ext cx="10560060" cy="4775494"/>
          </a:xfrm>
        </p:spPr>
        <p:txBody>
          <a:bodyPr/>
          <a:lstStyle/>
          <a:p>
            <a:r>
              <a:rPr lang="en-US" sz="2000" b="1" dirty="0">
                <a:solidFill>
                  <a:srgbClr val="3262AA"/>
                </a:solidFill>
                <a:latin typeface="Arial Nova" panose="020B0504020202020204" pitchFamily="34" charset="0"/>
              </a:rPr>
              <a:t>New Guidance March 26, 2021. Effective 4.26.21</a:t>
            </a:r>
          </a:p>
          <a:p>
            <a:r>
              <a:rPr lang="en-US" sz="1800" dirty="0"/>
              <a:t>Volunteers:</a:t>
            </a:r>
          </a:p>
          <a:p>
            <a:r>
              <a:rPr lang="en-US" sz="1800" dirty="0"/>
              <a:t>While not required to use volunteers as part of their plans to supplement or increase staffing during an emergency, the facility must have policies and procedures to address plans or emergency staffing needs. </a:t>
            </a:r>
          </a:p>
          <a:p>
            <a:r>
              <a:rPr lang="en-US" sz="1800" dirty="0"/>
              <a:t>Survey Procedures:	</a:t>
            </a:r>
          </a:p>
          <a:p>
            <a:r>
              <a:rPr lang="en-US" sz="1800" dirty="0"/>
              <a:t>	Ask facility leadership to explain their staffing strategies. Do they use 		volunteers? If no volunteers are used, does the facility have other 		emergency staffing strategies?</a:t>
            </a:r>
          </a:p>
          <a:p>
            <a:r>
              <a:rPr lang="en-US" sz="1800" dirty="0"/>
              <a:t>	Verity the facility has included policies and procedures for the use of 			volunteers another emergency staffing strategies in its 			emergency plan.</a:t>
            </a:r>
          </a:p>
          <a:p>
            <a:r>
              <a:rPr lang="en-US" sz="1800" dirty="0"/>
              <a:t>	Verify that the facility’s program includes a policy and procedures which		address surge needs during  an emergency.</a:t>
            </a:r>
          </a:p>
          <a:p>
            <a:r>
              <a:rPr lang="en-US" sz="1800" dirty="0"/>
              <a:t>	</a:t>
            </a:r>
          </a:p>
          <a:p>
            <a:endParaRPr lang="en-US" sz="2000" b="1" dirty="0">
              <a:latin typeface="Arial Nova Light" panose="020B0304020202020204" pitchFamily="34" charset="0"/>
            </a:endParaRPr>
          </a:p>
        </p:txBody>
      </p:sp>
      <p:grpSp>
        <p:nvGrpSpPr>
          <p:cNvPr id="4" name="Group 3">
            <a:extLst>
              <a:ext uri="{FF2B5EF4-FFF2-40B4-BE49-F238E27FC236}">
                <a16:creationId xmlns:a16="http://schemas.microsoft.com/office/drawing/2014/main" id="{7E7D0470-5AEB-6444-9B0C-E619C707E320}"/>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7200B626-C99F-2241-8FEE-71A112A59A10}"/>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BF10CC-CB32-EB4C-8E96-A76234BD6C0F}"/>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268853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3CD586-1A1A-A543-8033-CFA67A88DD06}"/>
              </a:ext>
            </a:extLst>
          </p:cNvPr>
          <p:cNvSpPr>
            <a:spLocks noGrp="1"/>
          </p:cNvSpPr>
          <p:nvPr>
            <p:ph type="body" sz="quarter" idx="10"/>
          </p:nvPr>
        </p:nvSpPr>
        <p:spPr/>
        <p:txBody>
          <a:bodyPr>
            <a:normAutofit fontScale="77500" lnSpcReduction="20000"/>
          </a:bodyPr>
          <a:lstStyle/>
          <a:p>
            <a:r>
              <a:rPr lang="en-US" dirty="0"/>
              <a:t>Appendix </a:t>
            </a:r>
            <a:r>
              <a:rPr lang="en-US"/>
              <a:t>Z update</a:t>
            </a:r>
            <a:endParaRPr lang="en-US" dirty="0"/>
          </a:p>
        </p:txBody>
      </p:sp>
      <p:sp>
        <p:nvSpPr>
          <p:cNvPr id="3" name="Text Placeholder 2">
            <a:extLst>
              <a:ext uri="{FF2B5EF4-FFF2-40B4-BE49-F238E27FC236}">
                <a16:creationId xmlns:a16="http://schemas.microsoft.com/office/drawing/2014/main" id="{BE5CB6CF-8881-BD44-9A81-2AB6160F2973}"/>
              </a:ext>
            </a:extLst>
          </p:cNvPr>
          <p:cNvSpPr>
            <a:spLocks noGrp="1"/>
          </p:cNvSpPr>
          <p:nvPr>
            <p:ph type="body" sz="quarter" idx="14"/>
          </p:nvPr>
        </p:nvSpPr>
        <p:spPr>
          <a:xfrm>
            <a:off x="462436" y="1366889"/>
            <a:ext cx="10560060" cy="4775494"/>
          </a:xfrm>
        </p:spPr>
        <p:txBody>
          <a:bodyPr/>
          <a:lstStyle/>
          <a:p>
            <a:r>
              <a:rPr lang="en-US" sz="2000" b="1" dirty="0">
                <a:solidFill>
                  <a:srgbClr val="3262AA"/>
                </a:solidFill>
                <a:latin typeface="Arial Nova" panose="020B0504020202020204" pitchFamily="34" charset="0"/>
              </a:rPr>
              <a:t>New Guidance March 26, 2021. Effective 4.26.21</a:t>
            </a:r>
          </a:p>
          <a:p>
            <a:r>
              <a:rPr lang="en-US" sz="2000" dirty="0"/>
              <a:t>Waivers during a PHE</a:t>
            </a:r>
          </a:p>
          <a:p>
            <a:r>
              <a:rPr lang="en-US" sz="2000" dirty="0"/>
              <a:t>The facility’s emergency preparedness program must include policies and procedures</a:t>
            </a:r>
          </a:p>
          <a:p>
            <a:r>
              <a:rPr lang="en-US" sz="2000" dirty="0"/>
              <a:t>which outline the facilities role in the provision of care and treatment under 1135 waivers during a declared public health emergency in alternate care sites (ACS).</a:t>
            </a:r>
          </a:p>
          <a:p>
            <a:r>
              <a:rPr lang="en-US" sz="2000" dirty="0"/>
              <a:t>Survey; Verify the facility has included policies and procedures in its emergency plan describing the facility’s role in providing care and treatment at alternate care sites under an 1135 waiver.</a:t>
            </a:r>
          </a:p>
          <a:p>
            <a:endParaRPr lang="en-US" sz="2000" b="1" dirty="0">
              <a:latin typeface="Arial Nova Light" panose="020B0304020202020204" pitchFamily="34" charset="0"/>
            </a:endParaRPr>
          </a:p>
        </p:txBody>
      </p:sp>
      <p:grpSp>
        <p:nvGrpSpPr>
          <p:cNvPr id="4" name="Group 3">
            <a:extLst>
              <a:ext uri="{FF2B5EF4-FFF2-40B4-BE49-F238E27FC236}">
                <a16:creationId xmlns:a16="http://schemas.microsoft.com/office/drawing/2014/main" id="{7E7D0470-5AEB-6444-9B0C-E619C707E320}"/>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7200B626-C99F-2241-8FEE-71A112A59A10}"/>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BF10CC-CB32-EB4C-8E96-A76234BD6C0F}"/>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502800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AF26C-3048-E14D-8971-5DAC0FE5DF5D}"/>
              </a:ext>
            </a:extLst>
          </p:cNvPr>
          <p:cNvSpPr>
            <a:spLocks noGrp="1"/>
          </p:cNvSpPr>
          <p:nvPr>
            <p:ph type="body" sz="quarter" idx="10"/>
          </p:nvPr>
        </p:nvSpPr>
        <p:spPr>
          <a:xfrm>
            <a:off x="426978" y="385009"/>
            <a:ext cx="10853936" cy="440531"/>
          </a:xfrm>
        </p:spPr>
        <p:txBody>
          <a:bodyPr>
            <a:normAutofit fontScale="77500" lnSpcReduction="20000"/>
          </a:bodyPr>
          <a:lstStyle/>
          <a:p>
            <a:r>
              <a:rPr lang="en-US" dirty="0"/>
              <a:t>Emergency Preparedness Resources</a:t>
            </a:r>
          </a:p>
        </p:txBody>
      </p:sp>
      <p:pic>
        <p:nvPicPr>
          <p:cNvPr id="5" name="Picture 4">
            <a:extLst>
              <a:ext uri="{FF2B5EF4-FFF2-40B4-BE49-F238E27FC236}">
                <a16:creationId xmlns:a16="http://schemas.microsoft.com/office/drawing/2014/main" id="{EAA3E3DF-8F2C-7E4A-B28F-307CBB24E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018" y="1407269"/>
            <a:ext cx="7604125" cy="3937000"/>
          </a:xfrm>
          <a:prstGeom prst="rect">
            <a:avLst/>
          </a:prstGeom>
          <a:ln w="50800">
            <a:solidFill>
              <a:schemeClr val="accent1"/>
            </a:solidFill>
          </a:ln>
          <a:effectLst>
            <a:reflection blurRad="12700" stA="25000" endPos="17000" dir="5400000" sy="-100000" algn="bl" rotWithShape="0"/>
          </a:effectLst>
        </p:spPr>
      </p:pic>
      <p:grpSp>
        <p:nvGrpSpPr>
          <p:cNvPr id="8" name="Group 7">
            <a:extLst>
              <a:ext uri="{FF2B5EF4-FFF2-40B4-BE49-F238E27FC236}">
                <a16:creationId xmlns:a16="http://schemas.microsoft.com/office/drawing/2014/main" id="{407CB81C-6EAA-9F4A-B03F-126F4FB07B4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id="{EE7C4E48-0965-094B-9812-DA7CD362890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medium confidence">
              <a:extLst>
                <a:ext uri="{FF2B5EF4-FFF2-40B4-BE49-F238E27FC236}">
                  <a16:creationId xmlns:a16="http://schemas.microsoft.com/office/drawing/2014/main" id="{F0E40E16-BC39-2246-8D80-916A3B5AE555}"/>
                </a:ext>
              </a:extLst>
            </p:cNvPr>
            <p:cNvPicPr>
              <a:picLocks noChangeAspect="1"/>
            </p:cNvPicPr>
            <p:nvPr/>
          </p:nvPicPr>
          <p:blipFill>
            <a:blip r:embed="rId3"/>
            <a:stretch>
              <a:fillRect/>
            </a:stretch>
          </p:blipFill>
          <p:spPr>
            <a:xfrm>
              <a:off x="8836509" y="691771"/>
              <a:ext cx="635000" cy="635000"/>
            </a:xfrm>
            <a:prstGeom prst="rect">
              <a:avLst/>
            </a:prstGeom>
          </p:spPr>
        </p:pic>
      </p:grpSp>
    </p:spTree>
    <p:extLst>
      <p:ext uri="{BB962C8B-B14F-4D97-AF65-F5344CB8AC3E}">
        <p14:creationId xmlns:p14="http://schemas.microsoft.com/office/powerpoint/2010/main" val="416306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AF26C-3048-E14D-8971-5DAC0FE5DF5D}"/>
              </a:ext>
            </a:extLst>
          </p:cNvPr>
          <p:cNvSpPr>
            <a:spLocks noGrp="1"/>
          </p:cNvSpPr>
          <p:nvPr>
            <p:ph type="body" sz="quarter" idx="10"/>
          </p:nvPr>
        </p:nvSpPr>
        <p:spPr>
          <a:xfrm>
            <a:off x="426978" y="385009"/>
            <a:ext cx="10853936" cy="440531"/>
          </a:xfrm>
        </p:spPr>
        <p:txBody>
          <a:bodyPr>
            <a:normAutofit fontScale="77500" lnSpcReduction="20000"/>
          </a:bodyPr>
          <a:lstStyle/>
          <a:p>
            <a:r>
              <a:rPr lang="en-US" dirty="0"/>
              <a:t>AAR</a:t>
            </a:r>
          </a:p>
        </p:txBody>
      </p:sp>
      <p:grpSp>
        <p:nvGrpSpPr>
          <p:cNvPr id="8" name="Group 7">
            <a:extLst>
              <a:ext uri="{FF2B5EF4-FFF2-40B4-BE49-F238E27FC236}">
                <a16:creationId xmlns:a16="http://schemas.microsoft.com/office/drawing/2014/main" id="{407CB81C-6EAA-9F4A-B03F-126F4FB07B4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id="{EE7C4E48-0965-094B-9812-DA7CD362890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medium confidence">
              <a:extLst>
                <a:ext uri="{FF2B5EF4-FFF2-40B4-BE49-F238E27FC236}">
                  <a16:creationId xmlns:a16="http://schemas.microsoft.com/office/drawing/2014/main" id="{F0E40E16-BC39-2246-8D80-916A3B5AE555}"/>
                </a:ext>
              </a:extLst>
            </p:cNvPr>
            <p:cNvPicPr>
              <a:picLocks noChangeAspect="1"/>
            </p:cNvPicPr>
            <p:nvPr/>
          </p:nvPicPr>
          <p:blipFill>
            <a:blip r:embed="rId2"/>
            <a:stretch>
              <a:fillRect/>
            </a:stretch>
          </p:blipFill>
          <p:spPr>
            <a:xfrm>
              <a:off x="8836509" y="691771"/>
              <a:ext cx="635000" cy="635000"/>
            </a:xfrm>
            <a:prstGeom prst="rect">
              <a:avLst/>
            </a:prstGeom>
          </p:spPr>
        </p:pic>
      </p:grpSp>
      <p:sp>
        <p:nvSpPr>
          <p:cNvPr id="3" name="Rectangle 2">
            <a:extLst>
              <a:ext uri="{FF2B5EF4-FFF2-40B4-BE49-F238E27FC236}">
                <a16:creationId xmlns:a16="http://schemas.microsoft.com/office/drawing/2014/main" id="{A58CD436-0090-AB4A-BC90-E99C8E7455BB}"/>
              </a:ext>
            </a:extLst>
          </p:cNvPr>
          <p:cNvSpPr/>
          <p:nvPr/>
        </p:nvSpPr>
        <p:spPr>
          <a:xfrm>
            <a:off x="491992" y="1203741"/>
            <a:ext cx="9886256" cy="4611070"/>
          </a:xfrm>
          <a:prstGeom prst="rect">
            <a:avLst/>
          </a:prstGeom>
        </p:spPr>
        <p:txBody>
          <a:bodyPr wrap="square">
            <a:spAutoFit/>
          </a:bodyPr>
          <a:lstStyle/>
          <a:p>
            <a:pPr>
              <a:lnSpc>
                <a:spcPct val="150000"/>
              </a:lnSpc>
            </a:pPr>
            <a:r>
              <a:rPr lang="en-US" dirty="0">
                <a:latin typeface="Arial Nova Light" panose="020B0304020202020204" pitchFamily="34" charset="0"/>
              </a:rPr>
              <a:t>This event in 2020 occurred as a result of a Corona Virus from Wuhan, China which resulted in a worldwide Pandemic.</a:t>
            </a:r>
          </a:p>
          <a:p>
            <a:pPr lvl="0">
              <a:lnSpc>
                <a:spcPct val="150000"/>
              </a:lnSpc>
            </a:pPr>
            <a:r>
              <a:rPr lang="en-US" dirty="0">
                <a:latin typeface="Arial Nova Light" panose="020B0304020202020204" pitchFamily="34" charset="0"/>
              </a:rPr>
              <a:t>The event began for ABC clinic on March __, 2020. </a:t>
            </a:r>
          </a:p>
          <a:p>
            <a:pPr lvl="0">
              <a:lnSpc>
                <a:spcPct val="150000"/>
              </a:lnSpc>
            </a:pPr>
            <a:r>
              <a:rPr lang="en-US" dirty="0">
                <a:latin typeface="Arial Nova Light" panose="020B0304020202020204" pitchFamily="34" charset="0"/>
              </a:rPr>
              <a:t>The emergency team was composed of _________ (names of staff in leadership)</a:t>
            </a:r>
          </a:p>
          <a:p>
            <a:pPr lvl="0">
              <a:lnSpc>
                <a:spcPct val="150000"/>
              </a:lnSpc>
            </a:pPr>
            <a:r>
              <a:rPr lang="en-US" dirty="0">
                <a:latin typeface="Arial Nova Light" panose="020B0304020202020204" pitchFamily="34" charset="0"/>
              </a:rPr>
              <a:t>Governor DeWine declared a State emergency on March 9, 2020.</a:t>
            </a:r>
          </a:p>
          <a:p>
            <a:pPr>
              <a:lnSpc>
                <a:spcPct val="150000"/>
              </a:lnSpc>
            </a:pPr>
            <a:r>
              <a:rPr lang="en-US" dirty="0">
                <a:latin typeface="Arial Nova Light" panose="020B0304020202020204" pitchFamily="34" charset="0"/>
              </a:rPr>
              <a:t>This report is the follow up analysis of the COVID-19 event which occurred in early 2020.</a:t>
            </a:r>
          </a:p>
          <a:p>
            <a:pPr>
              <a:lnSpc>
                <a:spcPct val="150000"/>
              </a:lnSpc>
            </a:pPr>
            <a:r>
              <a:rPr lang="en-US" dirty="0">
                <a:latin typeface="Arial Nova Light" panose="020B0304020202020204" pitchFamily="34" charset="0"/>
              </a:rPr>
              <a:t>The purpose is to evaluate ABC clinic’s Emergency Preparedness program</a:t>
            </a:r>
          </a:p>
          <a:p>
            <a:pPr lvl="0">
              <a:lnSpc>
                <a:spcPct val="150000"/>
              </a:lnSpc>
            </a:pPr>
            <a:r>
              <a:rPr lang="en-US" dirty="0">
                <a:latin typeface="Arial Nova Light" panose="020B0304020202020204" pitchFamily="34" charset="0"/>
              </a:rPr>
              <a:t>Enter the top three strengths of your Emergency Plan</a:t>
            </a:r>
          </a:p>
          <a:p>
            <a:pPr>
              <a:lnSpc>
                <a:spcPct val="150000"/>
              </a:lnSpc>
            </a:pPr>
            <a:r>
              <a:rPr lang="en-US" dirty="0">
                <a:latin typeface="Arial Nova Light" panose="020B0304020202020204" pitchFamily="34" charset="0"/>
              </a:rPr>
              <a:t>     Examples:	Staff training conducted on infection prevention</a:t>
            </a:r>
          </a:p>
          <a:p>
            <a:pPr>
              <a:lnSpc>
                <a:spcPct val="150000"/>
              </a:lnSpc>
            </a:pPr>
            <a:r>
              <a:rPr lang="en-US" dirty="0">
                <a:latin typeface="Arial Nova Light" panose="020B0304020202020204" pitchFamily="34" charset="0"/>
              </a:rPr>
              <a:t>		Plan to triage patients who come to the clinic</a:t>
            </a:r>
          </a:p>
          <a:p>
            <a:pPr>
              <a:lnSpc>
                <a:spcPct val="150000"/>
              </a:lnSpc>
            </a:pPr>
            <a:r>
              <a:rPr lang="en-US" dirty="0">
                <a:latin typeface="Arial Nova Light" panose="020B0304020202020204" pitchFamily="34" charset="0"/>
              </a:rPr>
              <a:t>		Plan to put sign on door to call from the car if symptomatic</a:t>
            </a:r>
          </a:p>
        </p:txBody>
      </p:sp>
    </p:spTree>
    <p:extLst>
      <p:ext uri="{BB962C8B-B14F-4D97-AF65-F5344CB8AC3E}">
        <p14:creationId xmlns:p14="http://schemas.microsoft.com/office/powerpoint/2010/main" val="3129253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AF26C-3048-E14D-8971-5DAC0FE5DF5D}"/>
              </a:ext>
            </a:extLst>
          </p:cNvPr>
          <p:cNvSpPr>
            <a:spLocks noGrp="1"/>
          </p:cNvSpPr>
          <p:nvPr>
            <p:ph type="body" sz="quarter" idx="10"/>
          </p:nvPr>
        </p:nvSpPr>
        <p:spPr>
          <a:xfrm>
            <a:off x="426978" y="385009"/>
            <a:ext cx="10853936" cy="440531"/>
          </a:xfrm>
        </p:spPr>
        <p:txBody>
          <a:bodyPr>
            <a:normAutofit fontScale="77500" lnSpcReduction="20000"/>
          </a:bodyPr>
          <a:lstStyle/>
          <a:p>
            <a:r>
              <a:rPr lang="en-US" dirty="0"/>
              <a:t>AAR</a:t>
            </a:r>
          </a:p>
        </p:txBody>
      </p:sp>
      <p:grpSp>
        <p:nvGrpSpPr>
          <p:cNvPr id="8" name="Group 7">
            <a:extLst>
              <a:ext uri="{FF2B5EF4-FFF2-40B4-BE49-F238E27FC236}">
                <a16:creationId xmlns:a16="http://schemas.microsoft.com/office/drawing/2014/main" id="{407CB81C-6EAA-9F4A-B03F-126F4FB07B4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id="{EE7C4E48-0965-094B-9812-DA7CD362890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medium confidence">
              <a:extLst>
                <a:ext uri="{FF2B5EF4-FFF2-40B4-BE49-F238E27FC236}">
                  <a16:creationId xmlns:a16="http://schemas.microsoft.com/office/drawing/2014/main" id="{F0E40E16-BC39-2246-8D80-916A3B5AE555}"/>
                </a:ext>
              </a:extLst>
            </p:cNvPr>
            <p:cNvPicPr>
              <a:picLocks noChangeAspect="1"/>
            </p:cNvPicPr>
            <p:nvPr/>
          </p:nvPicPr>
          <p:blipFill>
            <a:blip r:embed="rId2"/>
            <a:stretch>
              <a:fillRect/>
            </a:stretch>
          </p:blipFill>
          <p:spPr>
            <a:xfrm>
              <a:off x="8836509" y="691771"/>
              <a:ext cx="635000" cy="635000"/>
            </a:xfrm>
            <a:prstGeom prst="rect">
              <a:avLst/>
            </a:prstGeom>
          </p:spPr>
        </p:pic>
      </p:grpSp>
      <p:sp>
        <p:nvSpPr>
          <p:cNvPr id="4" name="TextBox 3">
            <a:extLst>
              <a:ext uri="{FF2B5EF4-FFF2-40B4-BE49-F238E27FC236}">
                <a16:creationId xmlns:a16="http://schemas.microsoft.com/office/drawing/2014/main" id="{C9D482FA-ABE0-0B46-B84C-231D095B0F0D}"/>
              </a:ext>
            </a:extLst>
          </p:cNvPr>
          <p:cNvSpPr txBox="1"/>
          <p:nvPr/>
        </p:nvSpPr>
        <p:spPr>
          <a:xfrm>
            <a:off x="665922" y="1282148"/>
            <a:ext cx="8916352" cy="4801314"/>
          </a:xfrm>
          <a:prstGeom prst="rect">
            <a:avLst/>
          </a:prstGeom>
          <a:noFill/>
        </p:spPr>
        <p:txBody>
          <a:bodyPr wrap="none" rtlCol="0">
            <a:spAutoFit/>
          </a:bodyPr>
          <a:lstStyle/>
          <a:p>
            <a:r>
              <a:rPr lang="en-US" b="1" dirty="0">
                <a:latin typeface="Arial Nova" panose="020B0504020202020204" pitchFamily="34" charset="0"/>
              </a:rPr>
              <a:t>Areas of Improvement</a:t>
            </a:r>
          </a:p>
          <a:p>
            <a:r>
              <a:rPr lang="en-US" dirty="0">
                <a:latin typeface="Arial Nova Light" panose="020B0304020202020204" pitchFamily="34" charset="0"/>
              </a:rPr>
              <a:t>Need to order extra supplies such as masks and hand sanitizer earlier.</a:t>
            </a:r>
          </a:p>
          <a:p>
            <a:r>
              <a:rPr lang="en-US" dirty="0">
                <a:latin typeface="Arial Nova Light" panose="020B0304020202020204" pitchFamily="34" charset="0"/>
              </a:rPr>
              <a:t>Need to minimize things in the waiting room to decrease things needing disinfecting.</a:t>
            </a:r>
          </a:p>
          <a:p>
            <a:r>
              <a:rPr lang="en-US" dirty="0">
                <a:latin typeface="Arial Nova Light" panose="020B0304020202020204" pitchFamily="34" charset="0"/>
              </a:rPr>
              <a:t>Need for more screening of clinic staff, temps in the morning.</a:t>
            </a:r>
          </a:p>
          <a:p>
            <a:r>
              <a:rPr lang="en-US" dirty="0">
                <a:latin typeface="Arial Nova Light" panose="020B0304020202020204" pitchFamily="34" charset="0"/>
              </a:rPr>
              <a:t>Need more separation of patients.</a:t>
            </a:r>
          </a:p>
          <a:p>
            <a:endParaRPr lang="en-US" dirty="0">
              <a:latin typeface="Arial Nova Light" panose="020B0304020202020204" pitchFamily="34" charset="0"/>
            </a:endParaRPr>
          </a:p>
          <a:p>
            <a:r>
              <a:rPr lang="en-US" b="1" dirty="0">
                <a:latin typeface="Arial Nova" panose="020B0504020202020204" pitchFamily="34" charset="0"/>
              </a:rPr>
              <a:t>Event Successes</a:t>
            </a:r>
          </a:p>
          <a:p>
            <a:r>
              <a:rPr lang="en-US" dirty="0">
                <a:latin typeface="Arial Nova Light" panose="020B0304020202020204" pitchFamily="34" charset="0"/>
              </a:rPr>
              <a:t>Staff immediately began calling patients instead of visit to decrease exposure for patients</a:t>
            </a:r>
          </a:p>
          <a:p>
            <a:r>
              <a:rPr lang="en-US" dirty="0">
                <a:latin typeface="Arial Nova Light" panose="020B0304020202020204" pitchFamily="34" charset="0"/>
              </a:rPr>
              <a:t>Some staff sent to hospital to assist with surge</a:t>
            </a:r>
          </a:p>
          <a:p>
            <a:r>
              <a:rPr lang="en-US" dirty="0">
                <a:latin typeface="Arial Nova Light" panose="020B0304020202020204" pitchFamily="34" charset="0"/>
              </a:rPr>
              <a:t>Older providers working from home doing Telehealth</a:t>
            </a:r>
          </a:p>
          <a:p>
            <a:r>
              <a:rPr lang="en-US" dirty="0">
                <a:latin typeface="Arial Nova Light" panose="020B0304020202020204" pitchFamily="34" charset="0"/>
              </a:rPr>
              <a:t>Document staff meeting with date, time and training log with signatures.</a:t>
            </a:r>
          </a:p>
          <a:p>
            <a:endParaRPr lang="en-US" dirty="0">
              <a:latin typeface="Arial Nova Light" panose="020B0304020202020204" pitchFamily="34" charset="0"/>
            </a:endParaRPr>
          </a:p>
          <a:p>
            <a:r>
              <a:rPr lang="en-US" b="1" dirty="0">
                <a:latin typeface="Arial Nova" panose="020B0504020202020204" pitchFamily="34" charset="0"/>
              </a:rPr>
              <a:t>Staff Training</a:t>
            </a:r>
          </a:p>
          <a:p>
            <a:pPr lvl="0"/>
            <a:r>
              <a:rPr lang="en-US" dirty="0">
                <a:latin typeface="Arial Nova Light" panose="020B0304020202020204" pitchFamily="34" charset="0"/>
              </a:rPr>
              <a:t>Report reviewed with staff</a:t>
            </a:r>
          </a:p>
          <a:p>
            <a:pPr lvl="0"/>
            <a:r>
              <a:rPr lang="en-US" dirty="0">
                <a:latin typeface="Arial Nova Light" panose="020B0304020202020204" pitchFamily="34" charset="0"/>
              </a:rPr>
              <a:t>Assignments given</a:t>
            </a:r>
          </a:p>
          <a:p>
            <a:pPr lvl="0"/>
            <a:r>
              <a:rPr lang="en-US" dirty="0">
                <a:latin typeface="Arial Nova Light" panose="020B0304020202020204" pitchFamily="34" charset="0"/>
              </a:rPr>
              <a:t>Attendance log at AAR meeting</a:t>
            </a:r>
          </a:p>
          <a:p>
            <a:endParaRPr lang="en-US" dirty="0">
              <a:latin typeface="Arial Nova Light" panose="020B0304020202020204" pitchFamily="34" charset="0"/>
            </a:endParaRPr>
          </a:p>
        </p:txBody>
      </p:sp>
    </p:spTree>
    <p:extLst>
      <p:ext uri="{BB962C8B-B14F-4D97-AF65-F5344CB8AC3E}">
        <p14:creationId xmlns:p14="http://schemas.microsoft.com/office/powerpoint/2010/main" val="3169442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B4F73E-C0B0-6F44-ADF1-EEE2F519DB3B}"/>
              </a:ext>
            </a:extLst>
          </p:cNvPr>
          <p:cNvSpPr>
            <a:spLocks noGrp="1"/>
          </p:cNvSpPr>
          <p:nvPr>
            <p:ph type="body" sz="quarter" idx="10"/>
          </p:nvPr>
        </p:nvSpPr>
        <p:spPr/>
        <p:txBody>
          <a:bodyPr>
            <a:normAutofit fontScale="77500" lnSpcReduction="20000"/>
          </a:bodyPr>
          <a:lstStyle/>
          <a:p>
            <a:r>
              <a:rPr lang="en-US" dirty="0"/>
              <a:t>Learning Objectives</a:t>
            </a:r>
          </a:p>
        </p:txBody>
      </p:sp>
      <p:sp>
        <p:nvSpPr>
          <p:cNvPr id="5" name="Text Placeholder 4">
            <a:extLst>
              <a:ext uri="{FF2B5EF4-FFF2-40B4-BE49-F238E27FC236}">
                <a16:creationId xmlns:a16="http://schemas.microsoft.com/office/drawing/2014/main" id="{1B2B8B83-338A-A546-B328-E3A61072CA40}"/>
              </a:ext>
            </a:extLst>
          </p:cNvPr>
          <p:cNvSpPr>
            <a:spLocks noGrp="1"/>
          </p:cNvSpPr>
          <p:nvPr>
            <p:ph type="body" sz="quarter" idx="32"/>
          </p:nvPr>
        </p:nvSpPr>
        <p:spPr/>
        <p:txBody>
          <a:bodyPr/>
          <a:lstStyle/>
          <a:p>
            <a:r>
              <a:rPr lang="en-US" dirty="0"/>
              <a:t>Changes in 2020 and 2021</a:t>
            </a:r>
          </a:p>
        </p:txBody>
      </p:sp>
      <p:sp>
        <p:nvSpPr>
          <p:cNvPr id="6" name="Text Placeholder 5">
            <a:extLst>
              <a:ext uri="{FF2B5EF4-FFF2-40B4-BE49-F238E27FC236}">
                <a16:creationId xmlns:a16="http://schemas.microsoft.com/office/drawing/2014/main" id="{C5387E4E-B812-A14A-86F1-8FA965DA6DA7}"/>
              </a:ext>
            </a:extLst>
          </p:cNvPr>
          <p:cNvSpPr>
            <a:spLocks noGrp="1"/>
          </p:cNvSpPr>
          <p:nvPr>
            <p:ph type="body" sz="quarter" idx="28"/>
          </p:nvPr>
        </p:nvSpPr>
        <p:spPr>
          <a:xfrm>
            <a:off x="6236660" y="3538728"/>
            <a:ext cx="4785570" cy="443379"/>
          </a:xfrm>
        </p:spPr>
        <p:txBody>
          <a:bodyPr/>
          <a:lstStyle/>
          <a:p>
            <a:r>
              <a:rPr lang="en-US" dirty="0"/>
              <a:t>Self  Survey</a:t>
            </a:r>
          </a:p>
          <a:p>
            <a:endParaRPr lang="en-US" dirty="0"/>
          </a:p>
        </p:txBody>
      </p:sp>
      <p:sp>
        <p:nvSpPr>
          <p:cNvPr id="7" name="Text Placeholder 6">
            <a:extLst>
              <a:ext uri="{FF2B5EF4-FFF2-40B4-BE49-F238E27FC236}">
                <a16:creationId xmlns:a16="http://schemas.microsoft.com/office/drawing/2014/main" id="{7D7648C3-97C1-2941-8DAA-0C3AC181CF91}"/>
              </a:ext>
            </a:extLst>
          </p:cNvPr>
          <p:cNvSpPr>
            <a:spLocks noGrp="1"/>
          </p:cNvSpPr>
          <p:nvPr>
            <p:ph type="body" sz="quarter" idx="30"/>
          </p:nvPr>
        </p:nvSpPr>
        <p:spPr>
          <a:xfrm>
            <a:off x="6236660" y="2715768"/>
            <a:ext cx="4785570" cy="451845"/>
          </a:xfrm>
        </p:spPr>
        <p:txBody>
          <a:bodyPr/>
          <a:lstStyle/>
          <a:p>
            <a:r>
              <a:rPr lang="en-US" dirty="0"/>
              <a:t>Common Deficiencies</a:t>
            </a:r>
          </a:p>
        </p:txBody>
      </p:sp>
      <p:grpSp>
        <p:nvGrpSpPr>
          <p:cNvPr id="11" name="Group 10">
            <a:extLst>
              <a:ext uri="{FF2B5EF4-FFF2-40B4-BE49-F238E27FC236}">
                <a16:creationId xmlns:a16="http://schemas.microsoft.com/office/drawing/2014/main" id="{1C03327E-0354-BB45-9F3F-D9C669BA4D3C}"/>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12" name="Oval 11">
              <a:extLst>
                <a:ext uri="{FF2B5EF4-FFF2-40B4-BE49-F238E27FC236}">
                  <a16:creationId xmlns:a16="http://schemas.microsoft.com/office/drawing/2014/main" id="{23836CC6-F6C4-6E48-BB9C-6C2AC83DE07C}"/>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F4CD192-3754-D445-AA64-4549E7A1095D}"/>
                </a:ext>
              </a:extLst>
            </p:cNvPr>
            <p:cNvPicPr>
              <a:picLocks noChangeAspect="1"/>
            </p:cNvPicPr>
            <p:nvPr/>
          </p:nvPicPr>
          <p:blipFill>
            <a:blip r:embed="rId2"/>
            <a:srcRect/>
            <a:stretch/>
          </p:blipFill>
          <p:spPr>
            <a:xfrm>
              <a:off x="8804759" y="686370"/>
              <a:ext cx="698500" cy="698500"/>
            </a:xfrm>
            <a:prstGeom prst="rect">
              <a:avLst/>
            </a:prstGeom>
          </p:spPr>
        </p:pic>
      </p:grpSp>
      <p:pic>
        <p:nvPicPr>
          <p:cNvPr id="9" name="Picture Placeholder 8" descr="A person holding a clipboard&#10;&#10;Description automatically generated with medium confidence">
            <a:extLst>
              <a:ext uri="{FF2B5EF4-FFF2-40B4-BE49-F238E27FC236}">
                <a16:creationId xmlns:a16="http://schemas.microsoft.com/office/drawing/2014/main" id="{2D9ECFC9-C0AA-44E6-9FD4-DD2B690BBA94}"/>
              </a:ext>
            </a:extLst>
          </p:cNvPr>
          <p:cNvPicPr>
            <a:picLocks noGrp="1" noChangeAspect="1"/>
          </p:cNvPicPr>
          <p:nvPr>
            <p:ph type="pic" sz="quarter" idx="31"/>
          </p:nvPr>
        </p:nvPicPr>
        <p:blipFill>
          <a:blip r:embed="rId3">
            <a:extLst>
              <a:ext uri="{837473B0-CC2E-450A-ABE3-18F120FF3D39}">
                <a1611:picAttrSrcUrl xmlns:a1611="http://schemas.microsoft.com/office/drawing/2016/11/main" r:id="rId4"/>
              </a:ext>
            </a:extLst>
          </a:blip>
          <a:srcRect t="9273" b="9273"/>
          <a:stretch>
            <a:fillRect/>
          </a:stretch>
        </p:blipFill>
        <p:spPr/>
      </p:pic>
    </p:spTree>
    <p:extLst>
      <p:ext uri="{BB962C8B-B14F-4D97-AF65-F5344CB8AC3E}">
        <p14:creationId xmlns:p14="http://schemas.microsoft.com/office/powerpoint/2010/main" val="3823896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AF26C-3048-E14D-8971-5DAC0FE5DF5D}"/>
              </a:ext>
            </a:extLst>
          </p:cNvPr>
          <p:cNvSpPr>
            <a:spLocks noGrp="1"/>
          </p:cNvSpPr>
          <p:nvPr>
            <p:ph type="body" sz="quarter" idx="10"/>
          </p:nvPr>
        </p:nvSpPr>
        <p:spPr>
          <a:xfrm>
            <a:off x="426978" y="385009"/>
            <a:ext cx="10853936" cy="440531"/>
          </a:xfrm>
        </p:spPr>
        <p:txBody>
          <a:bodyPr>
            <a:normAutofit fontScale="77500" lnSpcReduction="20000"/>
          </a:bodyPr>
          <a:lstStyle/>
          <a:p>
            <a:r>
              <a:rPr lang="en-US" dirty="0"/>
              <a:t>Part 2</a:t>
            </a:r>
          </a:p>
        </p:txBody>
      </p:sp>
      <p:grpSp>
        <p:nvGrpSpPr>
          <p:cNvPr id="8" name="Group 7">
            <a:extLst>
              <a:ext uri="{FF2B5EF4-FFF2-40B4-BE49-F238E27FC236}">
                <a16:creationId xmlns:a16="http://schemas.microsoft.com/office/drawing/2014/main" id="{407CB81C-6EAA-9F4A-B03F-126F4FB07B4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id="{EE7C4E48-0965-094B-9812-DA7CD362890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medium confidence">
              <a:extLst>
                <a:ext uri="{FF2B5EF4-FFF2-40B4-BE49-F238E27FC236}">
                  <a16:creationId xmlns:a16="http://schemas.microsoft.com/office/drawing/2014/main" id="{F0E40E16-BC39-2246-8D80-916A3B5AE555}"/>
                </a:ext>
              </a:extLst>
            </p:cNvPr>
            <p:cNvPicPr>
              <a:picLocks noChangeAspect="1"/>
            </p:cNvPicPr>
            <p:nvPr/>
          </p:nvPicPr>
          <p:blipFill>
            <a:blip r:embed="rId2"/>
            <a:stretch>
              <a:fillRect/>
            </a:stretch>
          </p:blipFill>
          <p:spPr>
            <a:xfrm>
              <a:off x="8836509" y="691771"/>
              <a:ext cx="635000" cy="635000"/>
            </a:xfrm>
            <a:prstGeom prst="rect">
              <a:avLst/>
            </a:prstGeom>
          </p:spPr>
        </p:pic>
      </p:grpSp>
      <p:sp>
        <p:nvSpPr>
          <p:cNvPr id="3" name="TextBox 2">
            <a:extLst>
              <a:ext uri="{FF2B5EF4-FFF2-40B4-BE49-F238E27FC236}">
                <a16:creationId xmlns:a16="http://schemas.microsoft.com/office/drawing/2014/main" id="{DD9ABED7-D3AC-CD4A-B650-A67066F8289F}"/>
              </a:ext>
            </a:extLst>
          </p:cNvPr>
          <p:cNvSpPr txBox="1"/>
          <p:nvPr/>
        </p:nvSpPr>
        <p:spPr>
          <a:xfrm>
            <a:off x="1709530" y="1958009"/>
            <a:ext cx="6080511" cy="1754326"/>
          </a:xfrm>
          <a:prstGeom prst="rect">
            <a:avLst/>
          </a:prstGeom>
          <a:noFill/>
        </p:spPr>
        <p:txBody>
          <a:bodyPr wrap="none" rtlCol="0">
            <a:spAutoFit/>
          </a:bodyPr>
          <a:lstStyle/>
          <a:p>
            <a:pPr marL="571500" indent="-571500">
              <a:buFont typeface="Arial" panose="020B0604020202020204" pitchFamily="34" charset="0"/>
              <a:buChar char="•"/>
            </a:pPr>
            <a:r>
              <a:rPr lang="en-US" sz="3600" dirty="0">
                <a:latin typeface="Arial Nova" panose="020B0504020202020204" pitchFamily="34" charset="0"/>
              </a:rPr>
              <a:t>COMMON DEFICIENCIES</a:t>
            </a:r>
          </a:p>
          <a:p>
            <a:endParaRPr lang="en-US" sz="3600" dirty="0">
              <a:latin typeface="Arial Nova" panose="020B0504020202020204" pitchFamily="34" charset="0"/>
            </a:endParaRPr>
          </a:p>
          <a:p>
            <a:pPr marL="571500" indent="-571500">
              <a:buFont typeface="Arial" panose="020B0604020202020204" pitchFamily="34" charset="0"/>
              <a:buChar char="•"/>
            </a:pPr>
            <a:r>
              <a:rPr lang="en-US" sz="3600" dirty="0">
                <a:latin typeface="Arial Nova" panose="020B0504020202020204" pitchFamily="34" charset="0"/>
              </a:rPr>
              <a:t>MOCK/SELF SURVEY</a:t>
            </a:r>
          </a:p>
        </p:txBody>
      </p:sp>
    </p:spTree>
    <p:extLst>
      <p:ext uri="{BB962C8B-B14F-4D97-AF65-F5344CB8AC3E}">
        <p14:creationId xmlns:p14="http://schemas.microsoft.com/office/powerpoint/2010/main" val="3996635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77500" lnSpcReduction="20000"/>
          </a:bodyPr>
          <a:lstStyle/>
          <a:p>
            <a:r>
              <a:rPr lang="en-US" dirty="0"/>
              <a:t>42. CFR 491.1 to 491.12</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Content Placeholder 4">
            <a:extLst>
              <a:ext uri="{FF2B5EF4-FFF2-40B4-BE49-F238E27FC236}">
                <a16:creationId xmlns:a16="http://schemas.microsoft.com/office/drawing/2014/main" id="{73140013-085C-8248-87EF-19F60BBF551E}"/>
              </a:ext>
            </a:extLst>
          </p:cNvPr>
          <p:cNvPicPr>
            <a:picLocks noChangeAspect="1"/>
          </p:cNvPicPr>
          <p:nvPr/>
        </p:nvPicPr>
        <p:blipFill>
          <a:blip r:embed="rId3"/>
          <a:srcRect/>
          <a:stretch/>
        </p:blipFill>
        <p:spPr>
          <a:xfrm>
            <a:off x="1682200" y="1261287"/>
            <a:ext cx="7910516" cy="4685460"/>
          </a:xfrm>
          <a:prstGeom prst="rect">
            <a:avLst/>
          </a:prstGeom>
        </p:spPr>
      </p:pic>
    </p:spTree>
    <p:extLst>
      <p:ext uri="{BB962C8B-B14F-4D97-AF65-F5344CB8AC3E}">
        <p14:creationId xmlns:p14="http://schemas.microsoft.com/office/powerpoint/2010/main" val="190137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77500" lnSpcReduction="20000"/>
          </a:bodyPr>
          <a:lstStyle/>
          <a:p>
            <a:r>
              <a:rPr lang="en-US" dirty="0"/>
              <a:t>Overview of Mock Survey</a:t>
            </a:r>
          </a:p>
        </p:txBody>
      </p:sp>
      <p:sp>
        <p:nvSpPr>
          <p:cNvPr id="3" name="Text Placeholder 2">
            <a:extLst>
              <a:ext uri="{FF2B5EF4-FFF2-40B4-BE49-F238E27FC236}">
                <a16:creationId xmlns:a16="http://schemas.microsoft.com/office/drawing/2014/main" id="{D8BE027B-E5C9-4D18-A7A5-A17B3448FE7E}"/>
              </a:ext>
            </a:extLst>
          </p:cNvPr>
          <p:cNvSpPr>
            <a:spLocks noGrp="1"/>
          </p:cNvSpPr>
          <p:nvPr>
            <p:ph type="body" sz="quarter" idx="14"/>
          </p:nvPr>
        </p:nvSpPr>
        <p:spPr>
          <a:xfrm>
            <a:off x="654078" y="1434987"/>
            <a:ext cx="9712435" cy="4697456"/>
          </a:xfrm>
        </p:spPr>
        <p:txBody>
          <a:bodyPr/>
          <a:lstStyle/>
          <a:p>
            <a:pPr marL="0" marR="0" lvl="0" indent="0" algn="l"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solidFill>
                  <a:prstClr val="black"/>
                </a:solidFill>
                <a:effectLst/>
                <a:uLnTx/>
                <a:uFillTx/>
                <a:latin typeface="Arial Nova Light" panose="020B0304020202020204" pitchFamily="34" charset="0"/>
              </a:rPr>
              <a:t>Work </a:t>
            </a:r>
            <a:r>
              <a:rPr lang="en-US" sz="2000" dirty="0">
                <a:solidFill>
                  <a:prstClr val="black"/>
                </a:solidFill>
                <a:latin typeface="Arial Nova Light" panose="020B0304020202020204" pitchFamily="34" charset="0"/>
              </a:rPr>
              <a:t>your</a:t>
            </a:r>
            <a:r>
              <a:rPr kumimoji="0" lang="en-US" sz="2000" u="none" strike="noStrike" kern="1200" cap="none" spc="0" normalizeH="0" baseline="0" noProof="0" dirty="0">
                <a:ln>
                  <a:noFill/>
                </a:ln>
                <a:solidFill>
                  <a:prstClr val="black"/>
                </a:solidFill>
                <a:effectLst/>
                <a:uLnTx/>
                <a:uFillTx/>
                <a:latin typeface="Arial Nova Light" panose="020B0304020202020204" pitchFamily="34" charset="0"/>
              </a:rPr>
              <a:t> checklist!  Conduct your own mock survey with clinic staff based off the agenda that we provided as a handout.</a:t>
            </a: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Hold a kickoff conference with staff and discuss how the mock survey will prepare them for the onsite visit.</a:t>
            </a:r>
          </a:p>
          <a:p>
            <a:pPr marL="285750" indent="-285750">
              <a:lnSpc>
                <a:spcPct val="90000"/>
              </a:lnSpc>
              <a:spcBef>
                <a:spcPts val="667"/>
              </a:spcBef>
              <a:buFont typeface="Arial" panose="020B0604020202020204" pitchFamily="34" charset="0"/>
              <a:buChar char="•"/>
              <a:defRPr/>
            </a:pPr>
            <a:endParaRPr kumimoji="0" lang="en-US" sz="16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Complete a walk through of the clinic with checklist in hand.  Can you answer yes to all the </a:t>
            </a:r>
            <a:r>
              <a:rPr lang="en-US" sz="1600" dirty="0">
                <a:solidFill>
                  <a:prstClr val="black"/>
                </a:solidFill>
                <a:latin typeface="Arial Nova Light" panose="020B0304020202020204" pitchFamily="34" charset="0"/>
              </a:rPr>
              <a:t>regulations</a:t>
            </a: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 Are there areas of concern that need more attention?</a:t>
            </a:r>
          </a:p>
          <a:p>
            <a:pPr marL="285750" indent="-285750">
              <a:lnSpc>
                <a:spcPct val="90000"/>
              </a:lnSpc>
              <a:spcBef>
                <a:spcPts val="667"/>
              </a:spcBef>
              <a:buFont typeface="Arial" panose="020B0604020202020204" pitchFamily="34" charset="0"/>
              <a:buChar char="•"/>
              <a:defRPr/>
            </a:pPr>
            <a:endParaRPr kumimoji="0" lang="en-US" sz="16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Complete a policy review based on the policy section of the checklist.  Do you have all the policies?  Are they complete?  If you are provider-based, are the policies specific to your clinic? (or have you clearly identified that you follow hospital policy?)</a:t>
            </a:r>
          </a:p>
          <a:p>
            <a:pPr marL="285750" indent="-285750">
              <a:lnSpc>
                <a:spcPct val="90000"/>
              </a:lnSpc>
              <a:spcBef>
                <a:spcPts val="667"/>
              </a:spcBef>
              <a:buFont typeface="Arial" panose="020B0604020202020204" pitchFamily="34" charset="0"/>
              <a:buChar char="•"/>
              <a:defRPr/>
            </a:pPr>
            <a:endParaRPr kumimoji="0" lang="en-US" sz="16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Interview staff to ensure they are knowledgeable about clinic policy, procedures and their individual job responsibilities.  They should be comfortable answering any questions that the surveyor may ask.</a:t>
            </a:r>
          </a:p>
          <a:p>
            <a:pPr marL="285750" indent="-285750">
              <a:lnSpc>
                <a:spcPct val="90000"/>
              </a:lnSpc>
              <a:spcBef>
                <a:spcPts val="667"/>
              </a:spcBef>
              <a:buFont typeface="Arial" panose="020B0604020202020204" pitchFamily="34" charset="0"/>
              <a:buChar char="•"/>
              <a:defRPr/>
            </a:pPr>
            <a:endParaRPr kumimoji="0" lang="en-US" sz="1600" u="none" strike="noStrike" kern="1200" cap="none" spc="0" normalizeH="0" baseline="0" noProof="0" dirty="0">
              <a:ln>
                <a:noFill/>
              </a:ln>
              <a:solidFill>
                <a:prstClr val="black"/>
              </a:solidFill>
              <a:effectLst/>
              <a:uLnTx/>
              <a:uFillTx/>
              <a:latin typeface="Arial Nova Light" panose="020B0304020202020204" pitchFamily="34" charset="0"/>
            </a:endParaRPr>
          </a:p>
          <a:p>
            <a:pPr marL="285750" indent="-285750">
              <a:lnSpc>
                <a:spcPct val="90000"/>
              </a:lnSpc>
              <a:spcBef>
                <a:spcPts val="667"/>
              </a:spcBef>
              <a:buFont typeface="Arial" panose="020B0604020202020204" pitchFamily="34" charset="0"/>
              <a:buChar char="•"/>
              <a:defRPr/>
            </a:pPr>
            <a:r>
              <a:rPr kumimoji="0" lang="en-US" sz="1600" u="none" strike="noStrike" kern="1200" cap="none" spc="0" normalizeH="0" baseline="0" noProof="0" dirty="0">
                <a:ln>
                  <a:noFill/>
                </a:ln>
                <a:solidFill>
                  <a:prstClr val="black"/>
                </a:solidFill>
                <a:effectLst/>
                <a:uLnTx/>
                <a:uFillTx/>
                <a:latin typeface="Arial Nova Light" panose="020B0304020202020204" pitchFamily="34" charset="0"/>
              </a:rPr>
              <a:t>Finish with a wrap up conference to discuss any areas of concern that need to be addressed prior to survey.  Once you are confident you are ready for survey day, take time to celebrate your accomplishments!</a:t>
            </a:r>
          </a:p>
          <a:p>
            <a:endParaRPr lang="en-US" dirty="0">
              <a:latin typeface="Arial Nova Light" panose="020B0304020202020204" pitchFamily="34" charset="0"/>
            </a:endParaRP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939931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0000" lnSpcReduction="20000"/>
          </a:bodyPr>
          <a:lstStyle/>
          <a:p>
            <a:r>
              <a:rPr lang="en-US" dirty="0"/>
              <a:t>Conducting a Self Survey – Time to Shine!</a:t>
            </a:r>
          </a:p>
        </p:txBody>
      </p:sp>
      <p:sp>
        <p:nvSpPr>
          <p:cNvPr id="3" name="Text Placeholder 2">
            <a:extLst>
              <a:ext uri="{FF2B5EF4-FFF2-40B4-BE49-F238E27FC236}">
                <a16:creationId xmlns:a16="http://schemas.microsoft.com/office/drawing/2014/main" id="{37592702-353D-9E41-8470-2925E0365FE1}"/>
              </a:ext>
            </a:extLst>
          </p:cNvPr>
          <p:cNvSpPr>
            <a:spLocks noGrp="1"/>
          </p:cNvSpPr>
          <p:nvPr>
            <p:ph type="body" sz="quarter" idx="14"/>
          </p:nvPr>
        </p:nvSpPr>
        <p:spPr>
          <a:xfrm>
            <a:off x="758952" y="1600200"/>
            <a:ext cx="10702048" cy="3681866"/>
          </a:xfrm>
        </p:spPr>
        <p:txBody>
          <a:bodyPr/>
          <a:lstStyle/>
          <a:p>
            <a:pPr marL="0" marR="0" lvl="0" indent="0" algn="l"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Everyone has worked hard to </a:t>
            </a:r>
            <a:r>
              <a:rPr lang="en-US" sz="2000" dirty="0">
                <a:solidFill>
                  <a:prstClr val="black"/>
                </a:solidFill>
              </a:rPr>
              <a:t>stay compliant</a:t>
            </a: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 and now is their time to shine!</a:t>
            </a:r>
          </a:p>
          <a:p>
            <a:pPr marL="0" marR="0" lvl="0" indent="0" algn="l"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Set the tone for the mock survey with a discussion to remind staff this is an “open book test” and there should be no surprises.  If you can answer yes to each item on the checklist, your clinic is </a:t>
            </a:r>
            <a:r>
              <a:rPr lang="en-US" sz="2000" dirty="0">
                <a:solidFill>
                  <a:prstClr val="black"/>
                </a:solidFill>
              </a:rPr>
              <a:t>in compliance</a:t>
            </a: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a:t>
            </a:r>
          </a:p>
          <a:p>
            <a:pPr marL="0" marR="0" lvl="0" indent="0" algn="l" defTabSz="1219170"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Nova Light" panose="020B0306020202020204" pitchFamily="34" charset="0"/>
                <a:ea typeface="+mn-ea"/>
              </a:rPr>
              <a:t>Enthusiasm not apprehension!  Your surveyor will conduct a fair and unbiased survey.  Staff should not be nervous but ready to show the surveyor what they do best.  </a:t>
            </a:r>
          </a:p>
          <a:p>
            <a:pPr lvl="1"/>
            <a:endParaRPr lang="en-US" dirty="0"/>
          </a:p>
        </p:txBody>
      </p:sp>
      <p:grpSp>
        <p:nvGrpSpPr>
          <p:cNvPr id="4" name="Group 3">
            <a:extLst>
              <a:ext uri="{FF2B5EF4-FFF2-40B4-BE49-F238E27FC236}">
                <a16:creationId xmlns:a16="http://schemas.microsoft.com/office/drawing/2014/main" id="{B2E00265-AA2D-AA4F-A794-497161C57005}"/>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9D18B976-D074-624B-BA47-F37DCF828BA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70F7A74-81EF-DD42-BB15-A50E27A47123}"/>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606250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F1935-347C-4932-8879-F2AE3E8CA97F}"/>
              </a:ext>
            </a:extLst>
          </p:cNvPr>
          <p:cNvSpPr>
            <a:spLocks noGrp="1"/>
          </p:cNvSpPr>
          <p:nvPr>
            <p:ph type="body" sz="quarter" idx="10"/>
          </p:nvPr>
        </p:nvSpPr>
        <p:spPr/>
        <p:txBody>
          <a:bodyPr>
            <a:normAutofit fontScale="77500" lnSpcReduction="20000"/>
          </a:bodyPr>
          <a:lstStyle/>
          <a:p>
            <a:r>
              <a:rPr lang="en-US" b="1" dirty="0"/>
              <a:t>The RHC Checklist</a:t>
            </a:r>
            <a:endParaRPr lang="en-US" dirty="0"/>
          </a:p>
        </p:txBody>
      </p:sp>
      <p:pic>
        <p:nvPicPr>
          <p:cNvPr id="4" name="Picture 3">
            <a:extLst>
              <a:ext uri="{FF2B5EF4-FFF2-40B4-BE49-F238E27FC236}">
                <a16:creationId xmlns:a16="http://schemas.microsoft.com/office/drawing/2014/main" id="{20D6B744-5270-472E-A226-F2B4F7A62C38}"/>
              </a:ext>
            </a:extLst>
          </p:cNvPr>
          <p:cNvPicPr>
            <a:picLocks noChangeAspect="1"/>
          </p:cNvPicPr>
          <p:nvPr/>
        </p:nvPicPr>
        <p:blipFill>
          <a:blip r:embed="rId2"/>
          <a:stretch>
            <a:fillRect/>
          </a:stretch>
        </p:blipFill>
        <p:spPr>
          <a:xfrm>
            <a:off x="881716" y="1453921"/>
            <a:ext cx="6473371" cy="4739716"/>
          </a:xfrm>
          <a:prstGeom prst="rect">
            <a:avLst/>
          </a:prstGeom>
          <a:noFill/>
          <a:ln w="38100">
            <a:solidFill>
              <a:srgbClr val="3262AA"/>
            </a:solidFill>
          </a:ln>
          <a:effectLst>
            <a:reflection blurRad="12700" stA="25000" endPos="17000" dir="5400000" sy="-100000" algn="bl" rotWithShape="0"/>
          </a:effectLst>
        </p:spPr>
      </p:pic>
      <p:sp>
        <p:nvSpPr>
          <p:cNvPr id="5" name="TextBox 4">
            <a:extLst>
              <a:ext uri="{FF2B5EF4-FFF2-40B4-BE49-F238E27FC236}">
                <a16:creationId xmlns:a16="http://schemas.microsoft.com/office/drawing/2014/main" id="{F77EC284-5694-46B1-A3E1-4D0D1F9CA399}"/>
              </a:ext>
            </a:extLst>
          </p:cNvPr>
          <p:cNvSpPr txBox="1"/>
          <p:nvPr/>
        </p:nvSpPr>
        <p:spPr>
          <a:xfrm>
            <a:off x="7871254" y="2326370"/>
            <a:ext cx="3690073" cy="2554545"/>
          </a:xfrm>
          <a:prstGeom prst="rect">
            <a:avLst/>
          </a:prstGeom>
          <a:noFill/>
        </p:spPr>
        <p:txBody>
          <a:bodyPr wrap="square" rtlCol="0">
            <a:spAutoFit/>
          </a:bodyPr>
          <a:lstStyle/>
          <a:p>
            <a:r>
              <a:rPr lang="en-US" sz="2000" dirty="0">
                <a:latin typeface="Arial Nova Light" panose="020B0306020202020204" pitchFamily="34" charset="0"/>
              </a:rPr>
              <a:t>The Compliance Team Quality Standards and Checklist incorporate the federal regulatory requirements with universal and specialty standards to demonstrate rural excellence through Exemplary Provider Accreditation</a:t>
            </a:r>
          </a:p>
        </p:txBody>
      </p:sp>
      <p:grpSp>
        <p:nvGrpSpPr>
          <p:cNvPr id="6" name="Group 5">
            <a:extLst>
              <a:ext uri="{FF2B5EF4-FFF2-40B4-BE49-F238E27FC236}">
                <a16:creationId xmlns:a16="http://schemas.microsoft.com/office/drawing/2014/main" id="{2FCBAA63-1E5A-D04C-AAF9-F1CF9B60A22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7" name="Oval 6">
              <a:extLst>
                <a:ext uri="{FF2B5EF4-FFF2-40B4-BE49-F238E27FC236}">
                  <a16:creationId xmlns:a16="http://schemas.microsoft.com/office/drawing/2014/main" id="{04AFE9E9-FEDA-5C41-A970-D556D3C4D1BD}"/>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72DCE97-7350-E246-A4C3-54E1ABF56A61}"/>
                </a:ext>
              </a:extLst>
            </p:cNvPr>
            <p:cNvPicPr>
              <a:picLocks noChangeAspect="1"/>
            </p:cNvPicPr>
            <p:nvPr/>
          </p:nvPicPr>
          <p:blipFill>
            <a:blip r:embed="rId3"/>
            <a:srcRect/>
            <a:stretch/>
          </p:blipFill>
          <p:spPr>
            <a:xfrm>
              <a:off x="8804759" y="686370"/>
              <a:ext cx="698500" cy="698500"/>
            </a:xfrm>
            <a:prstGeom prst="rect">
              <a:avLst/>
            </a:prstGeom>
          </p:spPr>
        </p:pic>
      </p:grpSp>
    </p:spTree>
    <p:extLst>
      <p:ext uri="{BB962C8B-B14F-4D97-AF65-F5344CB8AC3E}">
        <p14:creationId xmlns:p14="http://schemas.microsoft.com/office/powerpoint/2010/main" val="3502122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B5B46C-306B-DE46-9DDE-56D87CEB7647}"/>
              </a:ext>
            </a:extLst>
          </p:cNvPr>
          <p:cNvSpPr>
            <a:spLocks noGrp="1"/>
          </p:cNvSpPr>
          <p:nvPr>
            <p:ph type="body" sz="quarter" idx="10"/>
          </p:nvPr>
        </p:nvSpPr>
        <p:spPr/>
        <p:txBody>
          <a:bodyPr>
            <a:normAutofit fontScale="77500" lnSpcReduction="20000"/>
          </a:bodyPr>
          <a:lstStyle/>
          <a:p>
            <a:r>
              <a:rPr lang="en-US" dirty="0"/>
              <a:t>Mock Survey – Signage </a:t>
            </a:r>
          </a:p>
        </p:txBody>
      </p:sp>
      <p:pic>
        <p:nvPicPr>
          <p:cNvPr id="5" name="Picture 2" descr="Clinic sign.">
            <a:extLst>
              <a:ext uri="{FF2B5EF4-FFF2-40B4-BE49-F238E27FC236}">
                <a16:creationId xmlns:a16="http://schemas.microsoft.com/office/drawing/2014/main" id="{783C32E3-98BE-E340-8C33-E64444DC9F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4058" y="1644174"/>
            <a:ext cx="5667888" cy="3569652"/>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979F600-EE4A-164F-99BE-E9B58CDECF97}"/>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7" name="Oval 6">
              <a:extLst>
                <a:ext uri="{FF2B5EF4-FFF2-40B4-BE49-F238E27FC236}">
                  <a16:creationId xmlns:a16="http://schemas.microsoft.com/office/drawing/2014/main" id="{410AF502-0361-2E46-9404-9878AD691A9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7453793-AFE3-5E49-A5A1-A282622E42CA}"/>
                </a:ext>
              </a:extLst>
            </p:cNvPr>
            <p:cNvPicPr>
              <a:picLocks noChangeAspect="1"/>
            </p:cNvPicPr>
            <p:nvPr/>
          </p:nvPicPr>
          <p:blipFill>
            <a:blip r:embed="rId3"/>
            <a:srcRect/>
            <a:stretch/>
          </p:blipFill>
          <p:spPr>
            <a:xfrm>
              <a:off x="8804759" y="686370"/>
              <a:ext cx="698500" cy="698500"/>
            </a:xfrm>
            <a:prstGeom prst="rect">
              <a:avLst/>
            </a:prstGeom>
          </p:spPr>
        </p:pic>
      </p:grpSp>
      <p:sp>
        <p:nvSpPr>
          <p:cNvPr id="4" name="TextBox 3">
            <a:extLst>
              <a:ext uri="{FF2B5EF4-FFF2-40B4-BE49-F238E27FC236}">
                <a16:creationId xmlns:a16="http://schemas.microsoft.com/office/drawing/2014/main" id="{29654E4C-5F94-8041-886F-DEAEAA3A76B1}"/>
              </a:ext>
            </a:extLst>
          </p:cNvPr>
          <p:cNvSpPr txBox="1"/>
          <p:nvPr/>
        </p:nvSpPr>
        <p:spPr>
          <a:xfrm>
            <a:off x="7114844" y="2711629"/>
            <a:ext cx="4310460" cy="1200329"/>
          </a:xfrm>
          <a:prstGeom prst="rect">
            <a:avLst/>
          </a:prstGeom>
          <a:noFill/>
        </p:spPr>
        <p:txBody>
          <a:bodyPr wrap="square" rtlCol="0">
            <a:spAutoFit/>
          </a:bodyPr>
          <a:lstStyle/>
          <a:p>
            <a:pPr algn="ctr"/>
            <a:r>
              <a:rPr lang="en-US" sz="2400" b="1" dirty="0">
                <a:solidFill>
                  <a:srgbClr val="3262AA"/>
                </a:solidFill>
                <a:latin typeface="Arial Nova" panose="020B0504020202020204" pitchFamily="34" charset="0"/>
              </a:rPr>
              <a:t>Name on the sign is consistent with CMS 855A application</a:t>
            </a:r>
          </a:p>
        </p:txBody>
      </p:sp>
    </p:spTree>
    <p:extLst>
      <p:ext uri="{BB962C8B-B14F-4D97-AF65-F5344CB8AC3E}">
        <p14:creationId xmlns:p14="http://schemas.microsoft.com/office/powerpoint/2010/main" val="1286678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a:xfrm>
            <a:off x="760610" y="471506"/>
            <a:ext cx="7567844" cy="440531"/>
          </a:xfrm>
        </p:spPr>
        <p:txBody>
          <a:bodyPr>
            <a:normAutofit fontScale="62500" lnSpcReduction="20000"/>
          </a:bodyPr>
          <a:lstStyle/>
          <a:p>
            <a:r>
              <a:rPr lang="en-US" dirty="0"/>
              <a:t>Changes to Clinic Name, location and Medical Director</a:t>
            </a:r>
          </a:p>
        </p:txBody>
      </p:sp>
      <p:sp>
        <p:nvSpPr>
          <p:cNvPr id="7" name="Text Placeholder 6">
            <a:extLst>
              <a:ext uri="{FF2B5EF4-FFF2-40B4-BE49-F238E27FC236}">
                <a16:creationId xmlns:a16="http://schemas.microsoft.com/office/drawing/2014/main" id="{412F69E6-405D-5D4C-BDDC-E5A7DAB9051A}"/>
              </a:ext>
            </a:extLst>
          </p:cNvPr>
          <p:cNvSpPr>
            <a:spLocks noGrp="1"/>
          </p:cNvSpPr>
          <p:nvPr>
            <p:ph type="body" sz="quarter" idx="14"/>
          </p:nvPr>
        </p:nvSpPr>
        <p:spPr/>
        <p:txBody>
          <a:bodyPr/>
          <a:lstStyle/>
          <a:p>
            <a:pPr marL="342900" indent="-342900">
              <a:buFont typeface="Arial" panose="020B0604020202020204" pitchFamily="34" charset="0"/>
              <a:buChar char="•"/>
            </a:pPr>
            <a:r>
              <a:rPr lang="en-US" b="1" dirty="0">
                <a:solidFill>
                  <a:srgbClr val="3262AA"/>
                </a:solidFill>
                <a:latin typeface="Arial Nova" panose="020B0504020202020204" pitchFamily="34" charset="0"/>
              </a:rPr>
              <a:t>Before moving: </a:t>
            </a:r>
            <a:r>
              <a:rPr lang="en-US" dirty="0"/>
              <a:t>Check with State office of Rural Health and your MAC to be certain your new address is still in a HPSA, even if it’s next door.</a:t>
            </a:r>
          </a:p>
          <a:p>
            <a:pPr marL="952485" lvl="1" indent="-342900">
              <a:buFont typeface="Arial" panose="020B0604020202020204" pitchFamily="34" charset="0"/>
              <a:buChar char="•"/>
            </a:pPr>
            <a:r>
              <a:rPr lang="en-US" dirty="0"/>
              <a:t>Your location is grandfathered in at your present location.</a:t>
            </a:r>
          </a:p>
          <a:p>
            <a:pPr marL="342900" indent="-342900">
              <a:buFont typeface="Arial" panose="020B0604020202020204" pitchFamily="34" charset="0"/>
              <a:buChar char="•"/>
            </a:pPr>
            <a:r>
              <a:rPr lang="en-US" dirty="0"/>
              <a:t>Report name changes to CMS.</a:t>
            </a:r>
          </a:p>
          <a:p>
            <a:pPr marL="342900" indent="-342900">
              <a:buFont typeface="Arial" panose="020B0604020202020204" pitchFamily="34" charset="0"/>
              <a:buChar char="•"/>
            </a:pPr>
            <a:r>
              <a:rPr lang="en-US" dirty="0"/>
              <a:t>Report change in Medical Director to the State on a CMS29</a:t>
            </a:r>
          </a:p>
          <a:p>
            <a:pPr marL="342900" indent="-342900">
              <a:buFont typeface="Arial" panose="020B0604020202020204" pitchFamily="34" charset="0"/>
              <a:buChar char="•"/>
            </a:pPr>
            <a:r>
              <a:rPr lang="en-US" dirty="0"/>
              <a:t>Update your 855a and CMS 29 as things change.</a:t>
            </a:r>
          </a:p>
        </p:txBody>
      </p:sp>
      <p:grpSp>
        <p:nvGrpSpPr>
          <p:cNvPr id="4" name="Group 3">
            <a:extLst>
              <a:ext uri="{FF2B5EF4-FFF2-40B4-BE49-F238E27FC236}">
                <a16:creationId xmlns:a16="http://schemas.microsoft.com/office/drawing/2014/main"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236199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The Entrance</a:t>
            </a:r>
          </a:p>
        </p:txBody>
      </p:sp>
      <p:grpSp>
        <p:nvGrpSpPr>
          <p:cNvPr id="4" name="Group 3">
            <a:extLst>
              <a:ext uri="{FF2B5EF4-FFF2-40B4-BE49-F238E27FC236}">
                <a16:creationId xmlns:a16="http://schemas.microsoft.com/office/drawing/2014/main"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a:extLst>
              <a:ext uri="{FF2B5EF4-FFF2-40B4-BE49-F238E27FC236}">
                <a16:creationId xmlns:a16="http://schemas.microsoft.com/office/drawing/2014/main" id="{DF0E9143-C39E-344E-9DB3-D97A39845715}"/>
              </a:ext>
            </a:extLst>
          </p:cNvPr>
          <p:cNvPicPr>
            <a:picLocks noChangeAspect="1"/>
          </p:cNvPicPr>
          <p:nvPr/>
        </p:nvPicPr>
        <p:blipFill>
          <a:blip r:embed="rId3"/>
          <a:stretch>
            <a:fillRect/>
          </a:stretch>
        </p:blipFill>
        <p:spPr>
          <a:xfrm>
            <a:off x="3393440" y="1498600"/>
            <a:ext cx="5405120" cy="386080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2712952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The Entrance</a:t>
            </a:r>
          </a:p>
        </p:txBody>
      </p:sp>
      <p:grpSp>
        <p:nvGrpSpPr>
          <p:cNvPr id="4" name="Group 3">
            <a:extLst>
              <a:ext uri="{FF2B5EF4-FFF2-40B4-BE49-F238E27FC236}">
                <a16:creationId xmlns:a16="http://schemas.microsoft.com/office/drawing/2014/main"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sp>
        <p:nvSpPr>
          <p:cNvPr id="8" name="Text Placeholder 2">
            <a:extLst>
              <a:ext uri="{FF2B5EF4-FFF2-40B4-BE49-F238E27FC236}">
                <a16:creationId xmlns:a16="http://schemas.microsoft.com/office/drawing/2014/main" id="{16E9173A-2974-2149-A7AB-7CC78D119FCC}"/>
              </a:ext>
            </a:extLst>
          </p:cNvPr>
          <p:cNvSpPr>
            <a:spLocks noGrp="1"/>
          </p:cNvSpPr>
          <p:nvPr>
            <p:ph type="body" sz="quarter" idx="14"/>
          </p:nvPr>
        </p:nvSpPr>
        <p:spPr>
          <a:xfrm>
            <a:off x="5108422" y="2866767"/>
            <a:ext cx="6354235" cy="2693111"/>
          </a:xfrm>
        </p:spPr>
        <p:txBody>
          <a:bodyPr/>
          <a:lstStyle/>
          <a:p>
            <a:pPr algn="ctr"/>
            <a:r>
              <a:rPr lang="en-US" sz="3600" b="1" dirty="0">
                <a:solidFill>
                  <a:srgbClr val="3262AA"/>
                </a:solidFill>
                <a:latin typeface="Arial Nova" panose="020B0504020202020204" pitchFamily="34" charset="0"/>
              </a:rPr>
              <a:t>Posted Hours of </a:t>
            </a:r>
            <a:br>
              <a:rPr lang="en-US" sz="3600" b="1" dirty="0">
                <a:solidFill>
                  <a:srgbClr val="3262AA"/>
                </a:solidFill>
                <a:latin typeface="Arial Nova" panose="020B0504020202020204" pitchFamily="34" charset="0"/>
              </a:rPr>
            </a:br>
            <a:r>
              <a:rPr lang="en-US" sz="3600" b="1" dirty="0">
                <a:solidFill>
                  <a:srgbClr val="3262AA"/>
                </a:solidFill>
                <a:latin typeface="Arial Nova" panose="020B0504020202020204" pitchFamily="34" charset="0"/>
              </a:rPr>
              <a:t>Operation</a:t>
            </a:r>
          </a:p>
        </p:txBody>
      </p:sp>
      <p:pic>
        <p:nvPicPr>
          <p:cNvPr id="9" name="Picture 8">
            <a:extLst>
              <a:ext uri="{FF2B5EF4-FFF2-40B4-BE49-F238E27FC236}">
                <a16:creationId xmlns:a16="http://schemas.microsoft.com/office/drawing/2014/main" id="{58B378D9-EB98-F148-B86E-49F38EC55281}"/>
              </a:ext>
            </a:extLst>
          </p:cNvPr>
          <p:cNvPicPr>
            <a:picLocks noChangeAspect="1"/>
          </p:cNvPicPr>
          <p:nvPr/>
        </p:nvPicPr>
        <p:blipFill rotWithShape="1">
          <a:blip r:embed="rId3"/>
          <a:srcRect l="1456" r="14310"/>
          <a:stretch/>
        </p:blipFill>
        <p:spPr>
          <a:xfrm>
            <a:off x="1605997" y="1637866"/>
            <a:ext cx="3502425" cy="4027112"/>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3659593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The Waiting Room</a:t>
            </a:r>
          </a:p>
        </p:txBody>
      </p:sp>
      <p:grpSp>
        <p:nvGrpSpPr>
          <p:cNvPr id="4" name="Group 3">
            <a:extLst>
              <a:ext uri="{FF2B5EF4-FFF2-40B4-BE49-F238E27FC236}">
                <a16:creationId xmlns:a16="http://schemas.microsoft.com/office/drawing/2014/main"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pic>
        <p:nvPicPr>
          <p:cNvPr id="12" name="Picture 11" descr="A picture containing indoor, floor, furniture, cluttered&#10;&#10;Description automatically generated">
            <a:extLst>
              <a:ext uri="{FF2B5EF4-FFF2-40B4-BE49-F238E27FC236}">
                <a16:creationId xmlns:a16="http://schemas.microsoft.com/office/drawing/2014/main" id="{22F29D2B-3ACD-458B-9ACA-EE9B05AFF1E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2502"/>
          <a:stretch/>
        </p:blipFill>
        <p:spPr>
          <a:xfrm>
            <a:off x="6361043" y="1749559"/>
            <a:ext cx="4805303" cy="3657600"/>
          </a:xfrm>
          <a:prstGeom prst="rect">
            <a:avLst/>
          </a:prstGeom>
          <a:ln w="38100">
            <a:solidFill>
              <a:schemeClr val="accent1"/>
            </a:solidFill>
          </a:ln>
          <a:effectLst>
            <a:reflection blurRad="12700" stA="25000" endPos="17000" dir="5400000" sy="-100000" algn="bl" rotWithShape="0"/>
          </a:effectLst>
        </p:spPr>
      </p:pic>
      <p:pic>
        <p:nvPicPr>
          <p:cNvPr id="24" name="Picture 23" descr="A picture containing wall, indoor, floor, bedroom&#10;&#10;Description automatically generated">
            <a:extLst>
              <a:ext uri="{FF2B5EF4-FFF2-40B4-BE49-F238E27FC236}">
                <a16:creationId xmlns:a16="http://schemas.microsoft.com/office/drawing/2014/main" id="{EDC44BCB-96AE-47D4-843F-98FA00EB140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1589"/>
          <a:stretch/>
        </p:blipFill>
        <p:spPr>
          <a:xfrm>
            <a:off x="1025653" y="1735274"/>
            <a:ext cx="4805303" cy="3654543"/>
          </a:xfrm>
          <a:prstGeom prst="rect">
            <a:avLst/>
          </a:prstGeom>
          <a:ln w="38100">
            <a:solidFill>
              <a:schemeClr val="accent1"/>
            </a:solidFill>
          </a:ln>
          <a:effectLst>
            <a:reflection blurRad="12700" stA="25000" endPos="17000" dir="5400000" sy="-100000" algn="bl" rotWithShape="0"/>
          </a:effectLst>
        </p:spPr>
      </p:pic>
    </p:spTree>
    <p:extLst>
      <p:ext uri="{BB962C8B-B14F-4D97-AF65-F5344CB8AC3E}">
        <p14:creationId xmlns:p14="http://schemas.microsoft.com/office/powerpoint/2010/main" val="3426437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Secretary Becerra Extends PHE to October 20, 2021</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descr="Graphical user interface, text, website&#10;&#10;Description automatically generated">
            <a:extLst>
              <a:ext uri="{FF2B5EF4-FFF2-40B4-BE49-F238E27FC236}">
                <a16:creationId xmlns:a16="http://schemas.microsoft.com/office/drawing/2014/main" id="{DB115FDF-0B6E-0344-BC63-671C4B180EEC}"/>
              </a:ext>
            </a:extLst>
          </p:cNvPr>
          <p:cNvPicPr>
            <a:picLocks noChangeAspect="1"/>
          </p:cNvPicPr>
          <p:nvPr/>
        </p:nvPicPr>
        <p:blipFill>
          <a:blip r:embed="rId3"/>
          <a:stretch>
            <a:fillRect/>
          </a:stretch>
        </p:blipFill>
        <p:spPr>
          <a:xfrm>
            <a:off x="760610" y="956435"/>
            <a:ext cx="9112802" cy="5238145"/>
          </a:xfrm>
          <a:prstGeom prst="rect">
            <a:avLst/>
          </a:prstGeom>
        </p:spPr>
      </p:pic>
    </p:spTree>
    <p:extLst>
      <p:ext uri="{BB962C8B-B14F-4D97-AF65-F5344CB8AC3E}">
        <p14:creationId xmlns:p14="http://schemas.microsoft.com/office/powerpoint/2010/main" val="327894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0000" lnSpcReduction="20000"/>
          </a:bodyPr>
          <a:lstStyle/>
          <a:p>
            <a:r>
              <a:rPr lang="en-US" dirty="0"/>
              <a:t>The Exam Rooms and Patient Bathroom</a:t>
            </a:r>
          </a:p>
        </p:txBody>
      </p:sp>
      <p:grpSp>
        <p:nvGrpSpPr>
          <p:cNvPr id="4" name="Group 3">
            <a:extLst>
              <a:ext uri="{FF2B5EF4-FFF2-40B4-BE49-F238E27FC236}">
                <a16:creationId xmlns:a16="http://schemas.microsoft.com/office/drawing/2014/main"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49E7BC4-2527-B547-8AAD-7CAC925E8890}"/>
                </a:ext>
              </a:extLst>
            </p:cNvPr>
            <p:cNvPicPr>
              <a:picLocks noChangeAspect="1"/>
            </p:cNvPicPr>
            <p:nvPr/>
          </p:nvPicPr>
          <p:blipFill>
            <a:blip r:embed="rId2"/>
            <a:srcRect/>
            <a:stretch/>
          </p:blipFill>
          <p:spPr>
            <a:xfrm>
              <a:off x="8804759" y="686370"/>
              <a:ext cx="698500" cy="698500"/>
            </a:xfrm>
            <a:prstGeom prst="rect">
              <a:avLst/>
            </a:prstGeom>
          </p:spPr>
        </p:pic>
      </p:grpSp>
      <p:pic>
        <p:nvPicPr>
          <p:cNvPr id="8" name="Picture 7">
            <a:extLst>
              <a:ext uri="{FF2B5EF4-FFF2-40B4-BE49-F238E27FC236}">
                <a16:creationId xmlns:a16="http://schemas.microsoft.com/office/drawing/2014/main" id="{AC531820-DFC4-E643-835D-1A5C3624C7E3}"/>
              </a:ext>
              <a:ext uri="{C183D7F6-B498-43B3-948B-1728B52AA6E4}">
                <adec:decorative xmlns:adec="http://schemas.microsoft.com/office/drawing/2017/decorative" val="1"/>
              </a:ext>
            </a:extLst>
          </p:cNvPr>
          <p:cNvPicPr>
            <a:picLocks noChangeAspect="1"/>
          </p:cNvPicPr>
          <p:nvPr/>
        </p:nvPicPr>
        <p:blipFill rotWithShape="1">
          <a:blip r:embed="rId3"/>
          <a:srcRect t="9905"/>
          <a:stretch/>
        </p:blipFill>
        <p:spPr>
          <a:xfrm>
            <a:off x="672666" y="2057400"/>
            <a:ext cx="5134802" cy="3427783"/>
          </a:xfrm>
          <a:prstGeom prst="rect">
            <a:avLst/>
          </a:prstGeom>
          <a:ln w="38100">
            <a:solidFill>
              <a:srgbClr val="3262AA"/>
            </a:solidFill>
          </a:ln>
          <a:effectLst>
            <a:reflection blurRad="12700" stA="25000" endPos="17000" dir="5400000" sy="-100000" algn="bl" rotWithShape="0"/>
          </a:effectLst>
        </p:spPr>
      </p:pic>
      <p:pic>
        <p:nvPicPr>
          <p:cNvPr id="10" name="Picture 9">
            <a:extLst>
              <a:ext uri="{FF2B5EF4-FFF2-40B4-BE49-F238E27FC236}">
                <a16:creationId xmlns:a16="http://schemas.microsoft.com/office/drawing/2014/main" id="{15909283-FABB-2A44-87B5-10BFA9CEBE2D}"/>
              </a:ext>
            </a:extLst>
          </p:cNvPr>
          <p:cNvPicPr>
            <a:picLocks noChangeAspect="1"/>
          </p:cNvPicPr>
          <p:nvPr/>
        </p:nvPicPr>
        <p:blipFill rotWithShape="1">
          <a:blip r:embed="rId4"/>
          <a:srcRect l="719" r="-521" b="16808"/>
          <a:stretch/>
        </p:blipFill>
        <p:spPr>
          <a:xfrm>
            <a:off x="6301459" y="2057400"/>
            <a:ext cx="5138928" cy="3422639"/>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68081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FA8591CB-E9D8-C44A-A512-C9B3C7AB2EFA}"/>
              </a:ext>
            </a:extLst>
          </p:cNvPr>
          <p:cNvPicPr>
            <a:picLocks noChangeAspect="1" noChangeArrowheads="1"/>
          </p:cNvPicPr>
          <p:nvPr/>
        </p:nvPicPr>
        <p:blipFill rotWithShape="1">
          <a:blip r:embed="rId2"/>
          <a:srcRect b="6637"/>
          <a:stretch/>
        </p:blipFill>
        <p:spPr bwMode="auto">
          <a:xfrm>
            <a:off x="5741945" y="3213778"/>
            <a:ext cx="2745798" cy="2416136"/>
          </a:xfrm>
          <a:prstGeom prst="rect">
            <a:avLst/>
          </a:prstGeom>
          <a:noFill/>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Biohazard Containers</a:t>
            </a:r>
          </a:p>
        </p:txBody>
      </p:sp>
      <p:grpSp>
        <p:nvGrpSpPr>
          <p:cNvPr id="4" name="Group 3">
            <a:extLst>
              <a:ext uri="{FF2B5EF4-FFF2-40B4-BE49-F238E27FC236}">
                <a16:creationId xmlns:a16="http://schemas.microsoft.com/office/drawing/2014/main" id="{18946306-020F-394B-B818-5D1B4811E7D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B9E012EB-23CA-A546-95A3-456C5EAE3F7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49E7BC4-2527-B547-8AAD-7CAC925E8890}"/>
                </a:ext>
              </a:extLst>
            </p:cNvPr>
            <p:cNvPicPr>
              <a:picLocks noChangeAspect="1"/>
            </p:cNvPicPr>
            <p:nvPr/>
          </p:nvPicPr>
          <p:blipFill>
            <a:blip r:embed="rId3"/>
            <a:srcRect/>
            <a:stretch/>
          </p:blipFill>
          <p:spPr>
            <a:xfrm>
              <a:off x="8804759" y="686370"/>
              <a:ext cx="698500" cy="698500"/>
            </a:xfrm>
            <a:prstGeom prst="rect">
              <a:avLst/>
            </a:prstGeom>
          </p:spPr>
        </p:pic>
      </p:grpSp>
      <p:pic>
        <p:nvPicPr>
          <p:cNvPr id="12" name="Picture 1" descr="page21image14824240">
            <a:extLst>
              <a:ext uri="{FF2B5EF4-FFF2-40B4-BE49-F238E27FC236}">
                <a16:creationId xmlns:a16="http://schemas.microsoft.com/office/drawing/2014/main" id="{D3FBC49C-98D9-7048-B572-635889CA0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33" b="1737"/>
          <a:stretch/>
        </p:blipFill>
        <p:spPr bwMode="auto">
          <a:xfrm>
            <a:off x="818855" y="1695225"/>
            <a:ext cx="3755057" cy="3764671"/>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35E627-936E-7642-BB43-49707A92B9A1}"/>
              </a:ext>
            </a:extLst>
          </p:cNvPr>
          <p:cNvSpPr/>
          <p:nvPr/>
        </p:nvSpPr>
        <p:spPr>
          <a:xfrm>
            <a:off x="5664428" y="1511196"/>
            <a:ext cx="5052392" cy="1702582"/>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Arial Nova Light" panose="020B0304020202020204" pitchFamily="34" charset="0"/>
              </a:rPr>
              <a:t>Sharps containers cannot be easily accessible.</a:t>
            </a:r>
          </a:p>
          <a:p>
            <a:pPr marL="285750" indent="-285750">
              <a:lnSpc>
                <a:spcPct val="150000"/>
              </a:lnSpc>
              <a:buFont typeface="Arial" panose="020B0604020202020204" pitchFamily="34" charset="0"/>
              <a:buChar char="•"/>
            </a:pPr>
            <a:r>
              <a:rPr lang="en-US" dirty="0">
                <a:latin typeface="Arial Nova Light" panose="020B0304020202020204" pitchFamily="34" charset="0"/>
              </a:rPr>
              <a:t>Several states require specific times on emptying of sharps containers.</a:t>
            </a:r>
          </a:p>
          <a:p>
            <a:pPr marL="285750" indent="-285750">
              <a:lnSpc>
                <a:spcPct val="150000"/>
              </a:lnSpc>
              <a:buFont typeface="Arial" panose="020B0604020202020204" pitchFamily="34" charset="0"/>
              <a:buChar char="•"/>
            </a:pPr>
            <a:r>
              <a:rPr lang="en-US" dirty="0">
                <a:latin typeface="Arial Nova Light" panose="020B0304020202020204" pitchFamily="34" charset="0"/>
              </a:rPr>
              <a:t>Must be marked with a Bio-Hazard sticker</a:t>
            </a:r>
          </a:p>
        </p:txBody>
      </p:sp>
    </p:spTree>
    <p:extLst>
      <p:ext uri="{BB962C8B-B14F-4D97-AF65-F5344CB8AC3E}">
        <p14:creationId xmlns:p14="http://schemas.microsoft.com/office/powerpoint/2010/main" val="668855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62500" lnSpcReduction="20000"/>
          </a:bodyPr>
          <a:lstStyle/>
          <a:p>
            <a:r>
              <a:rPr lang="en-US" dirty="0"/>
              <a:t>Mock Survey – Supply Storage and Oxygen</a:t>
            </a:r>
          </a:p>
        </p:txBody>
      </p:sp>
      <p:grpSp>
        <p:nvGrpSpPr>
          <p:cNvPr id="4" name="Group 3">
            <a:extLst>
              <a:ext uri="{FF2B5EF4-FFF2-40B4-BE49-F238E27FC236}">
                <a16:creationId xmlns:a16="http://schemas.microsoft.com/office/drawing/2014/main"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sp>
        <p:nvSpPr>
          <p:cNvPr id="10" name="Text Placeholder 2">
            <a:extLst>
              <a:ext uri="{FF2B5EF4-FFF2-40B4-BE49-F238E27FC236}">
                <a16:creationId xmlns:a16="http://schemas.microsoft.com/office/drawing/2014/main" id="{F2A25BCA-8F30-EC49-9D3E-9F69549D4064}"/>
              </a:ext>
            </a:extLst>
          </p:cNvPr>
          <p:cNvSpPr>
            <a:spLocks noGrp="1"/>
          </p:cNvSpPr>
          <p:nvPr>
            <p:ph type="body" sz="quarter" idx="14"/>
          </p:nvPr>
        </p:nvSpPr>
        <p:spPr>
          <a:xfrm>
            <a:off x="5688208" y="1472491"/>
            <a:ext cx="5602091" cy="4129334"/>
          </a:xfrm>
        </p:spPr>
        <p:txBody>
          <a:bodyPr/>
          <a:lstStyle/>
          <a:p>
            <a:r>
              <a:rPr lang="en-US" sz="2000" b="1" dirty="0">
                <a:solidFill>
                  <a:srgbClr val="3262AA"/>
                </a:solidFill>
                <a:latin typeface="Arial Nova" panose="020B0504020202020204" pitchFamily="34" charset="0"/>
              </a:rPr>
              <a:t>Safe storage of Oxygen:</a:t>
            </a:r>
          </a:p>
          <a:p>
            <a:pPr marL="457200" indent="-457200">
              <a:buFont typeface="Arial" panose="020B0604020202020204" pitchFamily="34" charset="0"/>
              <a:buChar char="•"/>
            </a:pPr>
            <a:r>
              <a:rPr lang="en-US" sz="2000" dirty="0"/>
              <a:t>Chained or in an approved cart.</a:t>
            </a:r>
          </a:p>
          <a:p>
            <a:pPr marL="457200" indent="-457200">
              <a:buFont typeface="Arial" panose="020B0604020202020204" pitchFamily="34" charset="0"/>
              <a:buChar char="•"/>
            </a:pPr>
            <a:r>
              <a:rPr lang="en-US" sz="2000" dirty="0"/>
              <a:t>Keep full separated from empty.</a:t>
            </a:r>
          </a:p>
        </p:txBody>
      </p:sp>
      <p:pic>
        <p:nvPicPr>
          <p:cNvPr id="11" name="Picture 10">
            <a:extLst>
              <a:ext uri="{FF2B5EF4-FFF2-40B4-BE49-F238E27FC236}">
                <a16:creationId xmlns:a16="http://schemas.microsoft.com/office/drawing/2014/main" id="{53F6DDD2-1FA1-C448-86BE-7846D83A4028}"/>
              </a:ext>
            </a:extLst>
          </p:cNvPr>
          <p:cNvPicPr>
            <a:picLocks noChangeAspect="1"/>
          </p:cNvPicPr>
          <p:nvPr/>
        </p:nvPicPr>
        <p:blipFill rotWithShape="1">
          <a:blip r:embed="rId3"/>
          <a:srcRect l="2626" t="2404" r="2853" b="2404"/>
          <a:stretch/>
        </p:blipFill>
        <p:spPr>
          <a:xfrm>
            <a:off x="901701" y="1520444"/>
            <a:ext cx="3657600" cy="434565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1977889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Mock Survey – Posters </a:t>
            </a:r>
          </a:p>
        </p:txBody>
      </p:sp>
      <p:grpSp>
        <p:nvGrpSpPr>
          <p:cNvPr id="4" name="Group 3">
            <a:extLst>
              <a:ext uri="{FF2B5EF4-FFF2-40B4-BE49-F238E27FC236}">
                <a16:creationId xmlns:a16="http://schemas.microsoft.com/office/drawing/2014/main"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sp>
        <p:nvSpPr>
          <p:cNvPr id="7" name="TextBox 6">
            <a:extLst>
              <a:ext uri="{FF2B5EF4-FFF2-40B4-BE49-F238E27FC236}">
                <a16:creationId xmlns:a16="http://schemas.microsoft.com/office/drawing/2014/main" id="{AEB3F8CE-10C9-0B44-9C1C-54B24E3933E7}"/>
              </a:ext>
            </a:extLst>
          </p:cNvPr>
          <p:cNvSpPr txBox="1"/>
          <p:nvPr/>
        </p:nvSpPr>
        <p:spPr>
          <a:xfrm>
            <a:off x="6096000" y="1997839"/>
            <a:ext cx="5119838"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Nova Light" panose="020B0304020202020204" pitchFamily="34" charset="0"/>
              </a:rPr>
              <a:t>State and Federal Posters are required to be in places visible to the staff.</a:t>
            </a:r>
          </a:p>
          <a:p>
            <a:pPr marL="285750" indent="-285750">
              <a:buFont typeface="Arial" panose="020B0604020202020204" pitchFamily="34" charset="0"/>
              <a:buChar char="•"/>
            </a:pPr>
            <a:endParaRPr lang="en-US" dirty="0">
              <a:latin typeface="Arial Nova Light" panose="020B0304020202020204" pitchFamily="34" charset="0"/>
            </a:endParaRPr>
          </a:p>
          <a:p>
            <a:pPr marL="285750" indent="-285750">
              <a:buFont typeface="Arial" panose="020B0604020202020204" pitchFamily="34" charset="0"/>
              <a:buChar char="•"/>
            </a:pPr>
            <a:r>
              <a:rPr lang="en-US" dirty="0">
                <a:latin typeface="Arial Nova Light" panose="020B0304020202020204" pitchFamily="34" charset="0"/>
              </a:rPr>
              <a:t>Make sure you have the current year.</a:t>
            </a:r>
          </a:p>
          <a:p>
            <a:pPr marL="285750" indent="-285750">
              <a:buFont typeface="Arial" panose="020B0604020202020204" pitchFamily="34" charset="0"/>
              <a:buChar char="•"/>
            </a:pPr>
            <a:endParaRPr lang="en-US" dirty="0">
              <a:latin typeface="Arial Nova Light" panose="020B0304020202020204" pitchFamily="34" charset="0"/>
            </a:endParaRPr>
          </a:p>
          <a:p>
            <a:pPr marL="285750" indent="-285750">
              <a:buFont typeface="Arial" panose="020B0604020202020204" pitchFamily="34" charset="0"/>
              <a:buChar char="•"/>
            </a:pPr>
            <a:r>
              <a:rPr lang="en-US" dirty="0">
                <a:latin typeface="Arial Nova Light" panose="020B0304020202020204" pitchFamily="34" charset="0"/>
              </a:rPr>
              <a:t>Provider based clinics must have these postings in the clinic even when the clinic in the hospital building</a:t>
            </a:r>
          </a:p>
        </p:txBody>
      </p:sp>
      <p:pic>
        <p:nvPicPr>
          <p:cNvPr id="9" name="Picture 8" descr="Text&#10;&#10;Description automatically generated">
            <a:extLst>
              <a:ext uri="{FF2B5EF4-FFF2-40B4-BE49-F238E27FC236}">
                <a16:creationId xmlns:a16="http://schemas.microsoft.com/office/drawing/2014/main" id="{236CF29A-AACA-7A42-9A03-E351A7307699}"/>
              </a:ext>
            </a:extLst>
          </p:cNvPr>
          <p:cNvPicPr>
            <a:picLocks noChangeAspect="1"/>
          </p:cNvPicPr>
          <p:nvPr/>
        </p:nvPicPr>
        <p:blipFill rotWithShape="1">
          <a:blip r:embed="rId3"/>
          <a:srcRect l="-577" t="-13043" r="-1580" b="27246"/>
          <a:stretch/>
        </p:blipFill>
        <p:spPr>
          <a:xfrm>
            <a:off x="1512144" y="318054"/>
            <a:ext cx="3517056" cy="5883964"/>
          </a:xfrm>
          <a:prstGeom prst="rect">
            <a:avLst/>
          </a:prstGeom>
        </p:spPr>
      </p:pic>
    </p:spTree>
    <p:extLst>
      <p:ext uri="{BB962C8B-B14F-4D97-AF65-F5344CB8AC3E}">
        <p14:creationId xmlns:p14="http://schemas.microsoft.com/office/powerpoint/2010/main" val="891050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0000" lnSpcReduction="20000"/>
          </a:bodyPr>
          <a:lstStyle/>
          <a:p>
            <a:r>
              <a:rPr lang="en-US" dirty="0"/>
              <a:t>Mock Survey – Physical Plant: Equipment</a:t>
            </a:r>
          </a:p>
          <a:p>
            <a:endParaRPr lang="en-US" dirty="0"/>
          </a:p>
        </p:txBody>
      </p:sp>
      <p:sp>
        <p:nvSpPr>
          <p:cNvPr id="3" name="Text Placeholder 2">
            <a:extLst>
              <a:ext uri="{FF2B5EF4-FFF2-40B4-BE49-F238E27FC236}">
                <a16:creationId xmlns:a16="http://schemas.microsoft.com/office/drawing/2014/main" id="{37592702-353D-9E41-8470-2925E0365FE1}"/>
              </a:ext>
            </a:extLst>
          </p:cNvPr>
          <p:cNvSpPr>
            <a:spLocks noGrp="1"/>
          </p:cNvSpPr>
          <p:nvPr>
            <p:ph type="body" sz="quarter" idx="14"/>
          </p:nvPr>
        </p:nvSpPr>
        <p:spPr>
          <a:xfrm>
            <a:off x="4470745" y="1680518"/>
            <a:ext cx="6150457" cy="4440771"/>
          </a:xfrm>
        </p:spPr>
        <p:txBody>
          <a:bodyPr/>
          <a:lstStyle/>
          <a:p>
            <a:pPr marL="342900" indent="-342900">
              <a:buFont typeface="Arial" panose="020B0604020202020204" pitchFamily="34" charset="0"/>
              <a:buChar char="•"/>
            </a:pPr>
            <a:r>
              <a:rPr lang="en-US" sz="2000" dirty="0"/>
              <a:t>All equipment resides on an Inventory List </a:t>
            </a:r>
          </a:p>
          <a:p>
            <a:pPr marL="342900" indent="-342900">
              <a:buFont typeface="Arial" panose="020B0604020202020204" pitchFamily="34" charset="0"/>
              <a:buChar char="•"/>
            </a:pPr>
            <a:r>
              <a:rPr lang="en-US" sz="2000" dirty="0"/>
              <a:t>Manufacturer’s IFUs determines need for Inspection vs Preventive Maintenance (PM)</a:t>
            </a:r>
          </a:p>
          <a:p>
            <a:pPr marL="342900" indent="-342900">
              <a:buFont typeface="Arial" panose="020B0604020202020204" pitchFamily="34" charset="0"/>
              <a:buChar char="•"/>
            </a:pPr>
            <a:r>
              <a:rPr lang="en-US" sz="2000" dirty="0"/>
              <a:t>Process in place for tracking due dates for PM</a:t>
            </a:r>
          </a:p>
          <a:p>
            <a:pPr marL="342900" indent="-342900">
              <a:buFont typeface="Arial" panose="020B0604020202020204" pitchFamily="34" charset="0"/>
              <a:buChar char="•"/>
            </a:pPr>
            <a:r>
              <a:rPr lang="en-US" sz="2000" dirty="0"/>
              <a:t>Evidence of initial inspection BEFORE use </a:t>
            </a:r>
            <a:br>
              <a:rPr lang="en-US" sz="2000" dirty="0"/>
            </a:br>
            <a:r>
              <a:rPr lang="en-US" sz="2000" dirty="0"/>
              <a:t>in patient care</a:t>
            </a:r>
          </a:p>
          <a:p>
            <a:pPr marL="342900" indent="-342900">
              <a:buFont typeface="Arial" panose="020B0604020202020204" pitchFamily="34" charset="0"/>
              <a:buChar char="•"/>
            </a:pPr>
            <a:r>
              <a:rPr lang="en-US" sz="2000" dirty="0"/>
              <a:t>Annual Bio-Med inspection is evident with stickers or report</a:t>
            </a:r>
          </a:p>
          <a:p>
            <a:pPr marL="342900" indent="-342900">
              <a:buFont typeface="Arial" panose="020B0604020202020204" pitchFamily="34" charset="0"/>
              <a:buChar char="•"/>
            </a:pPr>
            <a:r>
              <a:rPr lang="en-US" sz="2000" dirty="0"/>
              <a:t>Equipment not in use is labeled as such </a:t>
            </a:r>
            <a:br>
              <a:rPr lang="en-US" sz="2000" dirty="0"/>
            </a:br>
            <a:r>
              <a:rPr lang="en-US" sz="2000" dirty="0"/>
              <a:t>and stored away</a:t>
            </a:r>
          </a:p>
        </p:txBody>
      </p:sp>
      <p:pic>
        <p:nvPicPr>
          <p:cNvPr id="4" name="Picture 3">
            <a:extLst>
              <a:ext uri="{FF2B5EF4-FFF2-40B4-BE49-F238E27FC236}">
                <a16:creationId xmlns:a16="http://schemas.microsoft.com/office/drawing/2014/main" id="{83D21A22-BF9B-4841-AD12-A8A62F71554B}"/>
              </a:ext>
            </a:extLst>
          </p:cNvPr>
          <p:cNvPicPr>
            <a:picLocks noChangeAspect="1"/>
          </p:cNvPicPr>
          <p:nvPr/>
        </p:nvPicPr>
        <p:blipFill>
          <a:blip r:embed="rId2"/>
          <a:srcRect t="247" b="247"/>
          <a:stretch/>
        </p:blipFill>
        <p:spPr>
          <a:xfrm>
            <a:off x="758952" y="1371600"/>
            <a:ext cx="3137311" cy="2210774"/>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5" name="Picture 4">
            <a:extLst>
              <a:ext uri="{FF2B5EF4-FFF2-40B4-BE49-F238E27FC236}">
                <a16:creationId xmlns:a16="http://schemas.microsoft.com/office/drawing/2014/main" id="{F53C631A-93AA-B34A-B738-C52523D880E3}"/>
              </a:ext>
            </a:extLst>
          </p:cNvPr>
          <p:cNvPicPr>
            <a:picLocks noChangeAspect="1"/>
          </p:cNvPicPr>
          <p:nvPr/>
        </p:nvPicPr>
        <p:blipFill>
          <a:blip r:embed="rId3"/>
          <a:srcRect/>
          <a:stretch/>
        </p:blipFill>
        <p:spPr>
          <a:xfrm>
            <a:off x="905515" y="3583566"/>
            <a:ext cx="2990748" cy="2392598"/>
          </a:xfrm>
          <a:prstGeom prst="rect">
            <a:avLst/>
          </a:prstGeom>
        </p:spPr>
      </p:pic>
      <p:grpSp>
        <p:nvGrpSpPr>
          <p:cNvPr id="9" name="Group 8">
            <a:extLst>
              <a:ext uri="{FF2B5EF4-FFF2-40B4-BE49-F238E27FC236}">
                <a16:creationId xmlns:a16="http://schemas.microsoft.com/office/drawing/2014/main" id="{82C5AC45-830A-AD42-8E57-BC4BAADE733C}"/>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10" name="Oval 9">
              <a:extLst>
                <a:ext uri="{FF2B5EF4-FFF2-40B4-BE49-F238E27FC236}">
                  <a16:creationId xmlns:a16="http://schemas.microsoft.com/office/drawing/2014/main" id="{8A491ABC-6E20-9A46-B42D-12AC3FC06F6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250EC6B-DA18-B342-BD89-A2996E0F57BD}"/>
                </a:ext>
              </a:extLst>
            </p:cNvPr>
            <p:cNvPicPr>
              <a:picLocks noChangeAspect="1"/>
            </p:cNvPicPr>
            <p:nvPr/>
          </p:nvPicPr>
          <p:blipFill>
            <a:blip r:embed="rId4"/>
            <a:srcRect/>
            <a:stretch/>
          </p:blipFill>
          <p:spPr>
            <a:xfrm>
              <a:off x="8804759" y="686370"/>
              <a:ext cx="698500" cy="698500"/>
            </a:xfrm>
            <a:prstGeom prst="rect">
              <a:avLst/>
            </a:prstGeom>
          </p:spPr>
        </p:pic>
      </p:grpSp>
    </p:spTree>
    <p:extLst>
      <p:ext uri="{BB962C8B-B14F-4D97-AF65-F5344CB8AC3E}">
        <p14:creationId xmlns:p14="http://schemas.microsoft.com/office/powerpoint/2010/main" val="3678968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Mock Survey – What to Lock </a:t>
            </a:r>
          </a:p>
        </p:txBody>
      </p:sp>
      <p:grpSp>
        <p:nvGrpSpPr>
          <p:cNvPr id="4" name="Group 3">
            <a:extLst>
              <a:ext uri="{FF2B5EF4-FFF2-40B4-BE49-F238E27FC236}">
                <a16:creationId xmlns:a16="http://schemas.microsoft.com/office/drawing/2014/main"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grpSp>
        <p:nvGrpSpPr>
          <p:cNvPr id="3" name="Group 2">
            <a:extLst>
              <a:ext uri="{FF2B5EF4-FFF2-40B4-BE49-F238E27FC236}">
                <a16:creationId xmlns:a16="http://schemas.microsoft.com/office/drawing/2014/main" id="{2D6B4230-58B0-BF44-ACF8-C6DD90C793E6}"/>
              </a:ext>
            </a:extLst>
          </p:cNvPr>
          <p:cNvGrpSpPr/>
          <p:nvPr/>
        </p:nvGrpSpPr>
        <p:grpSpPr>
          <a:xfrm>
            <a:off x="1295607" y="2057399"/>
            <a:ext cx="9600785" cy="3216965"/>
            <a:chOff x="837908" y="2081551"/>
            <a:chExt cx="8988561" cy="2743200"/>
          </a:xfrm>
        </p:grpSpPr>
        <p:pic>
          <p:nvPicPr>
            <p:cNvPr id="7" name="Picture 6">
              <a:extLst>
                <a:ext uri="{FF2B5EF4-FFF2-40B4-BE49-F238E27FC236}">
                  <a16:creationId xmlns:a16="http://schemas.microsoft.com/office/drawing/2014/main" id="{6B8EC5B6-68D3-BC4E-A639-01D7760D054A}"/>
                </a:ext>
              </a:extLst>
            </p:cNvPr>
            <p:cNvPicPr preferRelativeResize="0">
              <a:picLocks/>
            </p:cNvPicPr>
            <p:nvPr/>
          </p:nvPicPr>
          <p:blipFill rotWithShape="1">
            <a:blip r:embed="rId3" cstate="email">
              <a:extLst>
                <a:ext uri="{28A0092B-C50C-407E-A947-70E740481C1C}">
                  <a14:useLocalDpi xmlns:a14="http://schemas.microsoft.com/office/drawing/2010/main"/>
                </a:ext>
              </a:extLst>
            </a:blip>
            <a:srcRect t="12424" b="9965"/>
            <a:stretch/>
          </p:blipFill>
          <p:spPr>
            <a:xfrm rot="5400000">
              <a:off x="837908" y="2081551"/>
              <a:ext cx="2743200" cy="2743200"/>
            </a:xfrm>
            <a:prstGeom prst="rect">
              <a:avLst/>
            </a:prstGeom>
            <a:ln w="38100">
              <a:solidFill>
                <a:schemeClr val="accent1"/>
              </a:solidFill>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id="{EBD32983-1AF5-464B-B585-6D601A7C6D4C}"/>
                </a:ext>
              </a:extLst>
            </p:cNvPr>
            <p:cNvPicPr preferRelativeResize="0">
              <a:picLocks/>
            </p:cNvPicPr>
            <p:nvPr/>
          </p:nvPicPr>
          <p:blipFill rotWithShape="1">
            <a:blip r:embed="rId4" cstate="email">
              <a:extLst>
                <a:ext uri="{28A0092B-C50C-407E-A947-70E740481C1C}">
                  <a14:useLocalDpi xmlns:a14="http://schemas.microsoft.com/office/drawing/2010/main"/>
                </a:ext>
              </a:extLst>
            </a:blip>
            <a:srcRect l="4198" t="3830"/>
            <a:stretch/>
          </p:blipFill>
          <p:spPr>
            <a:xfrm rot="5400000">
              <a:off x="7083269" y="2081551"/>
              <a:ext cx="2743200" cy="2743200"/>
            </a:xfrm>
            <a:prstGeom prst="rect">
              <a:avLst/>
            </a:prstGeom>
            <a:ln w="38100">
              <a:solidFill>
                <a:schemeClr val="accent1"/>
              </a:solidFill>
            </a:ln>
            <a:effectLst>
              <a:reflection blurRad="12700" stA="25000" endPos="17000" dir="5400000" sy="-100000" algn="bl" rotWithShape="0"/>
            </a:effectLst>
          </p:spPr>
        </p:pic>
        <p:pic>
          <p:nvPicPr>
            <p:cNvPr id="9" name="Picture 8">
              <a:extLst>
                <a:ext uri="{FF2B5EF4-FFF2-40B4-BE49-F238E27FC236}">
                  <a16:creationId xmlns:a16="http://schemas.microsoft.com/office/drawing/2014/main" id="{BF26A705-A831-7F43-B0F2-60F788BEC18B}"/>
                </a:ext>
              </a:extLst>
            </p:cNvPr>
            <p:cNvPicPr>
              <a:picLocks noChangeAspect="1"/>
            </p:cNvPicPr>
            <p:nvPr/>
          </p:nvPicPr>
          <p:blipFill>
            <a:blip r:embed="rId5"/>
            <a:stretch>
              <a:fillRect/>
            </a:stretch>
          </p:blipFill>
          <p:spPr>
            <a:xfrm>
              <a:off x="5510498" y="2081551"/>
              <a:ext cx="1216152" cy="1216152"/>
            </a:xfrm>
            <a:prstGeom prst="rect">
              <a:avLst/>
            </a:prstGeom>
            <a:ln w="38100">
              <a:solidFill>
                <a:schemeClr val="accent1"/>
              </a:solidFill>
            </a:ln>
            <a:effectLst>
              <a:reflection blurRad="12700" stA="25000" endPos="17000" dir="5400000" sy="-100000" algn="bl" rotWithShape="0"/>
            </a:effectLst>
          </p:spPr>
        </p:pic>
        <p:pic>
          <p:nvPicPr>
            <p:cNvPr id="10" name="Picture 9">
              <a:extLst>
                <a:ext uri="{FF2B5EF4-FFF2-40B4-BE49-F238E27FC236}">
                  <a16:creationId xmlns:a16="http://schemas.microsoft.com/office/drawing/2014/main" id="{53E71D7A-A5FC-424A-97C9-83C2D5B1AA3B}"/>
                </a:ext>
              </a:extLst>
            </p:cNvPr>
            <p:cNvPicPr preferRelativeResize="0">
              <a:picLocks/>
            </p:cNvPicPr>
            <p:nvPr/>
          </p:nvPicPr>
          <p:blipFill rotWithShape="1">
            <a:blip r:embed="rId6" cstate="email">
              <a:extLst>
                <a:ext uri="{28A0092B-C50C-407E-A947-70E740481C1C}">
                  <a14:useLocalDpi xmlns:a14="http://schemas.microsoft.com/office/drawing/2010/main"/>
                </a:ext>
              </a:extLst>
            </a:blip>
            <a:srcRect l="22747" t="13710" r="22088" b="13509"/>
            <a:stretch/>
          </p:blipFill>
          <p:spPr>
            <a:xfrm>
              <a:off x="3937727" y="3608599"/>
              <a:ext cx="1216152" cy="1216152"/>
            </a:xfrm>
            <a:prstGeom prst="rect">
              <a:avLst/>
            </a:prstGeom>
            <a:ln w="38100">
              <a:solidFill>
                <a:schemeClr val="accent1"/>
              </a:solidFill>
            </a:ln>
            <a:effectLst>
              <a:reflection blurRad="12700" stA="25000" endPos="17000" dir="5400000" sy="-100000" algn="bl" rotWithShape="0"/>
            </a:effectLst>
          </p:spPr>
        </p:pic>
        <p:pic>
          <p:nvPicPr>
            <p:cNvPr id="11" name="Picture 10">
              <a:extLst>
                <a:ext uri="{FF2B5EF4-FFF2-40B4-BE49-F238E27FC236}">
                  <a16:creationId xmlns:a16="http://schemas.microsoft.com/office/drawing/2014/main" id="{B17E576D-915E-CE48-91A0-7B3012EE114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3" t="1081" r="4032" b="24826"/>
            <a:stretch/>
          </p:blipFill>
          <p:spPr>
            <a:xfrm>
              <a:off x="3937727" y="2081551"/>
              <a:ext cx="1216152" cy="1216152"/>
            </a:xfrm>
            <a:prstGeom prst="rect">
              <a:avLst/>
            </a:prstGeom>
            <a:ln w="38100">
              <a:solidFill>
                <a:schemeClr val="accent1"/>
              </a:solidFill>
            </a:ln>
            <a:effectLst>
              <a:reflection blurRad="12700" stA="25000" endPos="17000" dir="5400000" sy="-100000" algn="bl" rotWithShape="0"/>
            </a:effectLst>
          </p:spPr>
        </p:pic>
        <p:pic>
          <p:nvPicPr>
            <p:cNvPr id="12" name="Picture 11">
              <a:extLst>
                <a:ext uri="{FF2B5EF4-FFF2-40B4-BE49-F238E27FC236}">
                  <a16:creationId xmlns:a16="http://schemas.microsoft.com/office/drawing/2014/main" id="{A4700226-B4BD-B845-BE28-32957B61191B}"/>
                </a:ext>
              </a:extLst>
            </p:cNvPr>
            <p:cNvPicPr preferRelativeResize="0">
              <a:picLocks/>
            </p:cNvPicPr>
            <p:nvPr/>
          </p:nvPicPr>
          <p:blipFill rotWithShape="1">
            <a:blip r:embed="rId8"/>
            <a:srcRect r="30870"/>
            <a:stretch/>
          </p:blipFill>
          <p:spPr>
            <a:xfrm>
              <a:off x="5510498" y="3608599"/>
              <a:ext cx="1216152" cy="1216152"/>
            </a:xfrm>
            <a:prstGeom prst="rect">
              <a:avLst/>
            </a:prstGeom>
            <a:ln w="38100">
              <a:solidFill>
                <a:schemeClr val="accent1"/>
              </a:solidFill>
            </a:ln>
            <a:effectLst>
              <a:reflection blurRad="12700" stA="25000" endPos="17000" dir="5400000" sy="-100000" algn="bl" rotWithShape="0"/>
            </a:effectLst>
          </p:spPr>
        </p:pic>
      </p:grpSp>
    </p:spTree>
    <p:extLst>
      <p:ext uri="{BB962C8B-B14F-4D97-AF65-F5344CB8AC3E}">
        <p14:creationId xmlns:p14="http://schemas.microsoft.com/office/powerpoint/2010/main" val="3884740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90192-3D74-2747-B7A1-3C7D729EF902}"/>
              </a:ext>
            </a:extLst>
          </p:cNvPr>
          <p:cNvSpPr>
            <a:spLocks noGrp="1"/>
          </p:cNvSpPr>
          <p:nvPr>
            <p:ph type="body" sz="quarter" idx="10"/>
          </p:nvPr>
        </p:nvSpPr>
        <p:spPr/>
        <p:txBody>
          <a:bodyPr>
            <a:normAutofit fontScale="77500" lnSpcReduction="20000"/>
          </a:bodyPr>
          <a:lstStyle/>
          <a:p>
            <a:r>
              <a:rPr lang="en-US" dirty="0"/>
              <a:t>HR File Elements</a:t>
            </a:r>
          </a:p>
          <a:p>
            <a:endParaRPr lang="en-US" dirty="0"/>
          </a:p>
        </p:txBody>
      </p:sp>
      <p:sp>
        <p:nvSpPr>
          <p:cNvPr id="3" name="Text Placeholder 2">
            <a:extLst>
              <a:ext uri="{FF2B5EF4-FFF2-40B4-BE49-F238E27FC236}">
                <a16:creationId xmlns:a16="http://schemas.microsoft.com/office/drawing/2014/main" id="{801ADEC6-F41B-5F4F-A7F7-E67EC0D45FA7}"/>
              </a:ext>
            </a:extLst>
          </p:cNvPr>
          <p:cNvSpPr>
            <a:spLocks noGrp="1"/>
          </p:cNvSpPr>
          <p:nvPr>
            <p:ph type="body" sz="quarter" idx="14"/>
          </p:nvPr>
        </p:nvSpPr>
        <p:spPr>
          <a:xfrm>
            <a:off x="760610" y="1472491"/>
            <a:ext cx="10291703" cy="3767328"/>
          </a:xfrm>
        </p:spPr>
        <p:txBody>
          <a:bodyPr numCol="2"/>
          <a:lstStyle/>
          <a:p>
            <a:pPr marL="342900" indent="-342900">
              <a:buFont typeface="Arial" panose="020B0604020202020204" pitchFamily="34" charset="0"/>
              <a:buChar char="•"/>
            </a:pPr>
            <a:r>
              <a:rPr lang="en-US" sz="1800" dirty="0"/>
              <a:t>Application</a:t>
            </a:r>
          </a:p>
          <a:p>
            <a:pPr marL="342900" indent="-342900">
              <a:buFont typeface="Arial" panose="020B0604020202020204" pitchFamily="34" charset="0"/>
              <a:buChar char="•"/>
            </a:pPr>
            <a:r>
              <a:rPr lang="en-US" sz="1800" dirty="0"/>
              <a:t>I-9</a:t>
            </a:r>
          </a:p>
          <a:p>
            <a:pPr marL="342900" indent="-342900">
              <a:buFont typeface="Arial" panose="020B0604020202020204" pitchFamily="34" charset="0"/>
              <a:buChar char="•"/>
            </a:pPr>
            <a:r>
              <a:rPr lang="en-US" sz="1800" dirty="0"/>
              <a:t>W-4</a:t>
            </a:r>
          </a:p>
          <a:p>
            <a:pPr marL="342900" indent="-342900">
              <a:buFont typeface="Arial" panose="020B0604020202020204" pitchFamily="34" charset="0"/>
              <a:buChar char="•"/>
            </a:pPr>
            <a:r>
              <a:rPr lang="en-US" sz="1800" dirty="0"/>
              <a:t>OIG Exclusion </a:t>
            </a:r>
          </a:p>
          <a:p>
            <a:pPr marL="342900" indent="-342900">
              <a:buFont typeface="Arial" panose="020B0604020202020204" pitchFamily="34" charset="0"/>
              <a:buChar char="•"/>
            </a:pPr>
            <a:r>
              <a:rPr lang="en-US" sz="1800" dirty="0"/>
              <a:t>Signed Job Description</a:t>
            </a:r>
          </a:p>
          <a:p>
            <a:pPr marL="342900" indent="-342900">
              <a:buFont typeface="Arial" panose="020B0604020202020204" pitchFamily="34" charset="0"/>
              <a:buChar char="•"/>
            </a:pPr>
            <a:r>
              <a:rPr lang="en-US" sz="1800" dirty="0"/>
              <a:t>Standards of Conduct</a:t>
            </a:r>
          </a:p>
          <a:p>
            <a:pPr marL="342900" indent="-342900">
              <a:buFont typeface="Arial" panose="020B0604020202020204" pitchFamily="34" charset="0"/>
              <a:buChar char="•"/>
            </a:pPr>
            <a:r>
              <a:rPr lang="en-US" sz="1800" dirty="0"/>
              <a:t>Performance evaluations, according </a:t>
            </a:r>
            <a:br>
              <a:rPr lang="en-US" sz="1800" dirty="0"/>
            </a:br>
            <a:r>
              <a:rPr lang="en-US" sz="1800" dirty="0"/>
              <a:t>to your clinic schedule</a:t>
            </a:r>
          </a:p>
          <a:p>
            <a:pPr marL="342900" indent="-342900">
              <a:buFont typeface="Arial" panose="020B0604020202020204" pitchFamily="34" charset="0"/>
              <a:buChar char="•"/>
            </a:pPr>
            <a:r>
              <a:rPr lang="en-US" sz="1800" dirty="0"/>
              <a:t>Annual Training</a:t>
            </a:r>
          </a:p>
          <a:p>
            <a:pPr marL="342900" indent="-342900">
              <a:buFont typeface="Arial" panose="020B0604020202020204" pitchFamily="34" charset="0"/>
              <a:buChar char="•"/>
            </a:pPr>
            <a:r>
              <a:rPr lang="en-US" sz="1800" dirty="0"/>
              <a:t>Competency</a:t>
            </a:r>
          </a:p>
          <a:p>
            <a:pPr marL="342900" indent="-342900">
              <a:buFont typeface="Arial" panose="020B0604020202020204" pitchFamily="34" charset="0"/>
              <a:buChar char="•"/>
            </a:pPr>
            <a:r>
              <a:rPr lang="en-US" sz="1800" dirty="0"/>
              <a:t>Background checks as appropriate</a:t>
            </a:r>
          </a:p>
          <a:p>
            <a:pPr marL="342900" indent="-342900">
              <a:buFont typeface="Arial" panose="020B0604020202020204" pitchFamily="34" charset="0"/>
              <a:buChar char="•"/>
            </a:pPr>
            <a:r>
              <a:rPr lang="en-US" sz="1800" dirty="0"/>
              <a:t>TB screening on hire</a:t>
            </a:r>
          </a:p>
          <a:p>
            <a:pPr marL="342900" indent="-342900">
              <a:buFont typeface="Arial" panose="020B0604020202020204" pitchFamily="34" charset="0"/>
              <a:buChar char="•"/>
            </a:pPr>
            <a:r>
              <a:rPr lang="en-US" sz="1800" dirty="0"/>
              <a:t>Hep B for those who work with patients</a:t>
            </a:r>
          </a:p>
        </p:txBody>
      </p:sp>
      <p:pic>
        <p:nvPicPr>
          <p:cNvPr id="4" name="Picture 3" descr="A picture containing text&#10;&#10;Description automatically generated">
            <a:extLst>
              <a:ext uri="{FF2B5EF4-FFF2-40B4-BE49-F238E27FC236}">
                <a16:creationId xmlns:a16="http://schemas.microsoft.com/office/drawing/2014/main" id="{289E1A3F-D477-D947-9D58-0A906F65D84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97208" y="3536476"/>
            <a:ext cx="5228096" cy="2011680"/>
          </a:xfrm>
          <a:prstGeom prst="rect">
            <a:avLst/>
          </a:prstGeom>
          <a:ln w="38100">
            <a:solidFill>
              <a:srgbClr val="3262AA"/>
            </a:solidFill>
          </a:ln>
          <a:effectLst>
            <a:reflection blurRad="12700" stA="25000" endPos="17000" dir="5400000" sy="-100000" algn="bl" rotWithShape="0"/>
          </a:effectLst>
        </p:spPr>
      </p:pic>
      <p:grpSp>
        <p:nvGrpSpPr>
          <p:cNvPr id="5" name="Group 4">
            <a:extLst>
              <a:ext uri="{FF2B5EF4-FFF2-40B4-BE49-F238E27FC236}">
                <a16:creationId xmlns:a16="http://schemas.microsoft.com/office/drawing/2014/main" id="{523AB1A3-4F96-084C-8434-A09F099A7B1D}"/>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id="{614CCD80-B009-8448-9390-B0CAB5D5C2B3}"/>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0BF8DE-0264-6A4A-AF6D-48CB0496A115}"/>
                </a:ext>
              </a:extLst>
            </p:cNvPr>
            <p:cNvPicPr>
              <a:picLocks noChangeAspect="1"/>
            </p:cNvPicPr>
            <p:nvPr/>
          </p:nvPicPr>
          <p:blipFill>
            <a:blip r:embed="rId4"/>
            <a:srcRect/>
            <a:stretch/>
          </p:blipFill>
          <p:spPr>
            <a:xfrm>
              <a:off x="8804759" y="686370"/>
              <a:ext cx="698500" cy="698500"/>
            </a:xfrm>
            <a:prstGeom prst="rect">
              <a:avLst/>
            </a:prstGeom>
          </p:spPr>
        </p:pic>
      </p:grpSp>
    </p:spTree>
    <p:extLst>
      <p:ext uri="{BB962C8B-B14F-4D97-AF65-F5344CB8AC3E}">
        <p14:creationId xmlns:p14="http://schemas.microsoft.com/office/powerpoint/2010/main" val="2769015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Mock Survey – HR Files</a:t>
            </a:r>
          </a:p>
        </p:txBody>
      </p:sp>
      <p:grpSp>
        <p:nvGrpSpPr>
          <p:cNvPr id="4" name="Group 3">
            <a:extLst>
              <a:ext uri="{FF2B5EF4-FFF2-40B4-BE49-F238E27FC236}">
                <a16:creationId xmlns:a16="http://schemas.microsoft.com/office/drawing/2014/main"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a:extLst>
              <a:ext uri="{FF2B5EF4-FFF2-40B4-BE49-F238E27FC236}">
                <a16:creationId xmlns:a16="http://schemas.microsoft.com/office/drawing/2014/main" id="{8113A4E3-3D8E-4845-8957-847357204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72" t="3472" r="481" b="8499"/>
          <a:stretch/>
        </p:blipFill>
        <p:spPr>
          <a:xfrm>
            <a:off x="760610" y="1366889"/>
            <a:ext cx="8688190" cy="3290168"/>
          </a:xfrm>
          <a:prstGeom prst="rect">
            <a:avLst/>
          </a:prstGeom>
          <a:ln w="38100">
            <a:solidFill>
              <a:srgbClr val="3262AA"/>
            </a:solidFill>
          </a:ln>
          <a:effectLst>
            <a:reflection blurRad="12700" stA="25000" endPos="17000" dir="5400000" sy="-100000" algn="bl" rotWithShape="0"/>
          </a:effectLst>
        </p:spPr>
      </p:pic>
      <p:sp>
        <p:nvSpPr>
          <p:cNvPr id="8" name="Rectangle 7">
            <a:extLst>
              <a:ext uri="{FF2B5EF4-FFF2-40B4-BE49-F238E27FC236}">
                <a16:creationId xmlns:a16="http://schemas.microsoft.com/office/drawing/2014/main" id="{E0185BCA-6C3B-4547-BCAF-4A8723EBEDE8}"/>
              </a:ext>
            </a:extLst>
          </p:cNvPr>
          <p:cNvSpPr/>
          <p:nvPr/>
        </p:nvSpPr>
        <p:spPr>
          <a:xfrm>
            <a:off x="760610" y="5108958"/>
            <a:ext cx="9357424" cy="1015663"/>
          </a:xfrm>
          <a:prstGeom prst="rect">
            <a:avLst/>
          </a:prstGeom>
        </p:spPr>
        <p:txBody>
          <a:bodyPr wrap="square">
            <a:spAutoFit/>
          </a:bodyPr>
          <a:lstStyle/>
          <a:p>
            <a:r>
              <a:rPr lang="en-US" sz="2000" b="1" dirty="0">
                <a:solidFill>
                  <a:srgbClr val="3262AA"/>
                </a:solidFill>
                <a:latin typeface="Arial Nova" panose="020B0504020202020204" pitchFamily="34" charset="0"/>
              </a:rPr>
              <a:t>Are your HR Files complete and in order?  Accessible for review?  </a:t>
            </a:r>
          </a:p>
          <a:p>
            <a:r>
              <a:rPr lang="en-US" sz="2000" dirty="0">
                <a:latin typeface="Arial Nova Light" panose="020B0304020202020204" pitchFamily="34" charset="0"/>
              </a:rPr>
              <a:t>Staff of the clinic or center are licensed, certified or registered in accordance with applicable State and local laws.</a:t>
            </a:r>
          </a:p>
        </p:txBody>
      </p:sp>
    </p:spTree>
    <p:extLst>
      <p:ext uri="{BB962C8B-B14F-4D97-AF65-F5344CB8AC3E}">
        <p14:creationId xmlns:p14="http://schemas.microsoft.com/office/powerpoint/2010/main" val="2801180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B5B46C-306B-DE46-9DDE-56D87CEB7647}"/>
              </a:ext>
            </a:extLst>
          </p:cNvPr>
          <p:cNvSpPr>
            <a:spLocks noGrp="1"/>
          </p:cNvSpPr>
          <p:nvPr>
            <p:ph type="body" sz="quarter" idx="10"/>
          </p:nvPr>
        </p:nvSpPr>
        <p:spPr/>
        <p:txBody>
          <a:bodyPr>
            <a:normAutofit fontScale="77500" lnSpcReduction="20000"/>
          </a:bodyPr>
          <a:lstStyle/>
          <a:p>
            <a:r>
              <a:rPr lang="en-US" dirty="0"/>
              <a:t>HR File</a:t>
            </a:r>
          </a:p>
        </p:txBody>
      </p:sp>
      <p:grpSp>
        <p:nvGrpSpPr>
          <p:cNvPr id="9" name="Group 8">
            <a:extLst>
              <a:ext uri="{FF2B5EF4-FFF2-40B4-BE49-F238E27FC236}">
                <a16:creationId xmlns:a16="http://schemas.microsoft.com/office/drawing/2014/main" id="{01873087-62B1-C24C-A503-3A57B4423A4C}"/>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10" name="Oval 9">
              <a:extLst>
                <a:ext uri="{FF2B5EF4-FFF2-40B4-BE49-F238E27FC236}">
                  <a16:creationId xmlns:a16="http://schemas.microsoft.com/office/drawing/2014/main" id="{22114F47-2625-4548-A218-DC2EB9B39229}"/>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1BEBC87-4ABF-A349-A829-B83CFA251CA5}"/>
                </a:ext>
              </a:extLst>
            </p:cNvPr>
            <p:cNvPicPr>
              <a:picLocks noChangeAspect="1"/>
            </p:cNvPicPr>
            <p:nvPr/>
          </p:nvPicPr>
          <p:blipFill>
            <a:blip r:embed="rId2"/>
            <a:srcRect/>
            <a:stretch/>
          </p:blipFill>
          <p:spPr>
            <a:xfrm>
              <a:off x="8804759" y="686370"/>
              <a:ext cx="698500" cy="698500"/>
            </a:xfrm>
            <a:prstGeom prst="rect">
              <a:avLst/>
            </a:prstGeom>
          </p:spPr>
        </p:pic>
      </p:grpSp>
      <p:sp>
        <p:nvSpPr>
          <p:cNvPr id="8" name="Text Placeholder 2">
            <a:extLst>
              <a:ext uri="{FF2B5EF4-FFF2-40B4-BE49-F238E27FC236}">
                <a16:creationId xmlns:a16="http://schemas.microsoft.com/office/drawing/2014/main" id="{2174D207-0DFC-CC47-BE37-5B9DB623DA58}"/>
              </a:ext>
            </a:extLst>
          </p:cNvPr>
          <p:cNvSpPr>
            <a:spLocks noGrp="1"/>
          </p:cNvSpPr>
          <p:nvPr>
            <p:ph type="body" sz="quarter" idx="14"/>
          </p:nvPr>
        </p:nvSpPr>
        <p:spPr>
          <a:xfrm>
            <a:off x="6599582" y="2508421"/>
            <a:ext cx="5140411" cy="2471351"/>
          </a:xfrm>
        </p:spPr>
        <p:txBody>
          <a:bodyPr/>
          <a:lstStyle/>
          <a:p>
            <a:r>
              <a:rPr lang="en-US" b="1" dirty="0">
                <a:solidFill>
                  <a:srgbClr val="DF5C40"/>
                </a:solidFill>
                <a:latin typeface="Arial Nova" panose="020B0504020202020204" pitchFamily="34" charset="0"/>
              </a:rPr>
              <a:t>OIG</a:t>
            </a:r>
            <a:r>
              <a:rPr lang="en-US" dirty="0"/>
              <a:t> Exclusion list: </a:t>
            </a:r>
          </a:p>
          <a:p>
            <a:r>
              <a:rPr lang="en-US" u="sng" dirty="0">
                <a:solidFill>
                  <a:srgbClr val="4EAEAF"/>
                </a:solidFill>
                <a:hlinkClick r:id="rId3">
                  <a:extLst>
                    <a:ext uri="{A12FA001-AC4F-418D-AE19-62706E023703}">
                      <ahyp:hlinkClr xmlns:ahyp="http://schemas.microsoft.com/office/drawing/2018/hyperlinkcolor" val="tx"/>
                    </a:ext>
                  </a:extLst>
                </a:hlinkClick>
              </a:rPr>
              <a:t>https://exclusions.oig.hhs.gov/</a:t>
            </a:r>
            <a:endParaRPr lang="en-US" u="sng" dirty="0">
              <a:solidFill>
                <a:srgbClr val="4EAEAF"/>
              </a:solidFill>
            </a:endParaRPr>
          </a:p>
        </p:txBody>
      </p:sp>
      <p:pic>
        <p:nvPicPr>
          <p:cNvPr id="12" name="Picture 11">
            <a:extLst>
              <a:ext uri="{FF2B5EF4-FFF2-40B4-BE49-F238E27FC236}">
                <a16:creationId xmlns:a16="http://schemas.microsoft.com/office/drawing/2014/main" id="{546D8205-B836-3441-89BF-125D4A48EFBC}"/>
              </a:ext>
            </a:extLst>
          </p:cNvPr>
          <p:cNvPicPr>
            <a:picLocks noChangeAspect="1"/>
          </p:cNvPicPr>
          <p:nvPr/>
        </p:nvPicPr>
        <p:blipFill>
          <a:blip r:embed="rId4"/>
          <a:srcRect/>
          <a:stretch/>
        </p:blipFill>
        <p:spPr>
          <a:xfrm>
            <a:off x="503582" y="1524000"/>
            <a:ext cx="6096000" cy="3810000"/>
          </a:xfrm>
          <a:prstGeom prst="rect">
            <a:avLst/>
          </a:prstGeom>
        </p:spPr>
      </p:pic>
    </p:spTree>
    <p:extLst>
      <p:ext uri="{BB962C8B-B14F-4D97-AF65-F5344CB8AC3E}">
        <p14:creationId xmlns:p14="http://schemas.microsoft.com/office/powerpoint/2010/main" val="1081474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Mock Survey – Fire Safety</a:t>
            </a:r>
          </a:p>
        </p:txBody>
      </p:sp>
      <p:grpSp>
        <p:nvGrpSpPr>
          <p:cNvPr id="4" name="Group 3">
            <a:extLst>
              <a:ext uri="{FF2B5EF4-FFF2-40B4-BE49-F238E27FC236}">
                <a16:creationId xmlns:a16="http://schemas.microsoft.com/office/drawing/2014/main" id="{D0B38869-3C36-E842-B8DB-C967373D124A}"/>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FC7CB9FA-9EE4-A344-8092-A4CD0D88A2A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C4B584-7908-6D41-9505-AFDAC29397A0}"/>
                </a:ext>
              </a:extLst>
            </p:cNvPr>
            <p:cNvPicPr>
              <a:picLocks noChangeAspect="1"/>
            </p:cNvPicPr>
            <p:nvPr/>
          </p:nvPicPr>
          <p:blipFill>
            <a:blip r:embed="rId2"/>
            <a:srcRect/>
            <a:stretch/>
          </p:blipFill>
          <p:spPr>
            <a:xfrm>
              <a:off x="8804759" y="686370"/>
              <a:ext cx="698500" cy="698500"/>
            </a:xfrm>
            <a:prstGeom prst="rect">
              <a:avLst/>
            </a:prstGeom>
          </p:spPr>
        </p:pic>
      </p:grpSp>
      <p:grpSp>
        <p:nvGrpSpPr>
          <p:cNvPr id="3" name="Group 2">
            <a:extLst>
              <a:ext uri="{FF2B5EF4-FFF2-40B4-BE49-F238E27FC236}">
                <a16:creationId xmlns:a16="http://schemas.microsoft.com/office/drawing/2014/main" id="{5A1B20FA-B078-DC45-BA7E-FD97372AC1FD}"/>
              </a:ext>
            </a:extLst>
          </p:cNvPr>
          <p:cNvGrpSpPr>
            <a:grpSpLocks noChangeAspect="1"/>
          </p:cNvGrpSpPr>
          <p:nvPr/>
        </p:nvGrpSpPr>
        <p:grpSpPr>
          <a:xfrm>
            <a:off x="1295400" y="1804503"/>
            <a:ext cx="9601200" cy="3248993"/>
            <a:chOff x="910079" y="2177367"/>
            <a:chExt cx="10133146" cy="3429000"/>
          </a:xfrm>
        </p:grpSpPr>
        <p:pic>
          <p:nvPicPr>
            <p:cNvPr id="7" name="image10.png">
              <a:extLst>
                <a:ext uri="{FF2B5EF4-FFF2-40B4-BE49-F238E27FC236}">
                  <a16:creationId xmlns:a16="http://schemas.microsoft.com/office/drawing/2014/main" id="{B7053954-56B4-4141-AF3E-6DFE28E495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 t="13774" r="1128" b="13108"/>
            <a:stretch/>
          </p:blipFill>
          <p:spPr>
            <a:xfrm>
              <a:off x="7842825" y="2177367"/>
              <a:ext cx="3200400" cy="1639259"/>
            </a:xfrm>
            <a:prstGeom prst="rect">
              <a:avLst/>
            </a:prstGeom>
            <a:ln w="38100">
              <a:solidFill>
                <a:srgbClr val="3262AA"/>
              </a:solidFill>
              <a:miter lim="400000"/>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id="{6131207D-0E9E-D841-A6E1-392B277D99B2}"/>
                </a:ext>
              </a:extLst>
            </p:cNvPr>
            <p:cNvPicPr>
              <a:picLocks noChangeAspect="1"/>
            </p:cNvPicPr>
            <p:nvPr/>
          </p:nvPicPr>
          <p:blipFill>
            <a:blip r:embed="rId4"/>
            <a:stretch>
              <a:fillRect/>
            </a:stretch>
          </p:blipFill>
          <p:spPr>
            <a:xfrm>
              <a:off x="5179134" y="2177367"/>
              <a:ext cx="2281844" cy="3429000"/>
            </a:xfrm>
            <a:prstGeom prst="rect">
              <a:avLst/>
            </a:prstGeom>
            <a:ln w="38100">
              <a:solidFill>
                <a:srgbClr val="3262AA"/>
              </a:solidFill>
            </a:ln>
            <a:effectLst>
              <a:reflection blurRad="12700" stA="25000" endPos="17000" dir="5400000" sy="-100000" algn="bl" rotWithShape="0"/>
            </a:effectLst>
          </p:spPr>
        </p:pic>
        <p:pic>
          <p:nvPicPr>
            <p:cNvPr id="9" name="Content Placeholder 4">
              <a:extLst>
                <a:ext uri="{FF2B5EF4-FFF2-40B4-BE49-F238E27FC236}">
                  <a16:creationId xmlns:a16="http://schemas.microsoft.com/office/drawing/2014/main" id="{92197021-537A-464F-A2B8-782821B67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8868" t="8220" r="9880" b="7977"/>
            <a:stretch/>
          </p:blipFill>
          <p:spPr>
            <a:xfrm>
              <a:off x="910079" y="2177367"/>
              <a:ext cx="3887208" cy="3429000"/>
            </a:xfrm>
            <a:prstGeom prst="rect">
              <a:avLst/>
            </a:prstGeom>
            <a:ln w="38100">
              <a:solidFill>
                <a:srgbClr val="3262AA"/>
              </a:solidFill>
            </a:ln>
            <a:effectLst>
              <a:reflection blurRad="12700" stA="25000" endPos="17000" dir="5400000" sy="-100000" algn="bl" rotWithShape="0"/>
            </a:effectLst>
          </p:spPr>
        </p:pic>
        <p:pic>
          <p:nvPicPr>
            <p:cNvPr id="10" name="Picture 4" descr="Emergency, Exit, Green, White, Direction">
              <a:extLst>
                <a:ext uri="{FF2B5EF4-FFF2-40B4-BE49-F238E27FC236}">
                  <a16:creationId xmlns:a16="http://schemas.microsoft.com/office/drawing/2014/main" id="{59CE353E-4BF2-B54C-9F87-ACE2A9C9F03E}"/>
                </a:ext>
              </a:extLst>
            </p:cNvPr>
            <p:cNvPicPr preferRelativeResize="0">
              <a:picLocks noChangeArrowheads="1"/>
            </p:cNvPicPr>
            <p:nvPr/>
          </p:nvPicPr>
          <p:blipFill rotWithShape="1">
            <a:blip r:embed="rId6">
              <a:extLst>
                <a:ext uri="{28A0092B-C50C-407E-A947-70E740481C1C}">
                  <a14:useLocalDpi xmlns:a14="http://schemas.microsoft.com/office/drawing/2010/main" val="0"/>
                </a:ext>
              </a:extLst>
            </a:blip>
            <a:srcRect l="4927" t="7260" r="6693" b="7828"/>
            <a:stretch/>
          </p:blipFill>
          <p:spPr bwMode="auto">
            <a:xfrm>
              <a:off x="7842825" y="4147930"/>
              <a:ext cx="3200400" cy="1458437"/>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D43B17B5-7CD3-4545-882C-0FCCB3FD83FF}"/>
              </a:ext>
            </a:extLst>
          </p:cNvPr>
          <p:cNvSpPr/>
          <p:nvPr/>
        </p:nvSpPr>
        <p:spPr>
          <a:xfrm>
            <a:off x="3296770" y="5509440"/>
            <a:ext cx="6249211" cy="461665"/>
          </a:xfrm>
          <a:prstGeom prst="rect">
            <a:avLst/>
          </a:prstGeom>
        </p:spPr>
        <p:txBody>
          <a:bodyPr wrap="none">
            <a:spAutoFit/>
          </a:bodyPr>
          <a:lstStyle/>
          <a:p>
            <a:pPr algn="ctr"/>
            <a:r>
              <a:rPr lang="en-US" sz="2400" b="1" dirty="0">
                <a:solidFill>
                  <a:srgbClr val="3262AA"/>
                </a:solidFill>
                <a:latin typeface="Arial Nova" panose="020B0504020202020204" pitchFamily="34" charset="0"/>
              </a:rPr>
              <a:t>Fire Safety Process per State Regulations </a:t>
            </a:r>
          </a:p>
        </p:txBody>
      </p:sp>
    </p:spTree>
    <p:extLst>
      <p:ext uri="{BB962C8B-B14F-4D97-AF65-F5344CB8AC3E}">
        <p14:creationId xmlns:p14="http://schemas.microsoft.com/office/powerpoint/2010/main" val="318349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9965219" cy="4678204"/>
          </a:xfrm>
          <a:prstGeom prst="rect">
            <a:avLst/>
          </a:prstGeom>
        </p:spPr>
        <p:txBody>
          <a:bodyPr wrap="square">
            <a:spAutoFit/>
          </a:bodyPr>
          <a:lstStyle/>
          <a:p>
            <a:pPr marL="342900" marR="0" lvl="0" indent="-342900">
              <a:spcBef>
                <a:spcPts val="0"/>
              </a:spcBef>
              <a:spcAft>
                <a:spcPts val="0"/>
              </a:spcAft>
              <a:buFont typeface="+mj-lt"/>
              <a:buAutoNum type="arabicPeriod"/>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Beneficiary Location for Telehealth Services </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Medicare can pay for many types of office, hospital, and other visits furnished via telehealth across the country and including in patient’s places of residence. Additionally, the HHS OIG is providing flexibility for healthcare providers to reduce or waive cost-sharing for telehealth visits paid by federal healthcare programs.</a:t>
            </a:r>
            <a:endParaRPr lang="en-US" sz="1600" dirty="0">
              <a:latin typeface="Arial Nova Light" panose="020B0304020202020204" pitchFamily="34" charset="0"/>
              <a:ea typeface="Calibri" panose="020F0502020204030204" pitchFamily="34" charset="0"/>
              <a:cs typeface="Times New Roman" panose="02020603050405020304" pitchFamily="18" charset="0"/>
            </a:endParaRPr>
          </a:p>
          <a:p>
            <a:r>
              <a:rPr lang="en-US" dirty="0">
                <a:latin typeface="Arial Nova Light" panose="020B0304020202020204" pitchFamily="34" charset="0"/>
                <a:ea typeface="Times New Roman" panose="02020603050405020304" pitchFamily="18" charset="0"/>
                <a:cs typeface="Times New Roman" panose="02020603050405020304" pitchFamily="18" charset="0"/>
              </a:rPr>
              <a:t> </a:t>
            </a:r>
            <a:endParaRPr lang="en-US" dirty="0">
              <a:latin typeface="Arial Nova Light" panose="020B0304020202020204" pitchFamily="34" charset="0"/>
              <a:ea typeface="Calibri" panose="020F0502020204030204" pitchFamily="34" charset="0"/>
              <a:cs typeface="Times New Roman" panose="02020603050405020304" pitchFamily="18" charset="0"/>
            </a:endParaRPr>
          </a:p>
          <a:p>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2. Additional Telehealth Services Covered by Medicare </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Clinicians are allowed to provide more than 135 new telehealth services, including: emergency department visits, initial and subsequent observation, initial hospital care and hospital discharge day management, initial nursing facility visits, critical care services, intensive care services, therapy services.</a:t>
            </a:r>
            <a:endParaRPr lang="en-US" sz="1600" dirty="0">
              <a:latin typeface="Arial Nova Light" panose="020B0304020202020204" pitchFamily="34" charset="0"/>
              <a:ea typeface="Calibri" panose="020F0502020204030204" pitchFamily="34" charset="0"/>
              <a:cs typeface="Times New Roman" panose="02020603050405020304" pitchFamily="18" charset="0"/>
            </a:endParaRPr>
          </a:p>
          <a:p>
            <a:r>
              <a:rPr lang="en-US" dirty="0">
                <a:latin typeface="Arial Nova Light" panose="020B0304020202020204" pitchFamily="34" charset="0"/>
                <a:ea typeface="Times New Roman" panose="02020603050405020304" pitchFamily="18" charset="0"/>
                <a:cs typeface="Times New Roman" panose="02020603050405020304" pitchFamily="18" charset="0"/>
              </a:rPr>
              <a:t> </a:t>
            </a:r>
            <a:endParaRPr lang="en-US" dirty="0">
              <a:latin typeface="Arial Nova Light" panose="020B0304020202020204" pitchFamily="34" charset="0"/>
              <a:ea typeface="Calibri" panose="020F0502020204030204" pitchFamily="34" charset="0"/>
              <a:cs typeface="Times New Roman" panose="02020603050405020304" pitchFamily="18" charset="0"/>
            </a:endParaRPr>
          </a:p>
          <a:p>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3. Virtual Check-Ins, Remote Evaluations, &amp; E-Visits </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Clinicians can provide virtual check-in, remote evaluation of patient-submitted video/images, and e-visit services to both new and established patients. These services were previously limited to established patients. Licensed clinical social workers, clinical psychologists, physical therapists, occupational therapists, and speech language pathologists can provide e-visits, virtual check-ins, and remote evaluations. A broad range of clinicians, including physicians, can now provide certain services by telephone to their patients. </a:t>
            </a:r>
            <a:endParaRPr lang="en-US" sz="1600" dirty="0">
              <a:latin typeface="Arial Nova Light" panose="020B03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9863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96EE6C-67D6-5B47-985F-F037B714103F}"/>
              </a:ext>
            </a:extLst>
          </p:cNvPr>
          <p:cNvSpPr>
            <a:spLocks noGrp="1"/>
          </p:cNvSpPr>
          <p:nvPr>
            <p:ph type="body" sz="quarter" idx="10"/>
          </p:nvPr>
        </p:nvSpPr>
        <p:spPr/>
        <p:txBody>
          <a:bodyPr>
            <a:normAutofit fontScale="62500" lnSpcReduction="20000"/>
          </a:bodyPr>
          <a:lstStyle/>
          <a:p>
            <a:r>
              <a:rPr lang="en-US" dirty="0"/>
              <a:t>Mock Survey – Vials and Outdated Supplies</a:t>
            </a:r>
          </a:p>
        </p:txBody>
      </p:sp>
      <p:sp>
        <p:nvSpPr>
          <p:cNvPr id="3" name="Text Placeholder 2">
            <a:extLst>
              <a:ext uri="{FF2B5EF4-FFF2-40B4-BE49-F238E27FC236}">
                <a16:creationId xmlns:a16="http://schemas.microsoft.com/office/drawing/2014/main" id="{30E351AE-13F1-B44C-880A-1311C9B9F77F}"/>
              </a:ext>
            </a:extLst>
          </p:cNvPr>
          <p:cNvSpPr>
            <a:spLocks noGrp="1"/>
          </p:cNvSpPr>
          <p:nvPr>
            <p:ph type="body" sz="quarter" idx="14"/>
          </p:nvPr>
        </p:nvSpPr>
        <p:spPr>
          <a:xfrm>
            <a:off x="760610" y="1366889"/>
            <a:ext cx="6978660" cy="4594612"/>
          </a:xfrm>
        </p:spPr>
        <p:txBody>
          <a:bodyPr numCol="2" spcCol="457200"/>
          <a:lstStyle/>
          <a:p>
            <a:pPr marL="380991" indent="-380991">
              <a:buFont typeface="Arial" panose="020B0604020202020204" pitchFamily="34" charset="0"/>
              <a:buChar char="•"/>
            </a:pPr>
            <a:r>
              <a:rPr lang="en-US" sz="1800" dirty="0">
                <a:latin typeface="Arial Nova Light" panose="020B0304020202020204" pitchFamily="34" charset="0"/>
              </a:rPr>
              <a:t>Possibly a staff member does not know the difference between a single dose or multi-dose vial.</a:t>
            </a:r>
          </a:p>
          <a:p>
            <a:pPr marL="380991" indent="-380991">
              <a:buFont typeface="Arial" panose="020B0604020202020204" pitchFamily="34" charset="0"/>
              <a:buChar char="•"/>
            </a:pPr>
            <a:r>
              <a:rPr lang="en-US" sz="1800" dirty="0">
                <a:latin typeface="Arial Nova Light" panose="020B0304020202020204" pitchFamily="34" charset="0"/>
              </a:rPr>
              <a:t>Possibly a certain drug always comes to you as an MDV but your supplier sent a shipment where the drug was an SDV.</a:t>
            </a:r>
          </a:p>
          <a:p>
            <a:pPr marL="380991" indent="-380991">
              <a:buFont typeface="Arial" panose="020B0604020202020204" pitchFamily="34" charset="0"/>
              <a:buChar char="•"/>
            </a:pPr>
            <a:r>
              <a:rPr lang="en-US" sz="1800" dirty="0">
                <a:latin typeface="Arial Nova Light" panose="020B0304020202020204" pitchFamily="34" charset="0"/>
              </a:rPr>
              <a:t>Possibly we store MDVs and SDVs together making it easy to confuse.</a:t>
            </a:r>
          </a:p>
          <a:p>
            <a:endParaRPr lang="en-US" sz="1800" u="sng" dirty="0">
              <a:latin typeface="Arial Nova Light" panose="020B0304020202020204" pitchFamily="34" charset="0"/>
            </a:endParaRPr>
          </a:p>
          <a:p>
            <a:endParaRPr lang="en-US" sz="1800" b="1" u="sng" dirty="0">
              <a:solidFill>
                <a:srgbClr val="3262AA"/>
              </a:solidFill>
              <a:latin typeface="Arial Nova Light" panose="020B0304020202020204" pitchFamily="34" charset="0"/>
            </a:endParaRPr>
          </a:p>
          <a:p>
            <a:endParaRPr lang="en-US" sz="1800" b="1" u="sng" dirty="0">
              <a:solidFill>
                <a:srgbClr val="3262AA"/>
              </a:solidFill>
              <a:latin typeface="Arial Nova Light" panose="020B0304020202020204" pitchFamily="34" charset="0"/>
            </a:endParaRPr>
          </a:p>
          <a:p>
            <a:endParaRPr lang="en-US" sz="1800" b="1" u="sng" dirty="0">
              <a:solidFill>
                <a:srgbClr val="3262AA"/>
              </a:solidFill>
              <a:latin typeface="Arial Nova Light" panose="020B0304020202020204" pitchFamily="34" charset="0"/>
            </a:endParaRPr>
          </a:p>
          <a:p>
            <a:r>
              <a:rPr lang="en-US" sz="1800" b="1" dirty="0">
                <a:solidFill>
                  <a:srgbClr val="3262AA"/>
                </a:solidFill>
                <a:latin typeface="Arial Nova" panose="020B0504020202020204" pitchFamily="34" charset="0"/>
              </a:rPr>
              <a:t>What to do:</a:t>
            </a:r>
          </a:p>
          <a:p>
            <a:pPr marL="380991" indent="-380991">
              <a:buFont typeface="Arial" panose="020B0604020202020204" pitchFamily="34" charset="0"/>
              <a:buChar char="•"/>
            </a:pPr>
            <a:r>
              <a:rPr lang="en-US" sz="1800" dirty="0">
                <a:latin typeface="Arial Nova Light" panose="020B0304020202020204" pitchFamily="34" charset="0"/>
              </a:rPr>
              <a:t>Train all staff to always look at the vial to verify if it’s an SDV or MDV and to check the date.</a:t>
            </a:r>
          </a:p>
          <a:p>
            <a:pPr marL="380991" indent="-380991">
              <a:buFont typeface="Arial" panose="020B0604020202020204" pitchFamily="34" charset="0"/>
              <a:buChar char="•"/>
            </a:pPr>
            <a:r>
              <a:rPr lang="en-US" sz="1800" dirty="0">
                <a:latin typeface="Arial Nova Light" panose="020B0304020202020204" pitchFamily="34" charset="0"/>
              </a:rPr>
              <a:t>Train staff that SDVs do not have a preservative in the vial and why that’s important.</a:t>
            </a:r>
          </a:p>
          <a:p>
            <a:pPr marL="380991" indent="-380991">
              <a:buFont typeface="Arial" panose="020B0604020202020204" pitchFamily="34" charset="0"/>
              <a:buChar char="•"/>
            </a:pPr>
            <a:r>
              <a:rPr lang="en-US" sz="1800" dirty="0">
                <a:latin typeface="Arial Nova Light" panose="020B0304020202020204" pitchFamily="34" charset="0"/>
              </a:rPr>
              <a:t>In the drug closet, separate the MDVs from the SDVs</a:t>
            </a:r>
          </a:p>
          <a:p>
            <a:pPr marL="380991" indent="-380991">
              <a:buFont typeface="Arial" panose="020B0604020202020204" pitchFamily="34" charset="0"/>
              <a:buChar char="•"/>
            </a:pPr>
            <a:r>
              <a:rPr lang="en-US" sz="1800" dirty="0">
                <a:latin typeface="Arial Nova Light" panose="020B0304020202020204" pitchFamily="34" charset="0"/>
              </a:rPr>
              <a:t>Label all SDVs with a sticker</a:t>
            </a:r>
          </a:p>
          <a:p>
            <a:endParaRPr lang="en-US" sz="1800" dirty="0">
              <a:latin typeface="Arial Nova Light" panose="020B0304020202020204" pitchFamily="34" charset="0"/>
            </a:endParaRPr>
          </a:p>
          <a:p>
            <a:endParaRPr lang="en-US" sz="1800" dirty="0">
              <a:latin typeface="Arial Nova Light" panose="020B0304020202020204" pitchFamily="34" charset="0"/>
            </a:endParaRPr>
          </a:p>
        </p:txBody>
      </p:sp>
      <p:grpSp>
        <p:nvGrpSpPr>
          <p:cNvPr id="8" name="Group 7">
            <a:extLst>
              <a:ext uri="{FF2B5EF4-FFF2-40B4-BE49-F238E27FC236}">
                <a16:creationId xmlns:a16="http://schemas.microsoft.com/office/drawing/2014/main" id="{D414CE04-987D-D24A-921F-2FFB0E7E6B2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9" name="Oval 8">
              <a:extLst>
                <a:ext uri="{FF2B5EF4-FFF2-40B4-BE49-F238E27FC236}">
                  <a16:creationId xmlns:a16="http://schemas.microsoft.com/office/drawing/2014/main" id="{29FDE165-AB26-9A44-A365-017CA0223B03}"/>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114990-FF6E-3749-8844-EF5977F95A9A}"/>
                </a:ext>
              </a:extLst>
            </p:cNvPr>
            <p:cNvPicPr>
              <a:picLocks noChangeAspect="1"/>
            </p:cNvPicPr>
            <p:nvPr/>
          </p:nvPicPr>
          <p:blipFill>
            <a:blip r:embed="rId2"/>
            <a:srcRect/>
            <a:stretch/>
          </p:blipFill>
          <p:spPr>
            <a:xfrm>
              <a:off x="8804759" y="686370"/>
              <a:ext cx="698500" cy="698500"/>
            </a:xfrm>
            <a:prstGeom prst="rect">
              <a:avLst/>
            </a:prstGeom>
          </p:spPr>
        </p:pic>
      </p:grpSp>
      <p:sp>
        <p:nvSpPr>
          <p:cNvPr id="7" name="TextBox 6">
            <a:extLst>
              <a:ext uri="{FF2B5EF4-FFF2-40B4-BE49-F238E27FC236}">
                <a16:creationId xmlns:a16="http://schemas.microsoft.com/office/drawing/2014/main" id="{E1BE2473-77F6-7A44-9156-65AED889DA93}"/>
              </a:ext>
            </a:extLst>
          </p:cNvPr>
          <p:cNvSpPr txBox="1"/>
          <p:nvPr/>
        </p:nvSpPr>
        <p:spPr>
          <a:xfrm>
            <a:off x="10072462" y="4096845"/>
            <a:ext cx="1685426" cy="1600438"/>
          </a:xfrm>
          <a:prstGeom prst="rect">
            <a:avLst/>
          </a:prstGeom>
          <a:noFill/>
        </p:spPr>
        <p:txBody>
          <a:bodyPr wrap="square" rtlCol="0">
            <a:spAutoFit/>
          </a:bodyPr>
          <a:lstStyle/>
          <a:p>
            <a:pPr algn="ctr"/>
            <a:r>
              <a:rPr lang="en-US" sz="1400" b="1" dirty="0">
                <a:solidFill>
                  <a:srgbClr val="DF5C40"/>
                </a:solidFill>
                <a:latin typeface="Arial Nova" panose="020B0504020202020204" pitchFamily="34" charset="0"/>
              </a:rPr>
              <a:t>Single Dose Vials</a:t>
            </a:r>
          </a:p>
          <a:p>
            <a:pPr algn="ctr"/>
            <a:r>
              <a:rPr lang="en-US" sz="1400" dirty="0">
                <a:latin typeface="Arial Nova Light" panose="020B0304020202020204" pitchFamily="34" charset="0"/>
              </a:rPr>
              <a:t>Ensure Single-Dose Vials (SDVs) Are Never Used for More Than One Patient </a:t>
            </a:r>
          </a:p>
          <a:p>
            <a:pPr algn="ctr"/>
            <a:endParaRPr lang="en-US" sz="1400" dirty="0">
              <a:latin typeface="Arial Nova Light" panose="020B0304020202020204" pitchFamily="34" charset="0"/>
            </a:endParaRPr>
          </a:p>
        </p:txBody>
      </p:sp>
      <p:grpSp>
        <p:nvGrpSpPr>
          <p:cNvPr id="5" name="Group 4">
            <a:extLst>
              <a:ext uri="{FF2B5EF4-FFF2-40B4-BE49-F238E27FC236}">
                <a16:creationId xmlns:a16="http://schemas.microsoft.com/office/drawing/2014/main" id="{62290809-DA18-E446-A596-AADB75BE7864}"/>
              </a:ext>
            </a:extLst>
          </p:cNvPr>
          <p:cNvGrpSpPr/>
          <p:nvPr/>
        </p:nvGrpSpPr>
        <p:grpSpPr>
          <a:xfrm>
            <a:off x="7999131" y="1700040"/>
            <a:ext cx="1685426" cy="3716515"/>
            <a:chOff x="7596088" y="2837864"/>
            <a:chExt cx="1685426" cy="3716515"/>
          </a:xfrm>
        </p:grpSpPr>
        <p:pic>
          <p:nvPicPr>
            <p:cNvPr id="12" name="Picture 11">
              <a:extLst>
                <a:ext uri="{FF2B5EF4-FFF2-40B4-BE49-F238E27FC236}">
                  <a16:creationId xmlns:a16="http://schemas.microsoft.com/office/drawing/2014/main" id="{338E26F5-D412-974F-B584-46AFE70DA6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96088" y="2837864"/>
              <a:ext cx="1685426" cy="2762408"/>
            </a:xfrm>
            <a:prstGeom prst="rect">
              <a:avLst/>
            </a:prstGeom>
          </p:spPr>
        </p:pic>
        <p:sp>
          <p:nvSpPr>
            <p:cNvPr id="14" name="TextBox 13">
              <a:extLst>
                <a:ext uri="{FF2B5EF4-FFF2-40B4-BE49-F238E27FC236}">
                  <a16:creationId xmlns:a16="http://schemas.microsoft.com/office/drawing/2014/main" id="{FD45B523-F97D-B240-8C82-BF0C70B64156}"/>
                </a:ext>
              </a:extLst>
            </p:cNvPr>
            <p:cNvSpPr txBox="1"/>
            <p:nvPr/>
          </p:nvSpPr>
          <p:spPr>
            <a:xfrm>
              <a:off x="7596088" y="5600272"/>
              <a:ext cx="1685426" cy="954107"/>
            </a:xfrm>
            <a:prstGeom prst="rect">
              <a:avLst/>
            </a:prstGeom>
            <a:noFill/>
          </p:spPr>
          <p:txBody>
            <a:bodyPr wrap="square" rtlCol="0">
              <a:spAutoFit/>
            </a:bodyPr>
            <a:lstStyle/>
            <a:p>
              <a:pPr algn="ctr"/>
              <a:r>
                <a:rPr lang="en-US" sz="1400" dirty="0">
                  <a:latin typeface="Arial Nova Light" panose="020B0304020202020204" pitchFamily="34" charset="0"/>
                </a:rPr>
                <a:t>Do Not Assume All Staff Know the Difference Between SDVs and MDVs.</a:t>
              </a:r>
            </a:p>
          </p:txBody>
        </p:sp>
      </p:grpSp>
      <p:pic>
        <p:nvPicPr>
          <p:cNvPr id="16" name="Picture 15">
            <a:extLst>
              <a:ext uri="{FF2B5EF4-FFF2-40B4-BE49-F238E27FC236}">
                <a16:creationId xmlns:a16="http://schemas.microsoft.com/office/drawing/2014/main" id="{CFEAFA61-F059-4F42-AD0E-8E665BD6C0C3}"/>
              </a:ext>
            </a:extLst>
          </p:cNvPr>
          <p:cNvPicPr>
            <a:picLocks noChangeAspect="1"/>
          </p:cNvPicPr>
          <p:nvPr/>
        </p:nvPicPr>
        <p:blipFill>
          <a:blip r:embed="rId4"/>
          <a:srcRect/>
          <a:stretch/>
        </p:blipFill>
        <p:spPr>
          <a:xfrm>
            <a:off x="10047478" y="1607276"/>
            <a:ext cx="1735394" cy="2482470"/>
          </a:xfrm>
          <a:prstGeom prst="rect">
            <a:avLst/>
          </a:prstGeom>
        </p:spPr>
      </p:pic>
    </p:spTree>
    <p:extLst>
      <p:ext uri="{BB962C8B-B14F-4D97-AF65-F5344CB8AC3E}">
        <p14:creationId xmlns:p14="http://schemas.microsoft.com/office/powerpoint/2010/main" val="2976345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Vials and Outdated Supplies</a:t>
            </a:r>
          </a:p>
          <a:p>
            <a:endParaRPr lang="en-US" dirty="0"/>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grpSp>
        <p:nvGrpSpPr>
          <p:cNvPr id="14" name="Group 13">
            <a:extLst>
              <a:ext uri="{FF2B5EF4-FFF2-40B4-BE49-F238E27FC236}">
                <a16:creationId xmlns:a16="http://schemas.microsoft.com/office/drawing/2014/main" id="{9C62B096-0742-EF47-8D07-D8015B9F2107}"/>
              </a:ext>
            </a:extLst>
          </p:cNvPr>
          <p:cNvGrpSpPr/>
          <p:nvPr/>
        </p:nvGrpSpPr>
        <p:grpSpPr>
          <a:xfrm>
            <a:off x="5501493" y="1417983"/>
            <a:ext cx="4928276" cy="4506846"/>
            <a:chOff x="5116501" y="1417983"/>
            <a:chExt cx="4928276" cy="4506846"/>
          </a:xfrm>
        </p:grpSpPr>
        <p:pic>
          <p:nvPicPr>
            <p:cNvPr id="7" name="Picture 6">
              <a:extLst>
                <a:ext uri="{FF2B5EF4-FFF2-40B4-BE49-F238E27FC236}">
                  <a16:creationId xmlns:a16="http://schemas.microsoft.com/office/drawing/2014/main" id="{7F7B81F1-0990-D44C-B479-D09D238912EB}"/>
                </a:ext>
              </a:extLst>
            </p:cNvPr>
            <p:cNvPicPr>
              <a:picLocks noChangeAspect="1"/>
            </p:cNvPicPr>
            <p:nvPr/>
          </p:nvPicPr>
          <p:blipFill>
            <a:blip r:embed="rId3"/>
            <a:stretch>
              <a:fillRect/>
            </a:stretch>
          </p:blipFill>
          <p:spPr>
            <a:xfrm>
              <a:off x="5116501" y="2011282"/>
              <a:ext cx="4928276" cy="3285517"/>
            </a:xfrm>
            <a:prstGeom prst="rect">
              <a:avLst/>
            </a:prstGeom>
            <a:ln w="38100">
              <a:solidFill>
                <a:srgbClr val="3262AA"/>
              </a:solidFill>
            </a:ln>
            <a:effectLst>
              <a:reflection blurRad="12700" stA="25000" endPos="17000" dir="5400000" sy="-100000" algn="bl" rotWithShape="0"/>
            </a:effectLst>
          </p:spPr>
        </p:pic>
        <p:sp>
          <p:nvSpPr>
            <p:cNvPr id="10" name="Rectangle 9">
              <a:extLst>
                <a:ext uri="{FF2B5EF4-FFF2-40B4-BE49-F238E27FC236}">
                  <a16:creationId xmlns:a16="http://schemas.microsoft.com/office/drawing/2014/main" id="{C4EEFBD7-C767-904D-85EF-2553FEF46A9D}"/>
                </a:ext>
              </a:extLst>
            </p:cNvPr>
            <p:cNvSpPr/>
            <p:nvPr/>
          </p:nvSpPr>
          <p:spPr>
            <a:xfrm>
              <a:off x="6705560" y="5555497"/>
              <a:ext cx="1036759" cy="369332"/>
            </a:xfrm>
            <a:prstGeom prst="rect">
              <a:avLst/>
            </a:prstGeom>
          </p:spPr>
          <p:txBody>
            <a:bodyPr wrap="none">
              <a:spAutoFit/>
            </a:bodyPr>
            <a:lstStyle/>
            <a:p>
              <a:r>
                <a:rPr lang="en-US" b="1" u="sng" dirty="0">
                  <a:solidFill>
                    <a:srgbClr val="3262AA"/>
                  </a:solidFill>
                  <a:latin typeface="Arial Nova" panose="020B0504020202020204" pitchFamily="34" charset="0"/>
                </a:rPr>
                <a:t>28 Days</a:t>
              </a:r>
            </a:p>
          </p:txBody>
        </p:sp>
        <p:sp>
          <p:nvSpPr>
            <p:cNvPr id="11" name="TextBox 10">
              <a:extLst>
                <a:ext uri="{FF2B5EF4-FFF2-40B4-BE49-F238E27FC236}">
                  <a16:creationId xmlns:a16="http://schemas.microsoft.com/office/drawing/2014/main" id="{A1DDE723-8A3C-254F-85B0-E8BF64EED382}"/>
                </a:ext>
              </a:extLst>
            </p:cNvPr>
            <p:cNvSpPr txBox="1"/>
            <p:nvPr/>
          </p:nvSpPr>
          <p:spPr>
            <a:xfrm>
              <a:off x="6624640" y="1417983"/>
              <a:ext cx="1911998" cy="646331"/>
            </a:xfrm>
            <a:prstGeom prst="rect">
              <a:avLst/>
            </a:prstGeom>
            <a:noFill/>
          </p:spPr>
          <p:txBody>
            <a:bodyPr wrap="none" rtlCol="0">
              <a:spAutoFit/>
            </a:bodyPr>
            <a:lstStyle/>
            <a:p>
              <a:r>
                <a:rPr lang="en-US" b="1" dirty="0">
                  <a:solidFill>
                    <a:srgbClr val="DF5C40"/>
                  </a:solidFill>
                  <a:latin typeface="Arial Nova" panose="020B0504020202020204" pitchFamily="34" charset="0"/>
                </a:rPr>
                <a:t>Multi Dose Vials</a:t>
              </a:r>
            </a:p>
            <a:p>
              <a:endParaRPr lang="en-US" dirty="0">
                <a:latin typeface="Arial Nova Light" panose="020B0304020202020204" pitchFamily="34" charset="0"/>
              </a:endParaRPr>
            </a:p>
          </p:txBody>
        </p:sp>
      </p:grpSp>
      <p:grpSp>
        <p:nvGrpSpPr>
          <p:cNvPr id="15" name="Group 14">
            <a:extLst>
              <a:ext uri="{FF2B5EF4-FFF2-40B4-BE49-F238E27FC236}">
                <a16:creationId xmlns:a16="http://schemas.microsoft.com/office/drawing/2014/main" id="{CCEE1B2E-0C46-E54F-8FC7-57874462D423}"/>
              </a:ext>
            </a:extLst>
          </p:cNvPr>
          <p:cNvGrpSpPr/>
          <p:nvPr/>
        </p:nvGrpSpPr>
        <p:grpSpPr>
          <a:xfrm>
            <a:off x="1423218" y="1261287"/>
            <a:ext cx="2984413" cy="4269183"/>
            <a:chOff x="1423218" y="1261287"/>
            <a:chExt cx="2984413" cy="4269183"/>
          </a:xfrm>
        </p:grpSpPr>
        <p:pic>
          <p:nvPicPr>
            <p:cNvPr id="8" name="Picture 7">
              <a:extLst>
                <a:ext uri="{FF2B5EF4-FFF2-40B4-BE49-F238E27FC236}">
                  <a16:creationId xmlns:a16="http://schemas.microsoft.com/office/drawing/2014/main" id="{3FE78DF4-62C0-9D40-BD87-CAFDDFB47FCB}"/>
                </a:ext>
              </a:extLst>
            </p:cNvPr>
            <p:cNvPicPr>
              <a:picLocks noChangeAspect="1"/>
            </p:cNvPicPr>
            <p:nvPr/>
          </p:nvPicPr>
          <p:blipFill>
            <a:blip r:embed="rId4"/>
            <a:srcRect/>
            <a:stretch/>
          </p:blipFill>
          <p:spPr>
            <a:xfrm>
              <a:off x="1423218" y="1261287"/>
              <a:ext cx="2984413" cy="4269183"/>
            </a:xfrm>
            <a:prstGeom prst="rect">
              <a:avLst/>
            </a:prstGeom>
          </p:spPr>
        </p:pic>
        <p:sp>
          <p:nvSpPr>
            <p:cNvPr id="12" name="Rectangle 11">
              <a:extLst>
                <a:ext uri="{FF2B5EF4-FFF2-40B4-BE49-F238E27FC236}">
                  <a16:creationId xmlns:a16="http://schemas.microsoft.com/office/drawing/2014/main" id="{E19186BB-4441-4C40-ACFD-DF5BA5620FE7}"/>
                </a:ext>
              </a:extLst>
            </p:cNvPr>
            <p:cNvSpPr/>
            <p:nvPr/>
          </p:nvSpPr>
          <p:spPr>
            <a:xfrm>
              <a:off x="1890015" y="5157088"/>
              <a:ext cx="2050818" cy="369332"/>
            </a:xfrm>
            <a:prstGeom prst="rect">
              <a:avLst/>
            </a:prstGeom>
          </p:spPr>
          <p:txBody>
            <a:bodyPr wrap="none">
              <a:spAutoFit/>
            </a:bodyPr>
            <a:lstStyle/>
            <a:p>
              <a:r>
                <a:rPr lang="en-US" b="1" dirty="0">
                  <a:solidFill>
                    <a:srgbClr val="DF5C40"/>
                  </a:solidFill>
                  <a:latin typeface="Arial Nova" panose="020B0504020202020204" pitchFamily="34" charset="0"/>
                </a:rPr>
                <a:t>Single Dose Vials</a:t>
              </a:r>
            </a:p>
          </p:txBody>
        </p:sp>
      </p:grpSp>
    </p:spTree>
    <p:extLst>
      <p:ext uri="{BB962C8B-B14F-4D97-AF65-F5344CB8AC3E}">
        <p14:creationId xmlns:p14="http://schemas.microsoft.com/office/powerpoint/2010/main" val="723567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Vials and Outdated Supplies</a:t>
            </a:r>
          </a:p>
          <a:p>
            <a:endParaRPr lang="en-US" dirty="0"/>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
        <p:nvSpPr>
          <p:cNvPr id="9" name="Text Placeholder 2">
            <a:extLst>
              <a:ext uri="{FF2B5EF4-FFF2-40B4-BE49-F238E27FC236}">
                <a16:creationId xmlns:a16="http://schemas.microsoft.com/office/drawing/2014/main" id="{446D60DA-788D-D841-9EBC-5B42486EA00D}"/>
              </a:ext>
            </a:extLst>
          </p:cNvPr>
          <p:cNvSpPr>
            <a:spLocks noGrp="1"/>
          </p:cNvSpPr>
          <p:nvPr>
            <p:ph type="body" sz="quarter" idx="14"/>
          </p:nvPr>
        </p:nvSpPr>
        <p:spPr>
          <a:xfrm>
            <a:off x="760609" y="1892300"/>
            <a:ext cx="5665591" cy="4216399"/>
          </a:xfrm>
        </p:spPr>
        <p:txBody>
          <a:bodyPr/>
          <a:lstStyle/>
          <a:p>
            <a:pPr marL="0" lvl="0" indent="0" defTabSz="914400">
              <a:spcBef>
                <a:spcPts val="0"/>
              </a:spcBef>
              <a:buNone/>
            </a:pPr>
            <a:r>
              <a:rPr lang="en-US" sz="2000" dirty="0">
                <a:solidFill>
                  <a:prstClr val="black"/>
                </a:solidFill>
                <a:latin typeface="Arial Nova Light" panose="020B0304020202020204" pitchFamily="34" charset="0"/>
                <a:cs typeface="+mn-cs"/>
              </a:rPr>
              <a:t>Ensure Single-Dose Vials (SDVs) Are Never Used for More Than One Patient. </a:t>
            </a:r>
          </a:p>
          <a:p>
            <a:pPr marL="0" lvl="0" indent="0" defTabSz="914400">
              <a:spcBef>
                <a:spcPts val="0"/>
              </a:spcBef>
              <a:buNone/>
            </a:pPr>
            <a:endParaRPr lang="en-US" sz="2000" dirty="0">
              <a:solidFill>
                <a:prstClr val="black"/>
              </a:solidFill>
              <a:latin typeface="Arial Nova Light" panose="020B0304020202020204" pitchFamily="34" charset="0"/>
              <a:cs typeface="+mn-cs"/>
            </a:endParaRPr>
          </a:p>
          <a:p>
            <a:pPr marL="0" lvl="0" indent="0" defTabSz="914400">
              <a:spcBef>
                <a:spcPts val="0"/>
              </a:spcBef>
              <a:buNone/>
            </a:pPr>
            <a:r>
              <a:rPr lang="en-US" sz="2000" dirty="0">
                <a:solidFill>
                  <a:prstClr val="black"/>
                </a:solidFill>
                <a:latin typeface="Arial Nova Light" panose="020B0304020202020204" pitchFamily="34" charset="0"/>
                <a:cs typeface="+mn-cs"/>
              </a:rPr>
              <a:t>Once and done, discard!</a:t>
            </a:r>
          </a:p>
        </p:txBody>
      </p:sp>
      <p:pic>
        <p:nvPicPr>
          <p:cNvPr id="11" name="Picture 10" descr="A picture containing indoor, red, bin, plastic&#10;&#10;Description automatically generated">
            <a:extLst>
              <a:ext uri="{FF2B5EF4-FFF2-40B4-BE49-F238E27FC236}">
                <a16:creationId xmlns:a16="http://schemas.microsoft.com/office/drawing/2014/main" id="{501A335B-C571-9443-91AD-EC3C1EFA6548}"/>
              </a:ext>
            </a:extLst>
          </p:cNvPr>
          <p:cNvPicPr>
            <a:picLocks noChangeAspect="1"/>
          </p:cNvPicPr>
          <p:nvPr/>
        </p:nvPicPr>
        <p:blipFill rotWithShape="1">
          <a:blip r:embed="rId3"/>
          <a:srcRect l="1954" t="23180" r="3506" b="8200"/>
          <a:stretch/>
        </p:blipFill>
        <p:spPr>
          <a:xfrm>
            <a:off x="7441260" y="1938689"/>
            <a:ext cx="3651364" cy="274320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696762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Controlled Substances</a:t>
            </a:r>
          </a:p>
          <a:p>
            <a:endParaRPr lang="en-US" dirty="0"/>
          </a:p>
          <a:p>
            <a:endParaRPr lang="en-US" dirty="0"/>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a:extLst>
              <a:ext uri="{FF2B5EF4-FFF2-40B4-BE49-F238E27FC236}">
                <a16:creationId xmlns:a16="http://schemas.microsoft.com/office/drawing/2014/main" id="{B1B558E7-B262-E740-AA86-16031958BFE3}"/>
              </a:ext>
            </a:extLst>
          </p:cNvPr>
          <p:cNvPicPr>
            <a:picLocks noChangeAspect="1"/>
          </p:cNvPicPr>
          <p:nvPr/>
        </p:nvPicPr>
        <p:blipFill>
          <a:blip r:embed="rId3"/>
          <a:srcRect/>
          <a:stretch/>
        </p:blipFill>
        <p:spPr>
          <a:xfrm>
            <a:off x="531390" y="919574"/>
            <a:ext cx="3919614" cy="5825728"/>
          </a:xfrm>
          <a:prstGeom prst="rect">
            <a:avLst/>
          </a:prstGeom>
        </p:spPr>
      </p:pic>
      <p:sp>
        <p:nvSpPr>
          <p:cNvPr id="8" name="Rectangle 7">
            <a:extLst>
              <a:ext uri="{FF2B5EF4-FFF2-40B4-BE49-F238E27FC236}">
                <a16:creationId xmlns:a16="http://schemas.microsoft.com/office/drawing/2014/main" id="{3EC6658B-F321-4C41-B5E3-69717DD28A85}"/>
              </a:ext>
            </a:extLst>
          </p:cNvPr>
          <p:cNvSpPr/>
          <p:nvPr/>
        </p:nvSpPr>
        <p:spPr>
          <a:xfrm>
            <a:off x="4510433" y="1893446"/>
            <a:ext cx="6809269" cy="1938992"/>
          </a:xfrm>
          <a:prstGeom prst="rect">
            <a:avLst/>
          </a:prstGeom>
        </p:spPr>
        <p:txBody>
          <a:bodyPr wrap="square">
            <a:spAutoFit/>
          </a:bodyPr>
          <a:lstStyle/>
          <a:p>
            <a:r>
              <a:rPr lang="en-US" sz="2000" dirty="0">
                <a:latin typeface="Arial Nova Light" panose="020B0304020202020204" pitchFamily="34" charset="0"/>
              </a:rPr>
              <a:t>Controlled Substances (CS) locked in a Substantial Cabinet. </a:t>
            </a:r>
          </a:p>
          <a:p>
            <a:endParaRPr lang="en-US" sz="2000" dirty="0">
              <a:latin typeface="Arial Nova Light" panose="020B0304020202020204" pitchFamily="34" charset="0"/>
            </a:endParaRPr>
          </a:p>
          <a:p>
            <a:r>
              <a:rPr lang="en-US" sz="2000" dirty="0">
                <a:latin typeface="Arial Nova Light" panose="020B0304020202020204" pitchFamily="34" charset="0"/>
              </a:rPr>
              <a:t>Recordkeeping Logs for Ordering/ Dispensing.</a:t>
            </a:r>
          </a:p>
          <a:p>
            <a:endParaRPr lang="en-US" sz="2000" dirty="0">
              <a:latin typeface="Arial Nova Light" panose="020B0304020202020204" pitchFamily="34" charset="0"/>
            </a:endParaRPr>
          </a:p>
          <a:p>
            <a:r>
              <a:rPr lang="en-US" sz="2000" dirty="0">
                <a:latin typeface="Arial Nova Light" panose="020B0304020202020204" pitchFamily="34" charset="0"/>
              </a:rPr>
              <a:t>MDVs, Storage in Sample Closet, Med Fridge, or </a:t>
            </a:r>
            <a:br>
              <a:rPr lang="en-US" sz="2000" dirty="0">
                <a:latin typeface="Arial Nova Light" panose="020B0304020202020204" pitchFamily="34" charset="0"/>
              </a:rPr>
            </a:br>
            <a:r>
              <a:rPr lang="en-US" sz="2000" dirty="0">
                <a:latin typeface="Arial Nova Light" panose="020B0304020202020204" pitchFamily="34" charset="0"/>
              </a:rPr>
              <a:t>Emergency Boxes must be secured.</a:t>
            </a:r>
          </a:p>
        </p:txBody>
      </p:sp>
    </p:spTree>
    <p:extLst>
      <p:ext uri="{BB962C8B-B14F-4D97-AF65-F5344CB8AC3E}">
        <p14:creationId xmlns:p14="http://schemas.microsoft.com/office/powerpoint/2010/main" val="3807870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Mock Survey – Samples</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grpSp>
        <p:nvGrpSpPr>
          <p:cNvPr id="11" name="Group 10">
            <a:extLst>
              <a:ext uri="{FF2B5EF4-FFF2-40B4-BE49-F238E27FC236}">
                <a16:creationId xmlns:a16="http://schemas.microsoft.com/office/drawing/2014/main" id="{56A7998D-1691-864C-BA34-CAAB233AADCC}"/>
              </a:ext>
            </a:extLst>
          </p:cNvPr>
          <p:cNvGrpSpPr/>
          <p:nvPr/>
        </p:nvGrpSpPr>
        <p:grpSpPr>
          <a:xfrm>
            <a:off x="6727334" y="1459512"/>
            <a:ext cx="3197642" cy="4533227"/>
            <a:chOff x="5302796" y="1459512"/>
            <a:chExt cx="3197642" cy="4533227"/>
          </a:xfrm>
        </p:grpSpPr>
        <p:pic>
          <p:nvPicPr>
            <p:cNvPr id="8" name="Picture 3" descr="IMG_1722.jpg">
              <a:extLst>
                <a:ext uri="{FF2B5EF4-FFF2-40B4-BE49-F238E27FC236}">
                  <a16:creationId xmlns:a16="http://schemas.microsoft.com/office/drawing/2014/main" id="{A7C9EB16-5005-1744-B0EB-6D06A241837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9" r="4896" b="1450"/>
            <a:stretch/>
          </p:blipFill>
          <p:spPr bwMode="auto">
            <a:xfrm>
              <a:off x="5302796" y="1459512"/>
              <a:ext cx="3197642" cy="3657600"/>
            </a:xfrm>
            <a:prstGeom prst="rect">
              <a:avLst/>
            </a:prstGeom>
            <a:noFill/>
            <a:ln w="38100">
              <a:solidFill>
                <a:srgbClr val="3262AA"/>
              </a:solidFill>
              <a:miter lim="800000"/>
              <a:headEnd/>
              <a:tailEnd/>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9310422-9AE9-594F-9BAD-66A0EDE421CF}"/>
                </a:ext>
              </a:extLst>
            </p:cNvPr>
            <p:cNvSpPr/>
            <p:nvPr/>
          </p:nvSpPr>
          <p:spPr>
            <a:xfrm>
              <a:off x="5616650" y="5346408"/>
              <a:ext cx="2569934" cy="646331"/>
            </a:xfrm>
            <a:prstGeom prst="rect">
              <a:avLst/>
            </a:prstGeom>
          </p:spPr>
          <p:txBody>
            <a:bodyPr wrap="none">
              <a:spAutoFit/>
            </a:bodyPr>
            <a:lstStyle/>
            <a:p>
              <a:pPr algn="ctr"/>
              <a:r>
                <a:rPr lang="en-US" b="1" dirty="0">
                  <a:solidFill>
                    <a:srgbClr val="3262AA"/>
                  </a:solidFill>
                  <a:latin typeface="Arial Nova" panose="020B0504020202020204" pitchFamily="34" charset="0"/>
                </a:rPr>
                <a:t>Secured/Organized </a:t>
              </a:r>
              <a:br>
                <a:rPr lang="en-US" b="1" dirty="0">
                  <a:solidFill>
                    <a:srgbClr val="3262AA"/>
                  </a:solidFill>
                  <a:latin typeface="Arial Nova" panose="020B0504020202020204" pitchFamily="34" charset="0"/>
                </a:rPr>
              </a:br>
              <a:r>
                <a:rPr lang="en-US" b="1" dirty="0">
                  <a:solidFill>
                    <a:srgbClr val="3262AA"/>
                  </a:solidFill>
                  <a:latin typeface="Arial Nova" panose="020B0504020202020204" pitchFamily="34" charset="0"/>
                </a:rPr>
                <a:t>In Original Containers</a:t>
              </a:r>
            </a:p>
          </p:txBody>
        </p:sp>
      </p:grpSp>
      <p:pic>
        <p:nvPicPr>
          <p:cNvPr id="12" name="Picture Placeholder 5">
            <a:extLst>
              <a:ext uri="{FF2B5EF4-FFF2-40B4-BE49-F238E27FC236}">
                <a16:creationId xmlns:a16="http://schemas.microsoft.com/office/drawing/2014/main" id="{7E6996DD-6532-0146-80D2-6B8DC564A6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853" t="4538" r="5598"/>
          <a:stretch/>
        </p:blipFill>
        <p:spPr>
          <a:xfrm>
            <a:off x="872298" y="1600200"/>
            <a:ext cx="4809744" cy="3657841"/>
          </a:xfrm>
          <a:prstGeom prst="rect">
            <a:avLst/>
          </a:prstGeom>
          <a:ln w="38100">
            <a:solidFill>
              <a:srgbClr val="3262AA"/>
            </a:solidFill>
          </a:ln>
          <a:effectLst>
            <a:reflection blurRad="12700" stA="25000" endPos="17000" dir="5400000" sy="-100000" algn="bl" rotWithShape="0"/>
          </a:effectLst>
        </p:spPr>
      </p:pic>
      <p:sp>
        <p:nvSpPr>
          <p:cNvPr id="13" name="Rectangle 12">
            <a:extLst>
              <a:ext uri="{FF2B5EF4-FFF2-40B4-BE49-F238E27FC236}">
                <a16:creationId xmlns:a16="http://schemas.microsoft.com/office/drawing/2014/main" id="{F4667CD1-25BF-EA48-BFEC-70A8547AB362}"/>
              </a:ext>
            </a:extLst>
          </p:cNvPr>
          <p:cNvSpPr/>
          <p:nvPr/>
        </p:nvSpPr>
        <p:spPr>
          <a:xfrm>
            <a:off x="229170" y="5346408"/>
            <a:ext cx="6096000" cy="646331"/>
          </a:xfrm>
          <a:prstGeom prst="rect">
            <a:avLst/>
          </a:prstGeom>
        </p:spPr>
        <p:txBody>
          <a:bodyPr>
            <a:spAutoFit/>
          </a:bodyPr>
          <a:lstStyle/>
          <a:p>
            <a:pPr algn="ctr"/>
            <a:r>
              <a:rPr lang="en-US" b="1" dirty="0">
                <a:solidFill>
                  <a:srgbClr val="3262AA"/>
                </a:solidFill>
                <a:latin typeface="Arial Nova" panose="020B0504020202020204" pitchFamily="34" charset="0"/>
              </a:rPr>
              <a:t>Sample Medications secured and</a:t>
            </a:r>
          </a:p>
          <a:p>
            <a:pPr algn="ctr"/>
            <a:r>
              <a:rPr lang="en-US" b="1" dirty="0">
                <a:solidFill>
                  <a:srgbClr val="3262AA"/>
                </a:solidFill>
                <a:latin typeface="Arial Nova" panose="020B0504020202020204" pitchFamily="34" charset="0"/>
              </a:rPr>
              <a:t>logged to track in the event of a recall</a:t>
            </a:r>
          </a:p>
        </p:txBody>
      </p:sp>
    </p:spTree>
    <p:extLst>
      <p:ext uri="{BB962C8B-B14F-4D97-AF65-F5344CB8AC3E}">
        <p14:creationId xmlns:p14="http://schemas.microsoft.com/office/powerpoint/2010/main" val="4120552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0000" lnSpcReduction="20000"/>
          </a:bodyPr>
          <a:lstStyle/>
          <a:p>
            <a:r>
              <a:rPr lang="en-US" dirty="0"/>
              <a:t>Mock Survey – Refrigerated Medications</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descr="A picture containing indoor, sitting, desk, computer&#10;&#10;Description automatically generated">
            <a:extLst>
              <a:ext uri="{FF2B5EF4-FFF2-40B4-BE49-F238E27FC236}">
                <a16:creationId xmlns:a16="http://schemas.microsoft.com/office/drawing/2014/main" id="{D63E72F0-8535-1743-B1A1-EC472D0932D6}"/>
              </a:ext>
            </a:extLst>
          </p:cNvPr>
          <p:cNvPicPr>
            <a:picLocks noChangeAspect="1"/>
          </p:cNvPicPr>
          <p:nvPr/>
        </p:nvPicPr>
        <p:blipFill rotWithShape="1">
          <a:blip r:embed="rId3"/>
          <a:srcRect t="5288" b="8322"/>
          <a:stretch/>
        </p:blipFill>
        <p:spPr>
          <a:xfrm>
            <a:off x="972645" y="2514730"/>
            <a:ext cx="3939621" cy="2514600"/>
          </a:xfrm>
          <a:prstGeom prst="rect">
            <a:avLst/>
          </a:prstGeom>
          <a:ln w="38100">
            <a:solidFill>
              <a:srgbClr val="3262AA"/>
            </a:solidFill>
          </a:ln>
          <a:effectLst>
            <a:reflection blurRad="12700" stA="25000" endPos="17000" dir="5400000" sy="-100000" algn="bl" rotWithShape="0"/>
          </a:effectLst>
        </p:spPr>
      </p:pic>
      <p:pic>
        <p:nvPicPr>
          <p:cNvPr id="8" name="Picture 7">
            <a:extLst>
              <a:ext uri="{FF2B5EF4-FFF2-40B4-BE49-F238E27FC236}">
                <a16:creationId xmlns:a16="http://schemas.microsoft.com/office/drawing/2014/main" id="{C931EA38-6C69-1147-B05C-B343FA720F20}"/>
              </a:ext>
            </a:extLst>
          </p:cNvPr>
          <p:cNvPicPr>
            <a:picLocks noChangeAspect="1"/>
          </p:cNvPicPr>
          <p:nvPr/>
        </p:nvPicPr>
        <p:blipFill rotWithShape="1">
          <a:blip r:embed="rId4"/>
          <a:srcRect l="19962" t="14517" r="21147" b="7018"/>
          <a:stretch/>
        </p:blipFill>
        <p:spPr>
          <a:xfrm>
            <a:off x="5507667" y="2306310"/>
            <a:ext cx="2200179" cy="2931439"/>
          </a:xfrm>
          <a:prstGeom prst="rect">
            <a:avLst/>
          </a:prstGeom>
        </p:spPr>
      </p:pic>
      <p:sp>
        <p:nvSpPr>
          <p:cNvPr id="9" name="Rectangle 8">
            <a:extLst>
              <a:ext uri="{FF2B5EF4-FFF2-40B4-BE49-F238E27FC236}">
                <a16:creationId xmlns:a16="http://schemas.microsoft.com/office/drawing/2014/main" id="{5C179E73-BB7E-DA48-90F3-8BBC0EC432D9}"/>
              </a:ext>
            </a:extLst>
          </p:cNvPr>
          <p:cNvSpPr/>
          <p:nvPr/>
        </p:nvSpPr>
        <p:spPr>
          <a:xfrm>
            <a:off x="752788" y="1373818"/>
            <a:ext cx="9464638" cy="707886"/>
          </a:xfrm>
          <a:prstGeom prst="rect">
            <a:avLst/>
          </a:prstGeom>
        </p:spPr>
        <p:txBody>
          <a:bodyPr wrap="square">
            <a:spAutoFit/>
          </a:bodyPr>
          <a:lstStyle/>
          <a:p>
            <a:pPr marL="342900" indent="-342900">
              <a:buFont typeface="Arial" panose="020B0604020202020204" pitchFamily="34" charset="0"/>
              <a:buChar char="•"/>
            </a:pPr>
            <a:r>
              <a:rPr lang="en-US" sz="2000" dirty="0">
                <a:latin typeface="Arial Nova Light" panose="020B0304020202020204" pitchFamily="34" charset="0"/>
              </a:rPr>
              <a:t>No medications in the door of the refrigerator</a:t>
            </a:r>
          </a:p>
          <a:p>
            <a:pPr marL="342900" indent="-342900">
              <a:buFont typeface="Arial" panose="020B0604020202020204" pitchFamily="34" charset="0"/>
              <a:buChar char="•"/>
            </a:pPr>
            <a:r>
              <a:rPr lang="en-US" sz="2000" dirty="0">
                <a:latin typeface="Arial Nova Light" panose="020B0304020202020204" pitchFamily="34" charset="0"/>
              </a:rPr>
              <a:t>Use water bottles to take up dead space</a:t>
            </a:r>
          </a:p>
        </p:txBody>
      </p:sp>
      <p:sp>
        <p:nvSpPr>
          <p:cNvPr id="10" name="Rectangle 9">
            <a:extLst>
              <a:ext uri="{FF2B5EF4-FFF2-40B4-BE49-F238E27FC236}">
                <a16:creationId xmlns:a16="http://schemas.microsoft.com/office/drawing/2014/main" id="{7F569B6D-8AE0-FB46-898C-B0F785DB84BC}"/>
              </a:ext>
            </a:extLst>
          </p:cNvPr>
          <p:cNvSpPr/>
          <p:nvPr/>
        </p:nvSpPr>
        <p:spPr>
          <a:xfrm>
            <a:off x="883887" y="5484182"/>
            <a:ext cx="10424225" cy="369332"/>
          </a:xfrm>
          <a:prstGeom prst="rect">
            <a:avLst/>
          </a:prstGeom>
        </p:spPr>
        <p:txBody>
          <a:bodyPr wrap="square">
            <a:spAutoFit/>
          </a:bodyPr>
          <a:lstStyle/>
          <a:p>
            <a:pPr algn="ctr"/>
            <a:r>
              <a:rPr lang="en-US" dirty="0">
                <a:solidFill>
                  <a:srgbClr val="4EAEAF"/>
                </a:solidFill>
                <a:latin typeface="Arial Nova Light" panose="020B0304020202020204" pitchFamily="34" charset="0"/>
                <a:hlinkClick r:id="rId5">
                  <a:extLst>
                    <a:ext uri="{A12FA001-AC4F-418D-AE19-62706E023703}">
                      <ahyp:hlinkClr xmlns:ahyp="http://schemas.microsoft.com/office/drawing/2018/hyperlinkcolor" val="tx"/>
                    </a:ext>
                  </a:extLst>
                </a:hlinkClick>
              </a:rPr>
              <a:t>https://www.cdc.gov/vaccines/hcp/admin/storage/toolkit/storage-handling-toolkit.pdf</a:t>
            </a:r>
            <a:r>
              <a:rPr lang="en-US" dirty="0">
                <a:solidFill>
                  <a:srgbClr val="4EAEAF"/>
                </a:solidFill>
                <a:latin typeface="Arial Nova Light" panose="020B0304020202020204" pitchFamily="34" charset="0"/>
              </a:rPr>
              <a:t> </a:t>
            </a:r>
          </a:p>
        </p:txBody>
      </p:sp>
      <p:pic>
        <p:nvPicPr>
          <p:cNvPr id="11" name="Picture 10">
            <a:extLst>
              <a:ext uri="{FF2B5EF4-FFF2-40B4-BE49-F238E27FC236}">
                <a16:creationId xmlns:a16="http://schemas.microsoft.com/office/drawing/2014/main" id="{4010EFFD-A9CA-9341-B520-89D09BC9F240}"/>
              </a:ext>
            </a:extLst>
          </p:cNvPr>
          <p:cNvPicPr>
            <a:picLocks noChangeAspect="1"/>
          </p:cNvPicPr>
          <p:nvPr/>
        </p:nvPicPr>
        <p:blipFill rotWithShape="1">
          <a:blip r:embed="rId6"/>
          <a:srcRect l="3436" t="53609" r="58543" b="3676"/>
          <a:stretch/>
        </p:blipFill>
        <p:spPr>
          <a:xfrm>
            <a:off x="8303248" y="2514730"/>
            <a:ext cx="3122056" cy="2514600"/>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2963584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Mock Survey – Supplies</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9" name="Picture 1" descr="page8image14862368">
            <a:extLst>
              <a:ext uri="{FF2B5EF4-FFF2-40B4-BE49-F238E27FC236}">
                <a16:creationId xmlns:a16="http://schemas.microsoft.com/office/drawing/2014/main" id="{85A6E71F-B5A7-5D48-BEE4-D1B8D6F46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 t="19494" b="4605"/>
          <a:stretch/>
        </p:blipFill>
        <p:spPr bwMode="auto">
          <a:xfrm>
            <a:off x="889727" y="1600200"/>
            <a:ext cx="4569652" cy="3655685"/>
          </a:xfrm>
          <a:prstGeom prst="rect">
            <a:avLst/>
          </a:prstGeom>
          <a:noFill/>
          <a:ln w="38100">
            <a:solidFill>
              <a:srgbClr val="3262AA"/>
            </a:solidFill>
          </a:ln>
          <a:effectLst>
            <a:reflection blurRad="12700" stA="25000" endPos="17000" dir="5400000" sy="-100000" algn="bl" rotWithShape="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C96D6FE-2BE4-A34B-A9ED-7A4649C59774}"/>
              </a:ext>
            </a:extLst>
          </p:cNvPr>
          <p:cNvSpPr/>
          <p:nvPr/>
        </p:nvSpPr>
        <p:spPr>
          <a:xfrm>
            <a:off x="6364805" y="2459504"/>
            <a:ext cx="5060499" cy="1938992"/>
          </a:xfrm>
          <a:prstGeom prst="rect">
            <a:avLst/>
          </a:prstGeom>
        </p:spPr>
        <p:txBody>
          <a:bodyPr wrap="square">
            <a:spAutoFit/>
          </a:bodyPr>
          <a:lstStyle/>
          <a:p>
            <a:r>
              <a:rPr lang="en-US" sz="2000" dirty="0">
                <a:latin typeface="Arial Nova Light" panose="020B0304020202020204" pitchFamily="34" charset="0"/>
              </a:rPr>
              <a:t>Telfa, gloves, peroxide, electrodes, needles</a:t>
            </a:r>
          </a:p>
          <a:p>
            <a:r>
              <a:rPr lang="en-US" sz="2000" dirty="0">
                <a:latin typeface="Arial Nova Light" panose="020B0304020202020204" pitchFamily="34" charset="0"/>
              </a:rPr>
              <a:t>Iodoform gauze, etc.</a:t>
            </a:r>
          </a:p>
          <a:p>
            <a:endParaRPr lang="en-US" sz="2000" dirty="0">
              <a:latin typeface="Arial Nova Light" panose="020B0304020202020204" pitchFamily="34" charset="0"/>
            </a:endParaRPr>
          </a:p>
          <a:p>
            <a:r>
              <a:rPr lang="en-US" sz="2000" dirty="0">
                <a:latin typeface="Arial Nova Light" panose="020B0304020202020204" pitchFamily="34" charset="0"/>
              </a:rPr>
              <a:t>Check anything with a date!</a:t>
            </a:r>
          </a:p>
          <a:p>
            <a:endParaRPr lang="en-US" sz="2000" dirty="0">
              <a:latin typeface="Arial Nova Light" panose="020B0304020202020204" pitchFamily="34" charset="0"/>
            </a:endParaRPr>
          </a:p>
          <a:p>
            <a:r>
              <a:rPr lang="en-US" sz="2000" dirty="0">
                <a:latin typeface="Arial Nova Light" panose="020B0304020202020204" pitchFamily="34" charset="0"/>
              </a:rPr>
              <a:t>The red sharp container is not acceptable.</a:t>
            </a:r>
          </a:p>
        </p:txBody>
      </p:sp>
    </p:spTree>
    <p:extLst>
      <p:ext uri="{BB962C8B-B14F-4D97-AF65-F5344CB8AC3E}">
        <p14:creationId xmlns:p14="http://schemas.microsoft.com/office/powerpoint/2010/main" val="3728649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Infection Prevention</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descr="A picture containing indoor, wall&#10;&#10;Description automatically generated">
            <a:extLst>
              <a:ext uri="{FF2B5EF4-FFF2-40B4-BE49-F238E27FC236}">
                <a16:creationId xmlns:a16="http://schemas.microsoft.com/office/drawing/2014/main" id="{33CF0AFF-0342-0745-9697-D93884100956}"/>
              </a:ext>
            </a:extLst>
          </p:cNvPr>
          <p:cNvPicPr>
            <a:picLocks noChangeAspect="1"/>
          </p:cNvPicPr>
          <p:nvPr/>
        </p:nvPicPr>
        <p:blipFill rotWithShape="1">
          <a:blip r:embed="rId3"/>
          <a:srcRect t="2311"/>
          <a:stretch/>
        </p:blipFill>
        <p:spPr>
          <a:xfrm>
            <a:off x="1042090" y="2012713"/>
            <a:ext cx="4583450" cy="2967568"/>
          </a:xfrm>
          <a:prstGeom prst="rect">
            <a:avLst/>
          </a:prstGeom>
          <a:ln w="38100">
            <a:solidFill>
              <a:srgbClr val="3262AA"/>
            </a:solidFill>
          </a:ln>
          <a:effectLst>
            <a:reflection blurRad="12700" stA="25000" endPos="17000" dir="5400000" sy="-100000" algn="bl" rotWithShape="0"/>
          </a:effectLst>
        </p:spPr>
      </p:pic>
      <p:pic>
        <p:nvPicPr>
          <p:cNvPr id="8" name="Picture 7" descr="A kitchen with stainless steel appliances&#10;&#10;Description automatically generated">
            <a:extLst>
              <a:ext uri="{FF2B5EF4-FFF2-40B4-BE49-F238E27FC236}">
                <a16:creationId xmlns:a16="http://schemas.microsoft.com/office/drawing/2014/main" id="{3E01F638-DDD0-7844-8EE6-1B739606B14A}"/>
              </a:ext>
            </a:extLst>
          </p:cNvPr>
          <p:cNvPicPr>
            <a:picLocks noChangeAspect="1"/>
          </p:cNvPicPr>
          <p:nvPr/>
        </p:nvPicPr>
        <p:blipFill rotWithShape="1">
          <a:blip r:embed="rId4"/>
          <a:srcRect l="7025"/>
          <a:stretch/>
        </p:blipFill>
        <p:spPr>
          <a:xfrm>
            <a:off x="6453261" y="2012714"/>
            <a:ext cx="4583451" cy="2967567"/>
          </a:xfrm>
          <a:prstGeom prst="rect">
            <a:avLst/>
          </a:prstGeom>
          <a:ln w="38100">
            <a:solidFill>
              <a:srgbClr val="3262AA"/>
            </a:solidFill>
          </a:ln>
          <a:effectLst>
            <a:reflection blurRad="12700" stA="25000" endPos="17000" dir="5400000" sy="-100000" algn="bl" rotWithShape="0"/>
          </a:effectLst>
        </p:spPr>
      </p:pic>
      <p:sp>
        <p:nvSpPr>
          <p:cNvPr id="9" name="Rectangle 8">
            <a:extLst>
              <a:ext uri="{FF2B5EF4-FFF2-40B4-BE49-F238E27FC236}">
                <a16:creationId xmlns:a16="http://schemas.microsoft.com/office/drawing/2014/main" id="{FA5F4AA9-FD21-5B46-A91C-370DC98D2CB7}"/>
              </a:ext>
            </a:extLst>
          </p:cNvPr>
          <p:cNvSpPr/>
          <p:nvPr/>
        </p:nvSpPr>
        <p:spPr>
          <a:xfrm>
            <a:off x="3078988" y="5441440"/>
            <a:ext cx="6681637" cy="400110"/>
          </a:xfrm>
          <a:prstGeom prst="rect">
            <a:avLst/>
          </a:prstGeom>
        </p:spPr>
        <p:txBody>
          <a:bodyPr wrap="none">
            <a:spAutoFit/>
          </a:bodyPr>
          <a:lstStyle/>
          <a:p>
            <a:r>
              <a:rPr lang="en-US" sz="2000" b="1" dirty="0">
                <a:solidFill>
                  <a:srgbClr val="3262AA"/>
                </a:solidFill>
                <a:latin typeface="Arial Nova" panose="020B0504020202020204" pitchFamily="34" charset="0"/>
              </a:rPr>
              <a:t>Clean to Dirty Process to Avoid Cross Contamination</a:t>
            </a:r>
          </a:p>
        </p:txBody>
      </p:sp>
    </p:spTree>
    <p:extLst>
      <p:ext uri="{BB962C8B-B14F-4D97-AF65-F5344CB8AC3E}">
        <p14:creationId xmlns:p14="http://schemas.microsoft.com/office/powerpoint/2010/main" val="2576362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Instruments</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Content Placeholder 5">
            <a:extLst>
              <a:ext uri="{FF2B5EF4-FFF2-40B4-BE49-F238E27FC236}">
                <a16:creationId xmlns:a16="http://schemas.microsoft.com/office/drawing/2014/main" id="{9C94B94C-2EE1-5D4D-8F89-8744FE202DEB}"/>
              </a:ext>
            </a:extLst>
          </p:cNvPr>
          <p:cNvPicPr>
            <a:picLocks noChangeAspect="1"/>
          </p:cNvPicPr>
          <p:nvPr/>
        </p:nvPicPr>
        <p:blipFill rotWithShape="1">
          <a:blip r:embed="rId3"/>
          <a:srcRect l="33280" t="41032" r="32513" b="16931"/>
          <a:stretch/>
        </p:blipFill>
        <p:spPr>
          <a:xfrm>
            <a:off x="4589189" y="2368826"/>
            <a:ext cx="3887166" cy="2117823"/>
          </a:xfrm>
          <a:prstGeom prst="rect">
            <a:avLst/>
          </a:prstGeom>
          <a:ln w="38100">
            <a:solidFill>
              <a:srgbClr val="3262AA"/>
            </a:solidFill>
          </a:ln>
          <a:effectLst>
            <a:reflection blurRad="12700" stA="25000" endPos="17000" dir="5400000" sy="-100000" algn="bl" rotWithShape="0"/>
          </a:effectLst>
        </p:spPr>
      </p:pic>
      <p:sp>
        <p:nvSpPr>
          <p:cNvPr id="8" name="Rectangle 7">
            <a:extLst>
              <a:ext uri="{FF2B5EF4-FFF2-40B4-BE49-F238E27FC236}">
                <a16:creationId xmlns:a16="http://schemas.microsoft.com/office/drawing/2014/main" id="{1128E70B-6594-B143-AAF3-5E47EC15C1C5}"/>
              </a:ext>
            </a:extLst>
          </p:cNvPr>
          <p:cNvSpPr/>
          <p:nvPr/>
        </p:nvSpPr>
        <p:spPr>
          <a:xfrm>
            <a:off x="901821" y="2311982"/>
            <a:ext cx="3129086" cy="2554545"/>
          </a:xfrm>
          <a:prstGeom prst="rect">
            <a:avLst/>
          </a:prstGeom>
        </p:spPr>
        <p:txBody>
          <a:bodyPr wrap="square">
            <a:spAutoFit/>
          </a:bodyPr>
          <a:lstStyle/>
          <a:p>
            <a:pPr algn="ctr"/>
            <a:r>
              <a:rPr lang="en-US" sz="2000" b="1" dirty="0">
                <a:solidFill>
                  <a:srgbClr val="3262AA"/>
                </a:solidFill>
                <a:latin typeface="Arial Nova" panose="020B0504020202020204" pitchFamily="34" charset="0"/>
              </a:rPr>
              <a:t>Sterilizing instruments in the clinic.</a:t>
            </a:r>
          </a:p>
          <a:p>
            <a:pPr algn="ctr"/>
            <a:endParaRPr lang="en-US" sz="2000" b="1" dirty="0">
              <a:solidFill>
                <a:srgbClr val="3262AA"/>
              </a:solidFill>
              <a:latin typeface="Arial Nova" panose="020B0504020202020204" pitchFamily="34" charset="0"/>
            </a:endParaRPr>
          </a:p>
          <a:p>
            <a:pPr algn="ctr"/>
            <a:r>
              <a:rPr lang="en-US" sz="2000" b="1" dirty="0">
                <a:solidFill>
                  <a:srgbClr val="3262AA"/>
                </a:solidFill>
                <a:latin typeface="Arial Nova" panose="020B0504020202020204" pitchFamily="34" charset="0"/>
              </a:rPr>
              <a:t>- OR -</a:t>
            </a:r>
          </a:p>
          <a:p>
            <a:pPr algn="ctr"/>
            <a:endParaRPr lang="en-US" sz="2000" b="1" dirty="0">
              <a:solidFill>
                <a:srgbClr val="3262AA"/>
              </a:solidFill>
              <a:latin typeface="Arial Nova" panose="020B0504020202020204" pitchFamily="34" charset="0"/>
            </a:endParaRPr>
          </a:p>
          <a:p>
            <a:pPr algn="ctr"/>
            <a:r>
              <a:rPr lang="en-US" sz="2000" b="1" dirty="0">
                <a:solidFill>
                  <a:srgbClr val="3262AA"/>
                </a:solidFill>
                <a:latin typeface="Arial Nova" panose="020B0504020202020204" pitchFamily="34" charset="0"/>
              </a:rPr>
              <a:t>Accepting sterilized instruments from the hospital. </a:t>
            </a:r>
          </a:p>
        </p:txBody>
      </p:sp>
      <p:pic>
        <p:nvPicPr>
          <p:cNvPr id="9" name="Picture 8">
            <a:extLst>
              <a:ext uri="{FF2B5EF4-FFF2-40B4-BE49-F238E27FC236}">
                <a16:creationId xmlns:a16="http://schemas.microsoft.com/office/drawing/2014/main" id="{7B4B16D8-F53F-6441-B83A-7E091BF3D3D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7662" b="3387"/>
          <a:stretch/>
        </p:blipFill>
        <p:spPr>
          <a:xfrm rot="5400000">
            <a:off x="8993141" y="2140772"/>
            <a:ext cx="2110256" cy="2542866"/>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3163028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Table Top Sterilizers</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6">
            <a:extLst>
              <a:ext uri="{FF2B5EF4-FFF2-40B4-BE49-F238E27FC236}">
                <a16:creationId xmlns:a16="http://schemas.microsoft.com/office/drawing/2014/main" id="{AF8F5DFC-7567-DC4D-B45C-D0C1F772E619}"/>
              </a:ext>
            </a:extLst>
          </p:cNvPr>
          <p:cNvPicPr>
            <a:picLocks noChangeAspect="1"/>
          </p:cNvPicPr>
          <p:nvPr/>
        </p:nvPicPr>
        <p:blipFill rotWithShape="1">
          <a:blip r:embed="rId3"/>
          <a:srcRect l="7518" t="10278" r="7046" b="9552"/>
          <a:stretch/>
        </p:blipFill>
        <p:spPr>
          <a:xfrm>
            <a:off x="1298713" y="1616765"/>
            <a:ext cx="4797287" cy="3657600"/>
          </a:xfrm>
          <a:prstGeom prst="rect">
            <a:avLst/>
          </a:prstGeom>
          <a:ln w="38100">
            <a:solidFill>
              <a:srgbClr val="3262AA"/>
            </a:solidFill>
          </a:ln>
          <a:effectLst>
            <a:reflection blurRad="12700" stA="25000" endPos="17000" dir="5400000" sy="-100000" algn="bl" rotWithShape="0"/>
          </a:effectLst>
        </p:spPr>
      </p:pic>
      <p:sp>
        <p:nvSpPr>
          <p:cNvPr id="14" name="Rectangle 13">
            <a:extLst>
              <a:ext uri="{FF2B5EF4-FFF2-40B4-BE49-F238E27FC236}">
                <a16:creationId xmlns:a16="http://schemas.microsoft.com/office/drawing/2014/main" id="{2DBD1721-A180-9545-A9C1-BDE3D5FA1903}"/>
              </a:ext>
            </a:extLst>
          </p:cNvPr>
          <p:cNvSpPr/>
          <p:nvPr/>
        </p:nvSpPr>
        <p:spPr>
          <a:xfrm>
            <a:off x="6614764" y="2845400"/>
            <a:ext cx="4810540" cy="1200329"/>
          </a:xfrm>
          <a:prstGeom prst="rect">
            <a:avLst/>
          </a:prstGeom>
        </p:spPr>
        <p:txBody>
          <a:bodyPr wrap="square">
            <a:spAutoFit/>
          </a:bodyPr>
          <a:lstStyle/>
          <a:p>
            <a:pPr algn="ctr"/>
            <a:r>
              <a:rPr lang="en-US" sz="2400" b="1" dirty="0">
                <a:solidFill>
                  <a:srgbClr val="3262AA"/>
                </a:solidFill>
                <a:latin typeface="Arial Nova" panose="020B0504020202020204" pitchFamily="34" charset="0"/>
              </a:rPr>
              <a:t>Tabletop Sterilizers</a:t>
            </a:r>
          </a:p>
          <a:p>
            <a:pPr algn="ctr"/>
            <a:endParaRPr lang="en-US" sz="2400" b="1" dirty="0">
              <a:solidFill>
                <a:srgbClr val="3262AA"/>
              </a:solidFill>
              <a:latin typeface="Arial Nova" panose="020B0504020202020204" pitchFamily="34" charset="0"/>
            </a:endParaRPr>
          </a:p>
          <a:p>
            <a:pPr algn="ctr"/>
            <a:r>
              <a:rPr lang="en-US" sz="2400" b="1" dirty="0">
                <a:solidFill>
                  <a:srgbClr val="3262AA"/>
                </a:solidFill>
                <a:latin typeface="Arial Nova" panose="020B0504020202020204" pitchFamily="34" charset="0"/>
              </a:rPr>
              <a:t>OH My!</a:t>
            </a:r>
          </a:p>
        </p:txBody>
      </p:sp>
    </p:spTree>
    <p:extLst>
      <p:ext uri="{BB962C8B-B14F-4D97-AF65-F5344CB8AC3E}">
        <p14:creationId xmlns:p14="http://schemas.microsoft.com/office/powerpoint/2010/main" val="2885875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9965219" cy="3877985"/>
          </a:xfrm>
          <a:prstGeom prst="rect">
            <a:avLst/>
          </a:prstGeom>
        </p:spPr>
        <p:txBody>
          <a:bodyPr wrap="square">
            <a:spAutoFit/>
          </a:bodyPr>
          <a:lstStyle/>
          <a:p>
            <a:pPr marL="342900" marR="0" lvl="0" indent="-342900">
              <a:spcBef>
                <a:spcPts val="0"/>
              </a:spcBef>
              <a:spcAft>
                <a:spcPts val="0"/>
              </a:spcAft>
              <a:buFont typeface="+mj-lt"/>
              <a:buAutoNum type="arabicPeriod" startAt="4"/>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Remote Patient Monitoring</a:t>
            </a:r>
          </a:p>
          <a:p>
            <a:pPr lvl="1"/>
            <a:r>
              <a:rPr lang="en-US" sz="16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Clinicians can provide remote patient monitoring services to both new and established patients. These services can be provided for both acute and chronic conditions and can now be provided for patients with only one disease.</a:t>
            </a:r>
          </a:p>
          <a:p>
            <a:pPr marL="342900" marR="0" lvl="0" indent="-342900">
              <a:spcBef>
                <a:spcPts val="0"/>
              </a:spcBef>
              <a:spcAft>
                <a:spcPts val="0"/>
              </a:spcAft>
              <a:buFont typeface="+mj-lt"/>
              <a:buAutoNum type="arabicPeriod" startAt="4"/>
            </a:pPr>
            <a:endPar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4"/>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Eligible Practitioners</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CMS is waiving the requirements of section 1834(m)(4)(E) of the Social Security Act and 42 CFR § 	410.78 (b)(2) which specify the types of practitioners that may bill for their services when furnished as Medicare telehealth services from the distant site. The waiver of these requirements expands the types of health care professionals that can furnish distant site telehealth services to include all those that are eligible to bill Medicare for their professional services. This allows health care professionals who were previously ineligible to furnish and bill for Medicare telehealth services, including physical therapists, occupational therapists, speech language pathologists, and others, to receive payment for Medicare telehealth services. </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 </a:t>
            </a:r>
          </a:p>
          <a:p>
            <a:pPr lvl="1"/>
            <a:endParaRPr lang="en-US" sz="1600" dirty="0">
              <a:latin typeface="Arial Nova Light" panose="020B03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40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latin typeface="Arial Nova Cond" panose="020B0506020202020204" pitchFamily="34" charset="0"/>
              </a:rPr>
              <a:t>Mock Survey – Infection Prevention</a:t>
            </a:r>
          </a:p>
          <a:p>
            <a:endParaRPr lang="en-US" dirty="0"/>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
        <p:nvSpPr>
          <p:cNvPr id="10" name="Rectangle 9">
            <a:extLst>
              <a:ext uri="{FF2B5EF4-FFF2-40B4-BE49-F238E27FC236}">
                <a16:creationId xmlns:a16="http://schemas.microsoft.com/office/drawing/2014/main" id="{8990E12B-0D9C-A94E-BD35-52D26F4F7495}"/>
              </a:ext>
            </a:extLst>
          </p:cNvPr>
          <p:cNvSpPr/>
          <p:nvPr/>
        </p:nvSpPr>
        <p:spPr>
          <a:xfrm>
            <a:off x="1271797" y="4882471"/>
            <a:ext cx="9727095" cy="1323439"/>
          </a:xfrm>
          <a:prstGeom prst="rect">
            <a:avLst/>
          </a:prstGeom>
        </p:spPr>
        <p:txBody>
          <a:bodyPr wrap="square">
            <a:spAutoFit/>
          </a:bodyPr>
          <a:lstStyle/>
          <a:p>
            <a:pPr algn="ctr"/>
            <a:r>
              <a:rPr lang="en-US" sz="2000" dirty="0">
                <a:latin typeface="Arial Nova Light" panose="020B0304020202020204" pitchFamily="34" charset="0"/>
              </a:rPr>
              <a:t>Disposable Instrumentation is the easiest way to be compliant with recommended practices from nationally recognized organizations.</a:t>
            </a:r>
          </a:p>
          <a:p>
            <a:pPr algn="ctr"/>
            <a:endParaRPr lang="en-US" sz="2000" dirty="0">
              <a:latin typeface="Arial Nova Light" panose="020B0304020202020204" pitchFamily="34" charset="0"/>
            </a:endParaRPr>
          </a:p>
          <a:p>
            <a:pPr algn="ctr"/>
            <a:r>
              <a:rPr lang="en-US" sz="2000" dirty="0">
                <a:latin typeface="Arial Nova Light" panose="020B0304020202020204" pitchFamily="34" charset="0"/>
              </a:rPr>
              <a:t>Once and done!</a:t>
            </a:r>
          </a:p>
        </p:txBody>
      </p:sp>
      <p:grpSp>
        <p:nvGrpSpPr>
          <p:cNvPr id="14" name="Group 13">
            <a:extLst>
              <a:ext uri="{FF2B5EF4-FFF2-40B4-BE49-F238E27FC236}">
                <a16:creationId xmlns:a16="http://schemas.microsoft.com/office/drawing/2014/main" id="{D9C2E4D7-24BF-4648-B08A-6E9DFCA4CE98}"/>
              </a:ext>
            </a:extLst>
          </p:cNvPr>
          <p:cNvGrpSpPr/>
          <p:nvPr/>
        </p:nvGrpSpPr>
        <p:grpSpPr>
          <a:xfrm>
            <a:off x="1037670" y="1753080"/>
            <a:ext cx="10116660" cy="2743200"/>
            <a:chOff x="1072796" y="1861951"/>
            <a:chExt cx="10116660" cy="2743200"/>
          </a:xfrm>
        </p:grpSpPr>
        <p:pic>
          <p:nvPicPr>
            <p:cNvPr id="11" name="Content Placeholder 3">
              <a:extLst>
                <a:ext uri="{FF2B5EF4-FFF2-40B4-BE49-F238E27FC236}">
                  <a16:creationId xmlns:a16="http://schemas.microsoft.com/office/drawing/2014/main" id="{65C958C8-2D79-9E41-9890-1031CBE839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2796" y="1861951"/>
              <a:ext cx="2600821" cy="2743200"/>
            </a:xfrm>
            <a:prstGeom prst="rect">
              <a:avLst/>
            </a:prstGeom>
            <a:solidFill>
              <a:schemeClr val="bg2"/>
            </a:solidFill>
            <a:ln w="38100">
              <a:solidFill>
                <a:srgbClr val="3262AA"/>
              </a:solidFill>
            </a:ln>
            <a:effectLst>
              <a:reflection blurRad="12700" stA="25000" endPos="17000" dir="5400000" sy="-100000" algn="bl" rotWithShape="0"/>
            </a:effectLst>
          </p:spPr>
        </p:pic>
        <p:pic>
          <p:nvPicPr>
            <p:cNvPr id="12" name="Picture 11">
              <a:extLst>
                <a:ext uri="{FF2B5EF4-FFF2-40B4-BE49-F238E27FC236}">
                  <a16:creationId xmlns:a16="http://schemas.microsoft.com/office/drawing/2014/main" id="{48F0F829-CC08-9846-89AA-AC3F4E5B6088}"/>
                </a:ext>
              </a:extLst>
            </p:cNvPr>
            <p:cNvPicPr>
              <a:picLocks noChangeAspect="1"/>
            </p:cNvPicPr>
            <p:nvPr/>
          </p:nvPicPr>
          <p:blipFill>
            <a:blip r:embed="rId4"/>
            <a:stretch>
              <a:fillRect/>
            </a:stretch>
          </p:blipFill>
          <p:spPr>
            <a:xfrm>
              <a:off x="3989583" y="1861951"/>
              <a:ext cx="4345969" cy="2743200"/>
            </a:xfrm>
            <a:prstGeom prst="rect">
              <a:avLst/>
            </a:prstGeom>
            <a:ln w="38100">
              <a:solidFill>
                <a:srgbClr val="3262AA"/>
              </a:solidFill>
            </a:ln>
            <a:effectLst>
              <a:reflection blurRad="12700" stA="25000" endPos="17000" dir="5400000" sy="-100000" algn="bl" rotWithShape="0"/>
            </a:effectLst>
          </p:spPr>
        </p:pic>
        <p:pic>
          <p:nvPicPr>
            <p:cNvPr id="13" name="Picture 12">
              <a:extLst>
                <a:ext uri="{FF2B5EF4-FFF2-40B4-BE49-F238E27FC236}">
                  <a16:creationId xmlns:a16="http://schemas.microsoft.com/office/drawing/2014/main" id="{F9AFC0F0-8CF1-924A-9758-EB7F96DA5998}"/>
                </a:ext>
              </a:extLst>
            </p:cNvPr>
            <p:cNvPicPr>
              <a:picLocks noChangeAspect="1"/>
            </p:cNvPicPr>
            <p:nvPr/>
          </p:nvPicPr>
          <p:blipFill rotWithShape="1">
            <a:blip r:embed="rId5"/>
            <a:srcRect/>
            <a:stretch/>
          </p:blipFill>
          <p:spPr>
            <a:xfrm>
              <a:off x="8651518" y="1861951"/>
              <a:ext cx="2537938" cy="2743200"/>
            </a:xfrm>
            <a:prstGeom prst="rect">
              <a:avLst/>
            </a:prstGeom>
            <a:ln w="38100">
              <a:solidFill>
                <a:srgbClr val="3262AA"/>
              </a:solidFill>
            </a:ln>
            <a:effectLst>
              <a:reflection blurRad="12700" stA="25000" endPos="17000" dir="5400000" sy="-100000" algn="bl" rotWithShape="0"/>
            </a:effectLst>
          </p:spPr>
        </p:pic>
      </p:grpSp>
    </p:spTree>
    <p:extLst>
      <p:ext uri="{BB962C8B-B14F-4D97-AF65-F5344CB8AC3E}">
        <p14:creationId xmlns:p14="http://schemas.microsoft.com/office/powerpoint/2010/main" val="3667973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A26F63-E188-AD4E-88E2-3A909D4D5282}"/>
              </a:ext>
            </a:extLst>
          </p:cNvPr>
          <p:cNvSpPr>
            <a:spLocks noGrp="1"/>
          </p:cNvSpPr>
          <p:nvPr>
            <p:ph type="body" sz="quarter" idx="10"/>
          </p:nvPr>
        </p:nvSpPr>
        <p:spPr/>
        <p:txBody>
          <a:bodyPr>
            <a:normAutofit fontScale="77500" lnSpcReduction="20000"/>
          </a:bodyPr>
          <a:lstStyle/>
          <a:p>
            <a:r>
              <a:rPr lang="en-US" dirty="0"/>
              <a:t>HIPPA</a:t>
            </a:r>
          </a:p>
        </p:txBody>
      </p:sp>
      <p:sp>
        <p:nvSpPr>
          <p:cNvPr id="3" name="Text Placeholder 2">
            <a:extLst>
              <a:ext uri="{FF2B5EF4-FFF2-40B4-BE49-F238E27FC236}">
                <a16:creationId xmlns:a16="http://schemas.microsoft.com/office/drawing/2014/main" id="{1CDAF5E8-1D41-5641-AF8F-25398CB49F5A}"/>
              </a:ext>
            </a:extLst>
          </p:cNvPr>
          <p:cNvSpPr>
            <a:spLocks noGrp="1"/>
          </p:cNvSpPr>
          <p:nvPr>
            <p:ph type="body" sz="quarter" idx="14"/>
          </p:nvPr>
        </p:nvSpPr>
        <p:spPr>
          <a:xfrm>
            <a:off x="7883610" y="1719072"/>
            <a:ext cx="3579047" cy="3681866"/>
          </a:xfrm>
        </p:spPr>
        <p:txBody>
          <a:bodyPr/>
          <a:lstStyle/>
          <a:p>
            <a:r>
              <a:rPr lang="en-US" sz="2800" b="1" dirty="0">
                <a:solidFill>
                  <a:srgbClr val="3262AA"/>
                </a:solidFill>
                <a:latin typeface="Arial Nova Cond" panose="020F0502020204030204" pitchFamily="34" charset="0"/>
              </a:rPr>
              <a:t>Visible PHI</a:t>
            </a:r>
          </a:p>
          <a:p>
            <a:r>
              <a:rPr lang="en-US" sz="2800" b="1" dirty="0">
                <a:solidFill>
                  <a:srgbClr val="3262AA"/>
                </a:solidFill>
                <a:latin typeface="Arial Nova Cond" panose="020F0502020204030204" pitchFamily="34" charset="0"/>
              </a:rPr>
              <a:t>Computer Time Outs</a:t>
            </a:r>
          </a:p>
          <a:p>
            <a:r>
              <a:rPr lang="en-US" sz="2800" b="1" dirty="0">
                <a:solidFill>
                  <a:srgbClr val="3262AA"/>
                </a:solidFill>
                <a:latin typeface="Arial Nova Cond" panose="020F0502020204030204" pitchFamily="34" charset="0"/>
              </a:rPr>
              <a:t>Cloud Storage</a:t>
            </a:r>
          </a:p>
          <a:p>
            <a:r>
              <a:rPr lang="en-US" sz="2800" b="1" dirty="0">
                <a:solidFill>
                  <a:srgbClr val="3262AA"/>
                </a:solidFill>
                <a:latin typeface="Arial Nova Cond" panose="020F0502020204030204" pitchFamily="34" charset="0"/>
              </a:rPr>
              <a:t>Passwords</a:t>
            </a:r>
          </a:p>
          <a:p>
            <a:r>
              <a:rPr lang="en-US" sz="2800" b="1" dirty="0">
                <a:solidFill>
                  <a:srgbClr val="3262AA"/>
                </a:solidFill>
                <a:latin typeface="Arial Nova Cond" panose="020F0502020204030204" pitchFamily="34" charset="0"/>
              </a:rPr>
              <a:t>Social Media</a:t>
            </a:r>
          </a:p>
        </p:txBody>
      </p:sp>
      <p:pic>
        <p:nvPicPr>
          <p:cNvPr id="5" name="Picture 4">
            <a:extLst>
              <a:ext uri="{FF2B5EF4-FFF2-40B4-BE49-F238E27FC236}">
                <a16:creationId xmlns:a16="http://schemas.microsoft.com/office/drawing/2014/main" id="{8DB25D3F-805D-E647-8291-FC304BD4A4F6}"/>
              </a:ext>
            </a:extLst>
          </p:cNvPr>
          <p:cNvPicPr>
            <a:picLocks noChangeAspect="1"/>
          </p:cNvPicPr>
          <p:nvPr/>
        </p:nvPicPr>
        <p:blipFill>
          <a:blip r:embed="rId2"/>
          <a:srcRect/>
          <a:stretch/>
        </p:blipFill>
        <p:spPr>
          <a:xfrm>
            <a:off x="760610" y="1480261"/>
            <a:ext cx="6235700" cy="4159487"/>
          </a:xfrm>
          <a:prstGeom prst="rect">
            <a:avLst/>
          </a:prstGeom>
          <a:ln w="38100">
            <a:solidFill>
              <a:srgbClr val="3262AA"/>
            </a:solidFill>
          </a:ln>
          <a:effectLst>
            <a:reflection blurRad="12700" stA="25000" endPos="17000" dir="5400000" sy="-100000" algn="bl" rotWithShape="0"/>
          </a:effectLst>
        </p:spPr>
      </p:pic>
      <p:grpSp>
        <p:nvGrpSpPr>
          <p:cNvPr id="6" name="Group 5">
            <a:extLst>
              <a:ext uri="{FF2B5EF4-FFF2-40B4-BE49-F238E27FC236}">
                <a16:creationId xmlns:a16="http://schemas.microsoft.com/office/drawing/2014/main" id="{DCAFE991-06D0-5648-8002-D9FD0F79CEA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7" name="Oval 6">
              <a:extLst>
                <a:ext uri="{FF2B5EF4-FFF2-40B4-BE49-F238E27FC236}">
                  <a16:creationId xmlns:a16="http://schemas.microsoft.com/office/drawing/2014/main" id="{2349A873-F471-484F-9B27-79CB853FD3DA}"/>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F869AEC-FE01-D24D-8BAD-24B3BFCD0FE7}"/>
                </a:ext>
              </a:extLst>
            </p:cNvPr>
            <p:cNvPicPr>
              <a:picLocks noChangeAspect="1"/>
            </p:cNvPicPr>
            <p:nvPr/>
          </p:nvPicPr>
          <p:blipFill>
            <a:blip r:embed="rId3"/>
            <a:srcRect/>
            <a:stretch/>
          </p:blipFill>
          <p:spPr>
            <a:xfrm>
              <a:off x="8760309" y="644666"/>
              <a:ext cx="787400" cy="787400"/>
            </a:xfrm>
            <a:prstGeom prst="rect">
              <a:avLst/>
            </a:prstGeom>
          </p:spPr>
        </p:pic>
      </p:grpSp>
    </p:spTree>
    <p:extLst>
      <p:ext uri="{BB962C8B-B14F-4D97-AF65-F5344CB8AC3E}">
        <p14:creationId xmlns:p14="http://schemas.microsoft.com/office/powerpoint/2010/main" val="3683877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Chart Review – 2 Types</a:t>
            </a:r>
          </a:p>
          <a:p>
            <a:endParaRPr lang="en-US" dirty="0"/>
          </a:p>
        </p:txBody>
      </p:sp>
      <p:sp>
        <p:nvSpPr>
          <p:cNvPr id="3" name="Text Placeholder 2">
            <a:extLst>
              <a:ext uri="{FF2B5EF4-FFF2-40B4-BE49-F238E27FC236}">
                <a16:creationId xmlns:a16="http://schemas.microsoft.com/office/drawing/2014/main" id="{A0D91613-792D-FB4E-8752-E9C1CE8C2AFE}"/>
              </a:ext>
            </a:extLst>
          </p:cNvPr>
          <p:cNvSpPr>
            <a:spLocks noGrp="1"/>
          </p:cNvSpPr>
          <p:nvPr>
            <p:ph type="body" sz="quarter" idx="14"/>
          </p:nvPr>
        </p:nvSpPr>
        <p:spPr>
          <a:xfrm>
            <a:off x="760610" y="1719072"/>
            <a:ext cx="8926729" cy="3681866"/>
          </a:xfrm>
        </p:spPr>
        <p:txBody>
          <a:bodyPr/>
          <a:lstStyle/>
          <a:p>
            <a:pPr marL="457200" indent="-457200">
              <a:buFont typeface="+mj-lt"/>
              <a:buAutoNum type="arabicPeriod"/>
            </a:pPr>
            <a:r>
              <a:rPr lang="en-US" dirty="0">
                <a:latin typeface="Arial Nova Light" panose="020B0304020202020204" pitchFamily="34" charset="0"/>
              </a:rPr>
              <a:t>Physician oversight If the State silent, you choose a number and put it in your policy</a:t>
            </a:r>
          </a:p>
          <a:p>
            <a:pPr marL="1066785" lvl="1" indent="-457200">
              <a:buFont typeface="Arial" panose="020B0604020202020204" pitchFamily="34" charset="0"/>
              <a:buChar char="•"/>
            </a:pPr>
            <a:r>
              <a:rPr lang="en-US" sz="1800" dirty="0">
                <a:latin typeface="Arial Nova Light" panose="020B0304020202020204" pitchFamily="34" charset="0"/>
              </a:rPr>
              <a:t>Even when the NP has autonomy</a:t>
            </a:r>
          </a:p>
          <a:p>
            <a:pPr marL="1066785" lvl="1" indent="-457200">
              <a:buFont typeface="Arial" panose="020B0604020202020204" pitchFamily="34" charset="0"/>
              <a:buChar char="•"/>
            </a:pPr>
            <a:r>
              <a:rPr lang="en-US" sz="1800" dirty="0">
                <a:latin typeface="Arial Nova Light" panose="020B0304020202020204" pitchFamily="34" charset="0"/>
              </a:rPr>
              <a:t>Have a review log to prove the number of reviews matches your policy.</a:t>
            </a:r>
          </a:p>
          <a:p>
            <a:pPr marL="457200" indent="-457200">
              <a:buFont typeface="+mj-lt"/>
              <a:buAutoNum type="arabicPeriod"/>
            </a:pPr>
            <a:endParaRPr lang="en-US" dirty="0">
              <a:latin typeface="Arial Nova Light" panose="020B0304020202020204" pitchFamily="34" charset="0"/>
            </a:endParaRPr>
          </a:p>
          <a:p>
            <a:pPr marL="457200" indent="-457200">
              <a:buFont typeface="+mj-lt"/>
              <a:buAutoNum type="arabicPeriod"/>
            </a:pPr>
            <a:r>
              <a:rPr lang="en-US" dirty="0">
                <a:latin typeface="Arial Nova Light" panose="020B0304020202020204" pitchFamily="34" charset="0"/>
              </a:rPr>
              <a:t>Quality Improvement to feed into your Biennial Evaluation.</a:t>
            </a:r>
          </a:p>
          <a:p>
            <a:pPr marL="1066785" lvl="1" indent="-457200">
              <a:buFont typeface="Arial" panose="020B0604020202020204" pitchFamily="34" charset="0"/>
              <a:buChar char="•"/>
            </a:pPr>
            <a:r>
              <a:rPr lang="en-US" sz="1800" dirty="0">
                <a:latin typeface="Arial Nova Light" panose="020B0304020202020204" pitchFamily="34" charset="0"/>
              </a:rPr>
              <a:t>Maintain log and keep those charts for inclusion in your evaluation</a:t>
            </a:r>
          </a:p>
          <a:p>
            <a:pPr marL="1066785" lvl="1" indent="-457200">
              <a:buFont typeface="Arial" panose="020B0604020202020204" pitchFamily="34" charset="0"/>
              <a:buChar char="•"/>
            </a:pPr>
            <a:r>
              <a:rPr lang="en-US" sz="1800" dirty="0">
                <a:latin typeface="Arial Nova Light" panose="020B0304020202020204" pitchFamily="34" charset="0"/>
              </a:rPr>
              <a:t>Remember to add a closed record on occasion.</a:t>
            </a:r>
          </a:p>
          <a:p>
            <a:pPr marL="457200" indent="-457200">
              <a:buFont typeface="+mj-lt"/>
              <a:buAutoNum type="arabicPeriod"/>
            </a:pPr>
            <a:endParaRPr lang="en-US" dirty="0">
              <a:latin typeface="Arial Nova Light" panose="020B0304020202020204" pitchFamily="34" charset="0"/>
            </a:endParaRPr>
          </a:p>
          <a:p>
            <a:pPr marL="457200" indent="-457200">
              <a:buFont typeface="+mj-lt"/>
              <a:buAutoNum type="arabicPeriod"/>
            </a:pPr>
            <a:endParaRPr lang="en-US" dirty="0">
              <a:latin typeface="Arial Nova Light" panose="020B0304020202020204" pitchFamily="34" charset="0"/>
            </a:endParaRP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1104712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Mock Survey – Staff Responsibilities</a:t>
            </a:r>
          </a:p>
          <a:p>
            <a:endParaRPr lang="en-US" dirty="0"/>
          </a:p>
        </p:txBody>
      </p:sp>
      <p:sp>
        <p:nvSpPr>
          <p:cNvPr id="3" name="Text Placeholder 2">
            <a:extLst>
              <a:ext uri="{FF2B5EF4-FFF2-40B4-BE49-F238E27FC236}">
                <a16:creationId xmlns:a16="http://schemas.microsoft.com/office/drawing/2014/main" id="{A1CD5A44-3C5E-394D-8925-4C1FC5E5FE38}"/>
              </a:ext>
            </a:extLst>
          </p:cNvPr>
          <p:cNvSpPr>
            <a:spLocks noGrp="1"/>
          </p:cNvSpPr>
          <p:nvPr>
            <p:ph type="body" sz="quarter" idx="14"/>
          </p:nvPr>
        </p:nvSpPr>
        <p:spPr>
          <a:xfrm>
            <a:off x="561827" y="1501326"/>
            <a:ext cx="10311044" cy="5152054"/>
          </a:xfrm>
        </p:spPr>
        <p:txBody>
          <a:bodyPr/>
          <a:lstStyle/>
          <a:p>
            <a:r>
              <a:rPr lang="en-US" sz="2000" dirty="0">
                <a:latin typeface="Arial Nova Light" panose="020B0304020202020204" pitchFamily="34" charset="0"/>
              </a:rPr>
              <a:t>At least one </a:t>
            </a:r>
            <a:r>
              <a:rPr lang="en-US" sz="2000" b="1" dirty="0">
                <a:latin typeface="Arial Nova" panose="020B0504020202020204" pitchFamily="34" charset="0"/>
              </a:rPr>
              <a:t>PA or NP </a:t>
            </a:r>
            <a:r>
              <a:rPr lang="en-US" sz="2000" dirty="0">
                <a:latin typeface="Arial Nova Light" panose="020B0304020202020204" pitchFamily="34" charset="0"/>
              </a:rPr>
              <a:t>must be an </a:t>
            </a:r>
            <a:r>
              <a:rPr lang="en-US" sz="2000" b="1" dirty="0">
                <a:latin typeface="Arial Nova" panose="020B0504020202020204" pitchFamily="34" charset="0"/>
              </a:rPr>
              <a:t>employee</a:t>
            </a:r>
            <a:r>
              <a:rPr lang="en-US" sz="2000" dirty="0">
                <a:latin typeface="Arial Nova Light" panose="020B0304020202020204" pitchFamily="34" charset="0"/>
              </a:rPr>
              <a:t> of the clinic.</a:t>
            </a:r>
          </a:p>
          <a:p>
            <a:r>
              <a:rPr lang="en-US" sz="2000" dirty="0">
                <a:latin typeface="Arial Nova Light" panose="020B0304020202020204" pitchFamily="34" charset="0"/>
              </a:rPr>
              <a:t>A Physician, NP, PA, certified nurse-midwife, clinical social worker, or clinical psychologist is available to furnish patient  care services at all times the clinic operates.</a:t>
            </a:r>
          </a:p>
          <a:p>
            <a:r>
              <a:rPr lang="en-US" sz="2000" dirty="0">
                <a:latin typeface="Arial Nova Light" panose="020B0304020202020204" pitchFamily="34" charset="0"/>
              </a:rPr>
              <a:t>This means no patient gets out of the waiting room unless there is a provider in the building.</a:t>
            </a:r>
          </a:p>
          <a:p>
            <a:r>
              <a:rPr lang="en-US" sz="2000" dirty="0">
                <a:latin typeface="Arial Nova Light" panose="020B0304020202020204" pitchFamily="34" charset="0"/>
              </a:rPr>
              <a:t> In addition, for RHCs, an NP, PA, or certified nurse-midwife Is available to furnish patient care services at least </a:t>
            </a:r>
            <a:r>
              <a:rPr lang="en-US" sz="2000" b="1" dirty="0">
                <a:latin typeface="Arial Nova" panose="020B0504020202020204" pitchFamily="34" charset="0"/>
              </a:rPr>
              <a:t>50 percent </a:t>
            </a:r>
            <a:r>
              <a:rPr lang="en-US" sz="2000" dirty="0">
                <a:latin typeface="Arial Nova Light" panose="020B0304020202020204" pitchFamily="34" charset="0"/>
              </a:rPr>
              <a:t>of the time the RHC operates.</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107004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Staff Responsibilities</a:t>
            </a:r>
          </a:p>
          <a:p>
            <a:endParaRPr lang="en-US" dirty="0"/>
          </a:p>
        </p:txBody>
      </p:sp>
      <p:sp>
        <p:nvSpPr>
          <p:cNvPr id="7" name="Text Placeholder 6">
            <a:extLst>
              <a:ext uri="{FF2B5EF4-FFF2-40B4-BE49-F238E27FC236}">
                <a16:creationId xmlns:a16="http://schemas.microsoft.com/office/drawing/2014/main" id="{670444F3-4002-8B44-9F58-EF9B00D02D71}"/>
              </a:ext>
            </a:extLst>
          </p:cNvPr>
          <p:cNvSpPr>
            <a:spLocks noGrp="1"/>
          </p:cNvSpPr>
          <p:nvPr>
            <p:ph type="body" sz="quarter" idx="14"/>
          </p:nvPr>
        </p:nvSpPr>
        <p:spPr/>
        <p:txBody>
          <a:bodyPr/>
          <a:lstStyle/>
          <a:p>
            <a:r>
              <a:rPr lang="en-US" sz="2000" b="1" dirty="0">
                <a:solidFill>
                  <a:srgbClr val="3262AA"/>
                </a:solidFill>
                <a:latin typeface="Arial Nova" panose="020B0504020202020204" pitchFamily="34" charset="0"/>
              </a:rPr>
              <a:t>Physician responsibilities. </a:t>
            </a:r>
          </a:p>
          <a:p>
            <a:r>
              <a:rPr lang="en-US" sz="2000" dirty="0"/>
              <a:t>The physician performs the following:</a:t>
            </a:r>
          </a:p>
          <a:p>
            <a:pPr marL="342900" indent="-342900">
              <a:buFont typeface="Arial" panose="020B0604020202020204" pitchFamily="34" charset="0"/>
              <a:buChar char="•"/>
            </a:pPr>
            <a:r>
              <a:rPr lang="en-US" sz="2000" dirty="0"/>
              <a:t>In conjunction with the PA or NP participates in developing, executing, and periodically reviewing the clinic’s written policies and the services provided to Federal program patients.</a:t>
            </a:r>
          </a:p>
          <a:p>
            <a:pPr marL="342900" indent="-342900">
              <a:buFont typeface="Arial" panose="020B0604020202020204" pitchFamily="34" charset="0"/>
              <a:buChar char="•"/>
            </a:pPr>
            <a:r>
              <a:rPr lang="en-US" sz="2000" dirty="0"/>
              <a:t>Periodically reviews the clinic’s patient records, provides medical orders, and provides medical care services to the patients of the clinic</a:t>
            </a:r>
          </a:p>
          <a:p>
            <a:pPr marL="342900" indent="-342900">
              <a:buFont typeface="Arial" panose="020B0604020202020204" pitchFamily="34" charset="0"/>
              <a:buChar char="•"/>
            </a:pPr>
            <a:endParaRPr lang="en-US" sz="2000" dirty="0"/>
          </a:p>
          <a:p>
            <a:r>
              <a:rPr lang="en-US" sz="1800" b="1" dirty="0">
                <a:solidFill>
                  <a:srgbClr val="3262AA"/>
                </a:solidFill>
                <a:latin typeface="Arial Nova" panose="020B0504020202020204" pitchFamily="34" charset="0"/>
              </a:rPr>
              <a:t>What does your review policy say? How many charts per month or quarter per NP or PA?</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757740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FA01EF-5524-4748-A602-64FAE38E2933}"/>
              </a:ext>
            </a:extLst>
          </p:cNvPr>
          <p:cNvSpPr>
            <a:spLocks noGrp="1"/>
          </p:cNvSpPr>
          <p:nvPr>
            <p:ph type="body" sz="quarter" idx="14"/>
          </p:nvPr>
        </p:nvSpPr>
        <p:spPr/>
        <p:txBody>
          <a:bodyPr/>
          <a:lstStyle/>
          <a:p>
            <a:r>
              <a:rPr lang="en-US" b="1" dirty="0">
                <a:solidFill>
                  <a:srgbClr val="3262AA"/>
                </a:solidFill>
                <a:latin typeface="Arial Nova" panose="020B0504020202020204" pitchFamily="34" charset="0"/>
              </a:rPr>
              <a:t>Physician assistant and nurse practitioner responsibilities.</a:t>
            </a:r>
          </a:p>
          <a:p>
            <a:pPr marL="342900" indent="-342900">
              <a:buFont typeface="Arial" panose="020B0604020202020204" pitchFamily="34" charset="0"/>
              <a:buChar char="•"/>
            </a:pPr>
            <a:r>
              <a:rPr lang="en-US" dirty="0"/>
              <a:t>Practices in accord with clinic policies</a:t>
            </a:r>
          </a:p>
          <a:p>
            <a:pPr marL="342900" indent="-342900">
              <a:buFont typeface="Arial" panose="020B0604020202020204" pitchFamily="34" charset="0"/>
              <a:buChar char="•"/>
            </a:pPr>
            <a:r>
              <a:rPr lang="en-US" dirty="0"/>
              <a:t>Participate with a physician in a periodic review of the patients' records.</a:t>
            </a:r>
          </a:p>
          <a:p>
            <a:pPr marL="342900" indent="-342900">
              <a:buFont typeface="Arial" panose="020B0604020202020204" pitchFamily="34" charset="0"/>
              <a:buChar char="•"/>
            </a:pPr>
            <a:r>
              <a:rPr lang="en-US" dirty="0"/>
              <a:t>Sign the policy binder review page</a:t>
            </a:r>
          </a:p>
          <a:p>
            <a:endParaRPr lang="en-US" dirty="0"/>
          </a:p>
          <a:p>
            <a:endParaRPr lang="en-US" dirty="0"/>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
        <p:nvSpPr>
          <p:cNvPr id="9" name="Text Placeholder 8">
            <a:extLst>
              <a:ext uri="{FF2B5EF4-FFF2-40B4-BE49-F238E27FC236}">
                <a16:creationId xmlns:a16="http://schemas.microsoft.com/office/drawing/2014/main" id="{2F9660F3-2B65-B448-BC3B-9535C9521A1D}"/>
              </a:ext>
            </a:extLst>
          </p:cNvPr>
          <p:cNvSpPr>
            <a:spLocks noGrp="1"/>
          </p:cNvSpPr>
          <p:nvPr>
            <p:ph type="body" sz="quarter" idx="10"/>
          </p:nvPr>
        </p:nvSpPr>
        <p:spPr/>
        <p:txBody>
          <a:bodyPr>
            <a:normAutofit fontScale="77500" lnSpcReduction="20000"/>
          </a:bodyPr>
          <a:lstStyle/>
          <a:p>
            <a:r>
              <a:rPr lang="en-US" dirty="0"/>
              <a:t>Staff Responsibilities</a:t>
            </a:r>
          </a:p>
          <a:p>
            <a:endParaRPr lang="en-US" dirty="0"/>
          </a:p>
          <a:p>
            <a:endParaRPr lang="en-US" dirty="0"/>
          </a:p>
        </p:txBody>
      </p:sp>
    </p:spTree>
    <p:extLst>
      <p:ext uri="{BB962C8B-B14F-4D97-AF65-F5344CB8AC3E}">
        <p14:creationId xmlns:p14="http://schemas.microsoft.com/office/powerpoint/2010/main" val="972613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 Provision of Services</a:t>
            </a:r>
          </a:p>
          <a:p>
            <a:endParaRPr lang="en-US" dirty="0"/>
          </a:p>
        </p:txBody>
      </p:sp>
      <p:sp>
        <p:nvSpPr>
          <p:cNvPr id="7" name="Text Placeholder 6">
            <a:extLst>
              <a:ext uri="{FF2B5EF4-FFF2-40B4-BE49-F238E27FC236}">
                <a16:creationId xmlns:a16="http://schemas.microsoft.com/office/drawing/2014/main" id="{AAAE267E-7F9C-B34A-9F94-0566B7F1FC5F}"/>
              </a:ext>
            </a:extLst>
          </p:cNvPr>
          <p:cNvSpPr>
            <a:spLocks noGrp="1"/>
          </p:cNvSpPr>
          <p:nvPr>
            <p:ph type="body" sz="quarter" idx="14"/>
          </p:nvPr>
        </p:nvSpPr>
        <p:spPr/>
        <p:txBody>
          <a:bodyPr/>
          <a:lstStyle/>
          <a:p>
            <a:r>
              <a:rPr lang="en-US" dirty="0"/>
              <a:t>The clinic is primarily engaged in providing outpatient health services...</a:t>
            </a:r>
          </a:p>
          <a:p>
            <a:r>
              <a:rPr lang="en-US" dirty="0"/>
              <a:t>Means 51% RHC services</a:t>
            </a:r>
          </a:p>
          <a:p>
            <a:endParaRPr lang="en-US" dirty="0"/>
          </a:p>
          <a:p>
            <a:r>
              <a:rPr lang="en-US" sz="1800" dirty="0"/>
              <a:t>“The services of these practitioners are those commonly furnished in a physician’s office or at the entry point into the health care delivery system. These services include taking complete medical histories, performing complete physical examinations, assessments of health status, routine lab tests, diagnosis and treatment for common acute and chronic health problems and medical conditions, immunization programs and family planning.”</a:t>
            </a:r>
          </a:p>
          <a:p>
            <a:r>
              <a:rPr lang="en-US" sz="1800" dirty="0"/>
              <a:t>Appendix G</a:t>
            </a:r>
            <a:br>
              <a:rPr lang="en-US" sz="1800" dirty="0"/>
            </a:br>
            <a:endParaRPr lang="en-US" sz="1800" dirty="0"/>
          </a:p>
          <a:p>
            <a:endParaRPr lang="en-US" dirty="0"/>
          </a:p>
          <a:p>
            <a:endParaRPr lang="en-US" dirty="0"/>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944188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8186FA-29BE-684A-975F-C73327BDF865}"/>
              </a:ext>
            </a:extLst>
          </p:cNvPr>
          <p:cNvSpPr>
            <a:spLocks noGrp="1"/>
          </p:cNvSpPr>
          <p:nvPr>
            <p:ph type="body" sz="quarter" idx="10"/>
          </p:nvPr>
        </p:nvSpPr>
        <p:spPr/>
        <p:txBody>
          <a:bodyPr>
            <a:normAutofit fontScale="77500" lnSpcReduction="20000"/>
          </a:bodyPr>
          <a:lstStyle/>
          <a:p>
            <a:r>
              <a:rPr lang="en-US" dirty="0"/>
              <a:t>Mock Survey – Lab</a:t>
            </a:r>
          </a:p>
        </p:txBody>
      </p:sp>
      <p:grpSp>
        <p:nvGrpSpPr>
          <p:cNvPr id="7" name="Group 6">
            <a:extLst>
              <a:ext uri="{FF2B5EF4-FFF2-40B4-BE49-F238E27FC236}">
                <a16:creationId xmlns:a16="http://schemas.microsoft.com/office/drawing/2014/main" id="{75317BC8-553D-F246-A7C5-C70715E301B4}"/>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id="{A7544D09-1F19-134E-94EA-B94CEFE29D3B}"/>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3F0AD57-1680-AA47-B308-3C2F41E50968}"/>
                </a:ext>
              </a:extLst>
            </p:cNvPr>
            <p:cNvPicPr>
              <a:picLocks noChangeAspect="1"/>
            </p:cNvPicPr>
            <p:nvPr/>
          </p:nvPicPr>
          <p:blipFill>
            <a:blip r:embed="rId2"/>
            <a:srcRect/>
            <a:stretch/>
          </p:blipFill>
          <p:spPr>
            <a:xfrm>
              <a:off x="8804759" y="686370"/>
              <a:ext cx="698500" cy="698500"/>
            </a:xfrm>
            <a:prstGeom prst="rect">
              <a:avLst/>
            </a:prstGeom>
          </p:spPr>
        </p:pic>
      </p:grpSp>
      <p:sp>
        <p:nvSpPr>
          <p:cNvPr id="5" name="Text Placeholder 4">
            <a:extLst>
              <a:ext uri="{FF2B5EF4-FFF2-40B4-BE49-F238E27FC236}">
                <a16:creationId xmlns:a16="http://schemas.microsoft.com/office/drawing/2014/main" id="{507531C6-8CB9-764C-8931-A38D6CBB2717}"/>
              </a:ext>
            </a:extLst>
          </p:cNvPr>
          <p:cNvSpPr>
            <a:spLocks noGrp="1"/>
          </p:cNvSpPr>
          <p:nvPr>
            <p:ph type="body" sz="quarter" idx="14"/>
          </p:nvPr>
        </p:nvSpPr>
        <p:spPr>
          <a:xfrm>
            <a:off x="972645" y="1472491"/>
            <a:ext cx="10702048" cy="3681866"/>
          </a:xfrm>
        </p:spPr>
        <p:txBody>
          <a:bodyPr/>
          <a:lstStyle/>
          <a:p>
            <a:pPr marL="0" indent="0">
              <a:buNone/>
            </a:pPr>
            <a:r>
              <a:rPr lang="en-US" sz="2000" b="1" dirty="0">
                <a:solidFill>
                  <a:srgbClr val="3262AA"/>
                </a:solidFill>
                <a:latin typeface="Arial Nova" panose="020B0504020202020204" pitchFamily="34" charset="0"/>
              </a:rPr>
              <a:t>6 Required tests in the Clinic: </a:t>
            </a:r>
            <a:endParaRPr lang="en-US" sz="2000" dirty="0">
              <a:latin typeface="Arial Nova Light" panose="020B0304020202020204" pitchFamily="34" charset="0"/>
            </a:endParaRPr>
          </a:p>
          <a:p>
            <a:pPr lvl="1">
              <a:buFont typeface="Arial" charset="0"/>
              <a:buChar char="•"/>
            </a:pPr>
            <a:r>
              <a:rPr lang="en-US" sz="2000" dirty="0">
                <a:latin typeface="Arial Nova Light" panose="020B0304020202020204" pitchFamily="34" charset="0"/>
              </a:rPr>
              <a:t> Chemical examination of urine by stick or tablet method</a:t>
            </a:r>
          </a:p>
          <a:p>
            <a:pPr lvl="1">
              <a:buFont typeface="Arial" charset="0"/>
              <a:buChar char="•"/>
            </a:pPr>
            <a:r>
              <a:rPr lang="en-US" sz="2000" dirty="0">
                <a:latin typeface="Arial Nova Light" panose="020B0304020202020204" pitchFamily="34" charset="0"/>
              </a:rPr>
              <a:t> Hemoglobin or Hematocrit </a:t>
            </a:r>
          </a:p>
          <a:p>
            <a:pPr lvl="1">
              <a:buFont typeface="Arial" charset="0"/>
              <a:buChar char="•"/>
            </a:pPr>
            <a:r>
              <a:rPr lang="en-US" sz="2000" dirty="0">
                <a:latin typeface="Arial Nova Light" panose="020B0304020202020204" pitchFamily="34" charset="0"/>
              </a:rPr>
              <a:t> Blood Glucose </a:t>
            </a:r>
          </a:p>
          <a:p>
            <a:pPr lvl="1">
              <a:buFont typeface="Arial" charset="0"/>
              <a:buChar char="•"/>
            </a:pPr>
            <a:r>
              <a:rPr lang="en-US" sz="2000" dirty="0">
                <a:latin typeface="Arial Nova Light" panose="020B0304020202020204" pitchFamily="34" charset="0"/>
              </a:rPr>
              <a:t> Examination of stool specimens for occult blood</a:t>
            </a:r>
          </a:p>
          <a:p>
            <a:pPr lvl="1">
              <a:buFont typeface="Arial" charset="0"/>
              <a:buChar char="•"/>
            </a:pPr>
            <a:r>
              <a:rPr lang="en-US" sz="2000" dirty="0">
                <a:latin typeface="Arial Nova Light" panose="020B0304020202020204" pitchFamily="34" charset="0"/>
              </a:rPr>
              <a:t> Pregnancy Test</a:t>
            </a:r>
          </a:p>
          <a:p>
            <a:pPr lvl="1">
              <a:buFont typeface="Arial" charset="0"/>
              <a:buChar char="•"/>
            </a:pPr>
            <a:r>
              <a:rPr lang="en-US" sz="2000" dirty="0">
                <a:latin typeface="Arial Nova Light" panose="020B0304020202020204" pitchFamily="34" charset="0"/>
              </a:rPr>
              <a:t> Primary Culturing for transmittal to a certified lab</a:t>
            </a:r>
          </a:p>
          <a:p>
            <a:pPr marL="0" indent="0">
              <a:buNone/>
            </a:pPr>
            <a:endParaRPr lang="en-US" sz="2000" dirty="0">
              <a:latin typeface="Arial Nova Light" panose="020B0304020202020204" pitchFamily="34" charset="0"/>
            </a:endParaRPr>
          </a:p>
          <a:p>
            <a:pPr marL="0" indent="0">
              <a:buNone/>
            </a:pPr>
            <a:r>
              <a:rPr lang="en-US" sz="2000" dirty="0">
                <a:latin typeface="Arial Nova Light" panose="020B0304020202020204" pitchFamily="34" charset="0"/>
              </a:rPr>
              <a:t>Clinic follows all Manufacturer’s IFU for equipment and supplies.</a:t>
            </a:r>
          </a:p>
          <a:p>
            <a:pPr marL="0" indent="0">
              <a:buNone/>
            </a:pPr>
            <a:r>
              <a:rPr lang="en-US" sz="2000" dirty="0">
                <a:latin typeface="Arial Nova Light" panose="020B0304020202020204" pitchFamily="34" charset="0"/>
              </a:rPr>
              <a:t>Check for outdated supplies!!</a:t>
            </a:r>
          </a:p>
          <a:p>
            <a:endParaRPr lang="en-US" dirty="0">
              <a:latin typeface="Arial Nova Light" panose="020B0304020202020204" pitchFamily="34" charset="0"/>
            </a:endParaRPr>
          </a:p>
        </p:txBody>
      </p:sp>
    </p:spTree>
    <p:extLst>
      <p:ext uri="{BB962C8B-B14F-4D97-AF65-F5344CB8AC3E}">
        <p14:creationId xmlns:p14="http://schemas.microsoft.com/office/powerpoint/2010/main" val="3142104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8186FA-29BE-684A-975F-C73327BDF865}"/>
              </a:ext>
            </a:extLst>
          </p:cNvPr>
          <p:cNvSpPr>
            <a:spLocks noGrp="1"/>
          </p:cNvSpPr>
          <p:nvPr>
            <p:ph type="body" sz="quarter" idx="10"/>
          </p:nvPr>
        </p:nvSpPr>
        <p:spPr/>
        <p:txBody>
          <a:bodyPr>
            <a:normAutofit fontScale="77500" lnSpcReduction="20000"/>
          </a:bodyPr>
          <a:lstStyle/>
          <a:p>
            <a:r>
              <a:rPr lang="en-US" dirty="0"/>
              <a:t>Lab</a:t>
            </a:r>
          </a:p>
        </p:txBody>
      </p:sp>
      <p:grpSp>
        <p:nvGrpSpPr>
          <p:cNvPr id="7" name="Group 6">
            <a:extLst>
              <a:ext uri="{FF2B5EF4-FFF2-40B4-BE49-F238E27FC236}">
                <a16:creationId xmlns:a16="http://schemas.microsoft.com/office/drawing/2014/main" id="{75317BC8-553D-F246-A7C5-C70715E301B4}"/>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id="{A7544D09-1F19-134E-94EA-B94CEFE29D3B}"/>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3F0AD57-1680-AA47-B308-3C2F41E50968}"/>
                </a:ext>
              </a:extLst>
            </p:cNvPr>
            <p:cNvPicPr>
              <a:picLocks noChangeAspect="1"/>
            </p:cNvPicPr>
            <p:nvPr/>
          </p:nvPicPr>
          <p:blipFill>
            <a:blip r:embed="rId2"/>
            <a:srcRect/>
            <a:stretch/>
          </p:blipFill>
          <p:spPr>
            <a:xfrm>
              <a:off x="8804759" y="686370"/>
              <a:ext cx="698500" cy="698500"/>
            </a:xfrm>
            <a:prstGeom prst="rect">
              <a:avLst/>
            </a:prstGeom>
          </p:spPr>
        </p:pic>
      </p:grpSp>
      <p:sp>
        <p:nvSpPr>
          <p:cNvPr id="12" name="Text Placeholder 2">
            <a:extLst>
              <a:ext uri="{FF2B5EF4-FFF2-40B4-BE49-F238E27FC236}">
                <a16:creationId xmlns:a16="http://schemas.microsoft.com/office/drawing/2014/main" id="{10A46E42-192B-8A47-A168-6C8D3EE8584F}"/>
              </a:ext>
            </a:extLst>
          </p:cNvPr>
          <p:cNvSpPr txBox="1">
            <a:spLocks/>
          </p:cNvSpPr>
          <p:nvPr/>
        </p:nvSpPr>
        <p:spPr>
          <a:xfrm>
            <a:off x="4967416" y="2150077"/>
            <a:ext cx="6166022" cy="3409802"/>
          </a:xfrm>
          <a:prstGeom prst="rect">
            <a:avLst/>
          </a:prstGeom>
        </p:spPr>
        <p:txBody>
          <a:bodyPr vert="horz" lIns="91440" tIns="45720" rIns="91440" bIns="45720" rtlCol="0">
            <a:noAutofit/>
          </a:bodyPr>
          <a:lstStyle>
            <a:lvl1pPr marL="304793" indent="-304793" algn="l" defTabSz="1219170" rtl="0" eaLnBrk="1" latinLnBrk="0" hangingPunct="1">
              <a:lnSpc>
                <a:spcPct val="100000"/>
              </a:lnSpc>
              <a:spcBef>
                <a:spcPts val="1334"/>
              </a:spcBef>
              <a:buFont typeface="Arial" panose="020B0604020202020204" pitchFamily="34" charset="0"/>
              <a:buChar char="•"/>
              <a:defRPr sz="2400" b="0" i="0" kern="1200">
                <a:solidFill>
                  <a:schemeClr val="tx1"/>
                </a:solidFill>
                <a:latin typeface="Arial Nova Light" panose="020B0306020202020204" pitchFamily="34" charset="0"/>
                <a:ea typeface="+mn-ea"/>
                <a:cs typeface="Arial" panose="020B060402020202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828755"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1" indent="-304793"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000"/>
              <a:t>Clinic must have the ability to do all 6 required tests. </a:t>
            </a:r>
          </a:p>
          <a:p>
            <a:r>
              <a:rPr lang="en-US" sz="2000"/>
              <a:t>Most common one missing is Hemoglobin or Hematocrit for Provider Based clinics.</a:t>
            </a:r>
          </a:p>
          <a:p>
            <a:r>
              <a:rPr lang="en-US" sz="2000"/>
              <a:t>All reagents, strips, controls, etc., must be in date.</a:t>
            </a:r>
          </a:p>
          <a:p>
            <a:r>
              <a:rPr lang="en-US" sz="2000"/>
              <a:t>CLIA Certificate is current and posted.</a:t>
            </a:r>
          </a:p>
          <a:p>
            <a:r>
              <a:rPr lang="en-US" sz="2000"/>
              <a:t>CLIA has correct clinic name, address and lab director</a:t>
            </a:r>
            <a:endParaRPr lang="en-US" sz="2000" dirty="0"/>
          </a:p>
        </p:txBody>
      </p:sp>
      <p:pic>
        <p:nvPicPr>
          <p:cNvPr id="13" name="Picture 12">
            <a:extLst>
              <a:ext uri="{FF2B5EF4-FFF2-40B4-BE49-F238E27FC236}">
                <a16:creationId xmlns:a16="http://schemas.microsoft.com/office/drawing/2014/main" id="{D4D25F11-87F7-C14D-A426-032950840F1E}"/>
              </a:ext>
            </a:extLst>
          </p:cNvPr>
          <p:cNvPicPr>
            <a:picLocks noChangeAspect="1"/>
          </p:cNvPicPr>
          <p:nvPr/>
        </p:nvPicPr>
        <p:blipFill>
          <a:blip r:embed="rId3"/>
          <a:srcRect l="19286" r="19286"/>
          <a:stretch/>
        </p:blipFill>
        <p:spPr>
          <a:xfrm>
            <a:off x="760610" y="1618735"/>
            <a:ext cx="3532085" cy="3832285"/>
          </a:xfrm>
          <a:prstGeom prst="rect">
            <a:avLst/>
          </a:prstGeom>
          <a:ln w="38100">
            <a:solidFill>
              <a:srgbClr val="3262AA"/>
            </a:solidFill>
          </a:ln>
          <a:effectLst>
            <a:reflection blurRad="12700" stA="25000" endPos="17000" dir="5400000" sy="-100000" algn="bl" rotWithShape="0"/>
          </a:effectLst>
        </p:spPr>
      </p:pic>
    </p:spTree>
    <p:extLst>
      <p:ext uri="{BB962C8B-B14F-4D97-AF65-F5344CB8AC3E}">
        <p14:creationId xmlns:p14="http://schemas.microsoft.com/office/powerpoint/2010/main" val="1953247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Patient Care Policies</a:t>
            </a:r>
          </a:p>
          <a:p>
            <a:endParaRPr lang="en-US" dirty="0"/>
          </a:p>
        </p:txBody>
      </p:sp>
      <p:sp>
        <p:nvSpPr>
          <p:cNvPr id="3" name="Text Placeholder 2">
            <a:extLst>
              <a:ext uri="{FF2B5EF4-FFF2-40B4-BE49-F238E27FC236}">
                <a16:creationId xmlns:a16="http://schemas.microsoft.com/office/drawing/2014/main" id="{2389B721-68DD-1747-8831-6FD1315C2A5B}"/>
              </a:ext>
            </a:extLst>
          </p:cNvPr>
          <p:cNvSpPr>
            <a:spLocks noGrp="1"/>
          </p:cNvSpPr>
          <p:nvPr>
            <p:ph type="body" sz="quarter" idx="14"/>
          </p:nvPr>
        </p:nvSpPr>
        <p:spPr/>
        <p:txBody>
          <a:bodyPr/>
          <a:lstStyle/>
          <a:p>
            <a:r>
              <a:rPr lang="en-US" dirty="0"/>
              <a:t>The policies are developed with the advice of a group of 	professional personnel that includes one or more physicians  and one or more PAs or NPs. </a:t>
            </a:r>
          </a:p>
          <a:p>
            <a:endParaRPr lang="en-US" dirty="0"/>
          </a:p>
          <a:p>
            <a:r>
              <a:rPr lang="en-US" dirty="0"/>
              <a:t>****At least one member is not a member of the clinic or center staff.</a:t>
            </a:r>
          </a:p>
          <a:p>
            <a:endParaRPr lang="en-US" dirty="0"/>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036159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9965219" cy="3631763"/>
          </a:xfrm>
          <a:prstGeom prst="rect">
            <a:avLst/>
          </a:prstGeom>
        </p:spPr>
        <p:txBody>
          <a:bodyPr wrap="square">
            <a:spAutoFit/>
          </a:bodyPr>
          <a:lstStyle/>
          <a:p>
            <a:pPr marL="342900" marR="0" lvl="0" indent="-342900">
              <a:spcBef>
                <a:spcPts val="0"/>
              </a:spcBef>
              <a:spcAft>
                <a:spcPts val="0"/>
              </a:spcAft>
              <a:buFont typeface="+mj-lt"/>
              <a:buAutoNum type="arabicPeriod" startAt="6"/>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Practitioner Locations</a:t>
            </a:r>
          </a:p>
          <a:p>
            <a:pPr lvl="1"/>
            <a:r>
              <a:rPr lang="en-US" sz="16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CMS is waiving the Medicare requirement that a physician or non-physician practitioner must be licensed in the State in which s/he is practicing for individuals for whom the following four conditions are met: 1) must be enrolled as such in the Medicare program, 2) must possess a valid license to practice 	in the State which relates to his or her Medicare enrollment, 3) is furnishing services – whether in 	person or via telehealth – in a State in which the emergency is occurring in order to contribute to relief efforts in his or her professional capacity, and 4) is not affirmatively excluded from practice In the State or any other State that is part of the 1135 emergency area. </a:t>
            </a:r>
          </a:p>
          <a:p>
            <a:pPr marL="342900" marR="0" lvl="0" indent="-342900">
              <a:spcBef>
                <a:spcPts val="0"/>
              </a:spcBef>
              <a:spcAft>
                <a:spcPts val="0"/>
              </a:spcAft>
              <a:buFont typeface="+mj-lt"/>
              <a:buAutoNum type="arabicPeriod" startAt="6"/>
            </a:pPr>
            <a:endPar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6"/>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Allowing FQHCs and RHCs to Serve as Distant Sites for Telehealth</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FQHCs and RHCs may serve as distant site practitioners to furnish telehealth services. Medicare pays for these telehealth services based on payment rates similar to the national average payment rates for comparable telehealth services under the Medicare Physician Fee Schedule. These services are excluded from both the FQHC prospective payment system and the RHC all-inclusive rate calculation.</a:t>
            </a:r>
          </a:p>
        </p:txBody>
      </p:sp>
    </p:spTree>
    <p:extLst>
      <p:ext uri="{BB962C8B-B14F-4D97-AF65-F5344CB8AC3E}">
        <p14:creationId xmlns:p14="http://schemas.microsoft.com/office/powerpoint/2010/main" val="983669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i="1" dirty="0">
                <a:latin typeface="Century Gothic" panose="020B0502020202020204" pitchFamily="34" charset="0"/>
              </a:rPr>
              <a:t>Patient care policies</a:t>
            </a:r>
            <a:endParaRPr lang="en-US" dirty="0"/>
          </a:p>
        </p:txBody>
      </p:sp>
      <p:sp>
        <p:nvSpPr>
          <p:cNvPr id="7" name="Text Placeholder 6">
            <a:extLst>
              <a:ext uri="{FF2B5EF4-FFF2-40B4-BE49-F238E27FC236}">
                <a16:creationId xmlns:a16="http://schemas.microsoft.com/office/drawing/2014/main" id="{178FD95F-FC61-6F45-B1EA-7432D1CC5724}"/>
              </a:ext>
            </a:extLst>
          </p:cNvPr>
          <p:cNvSpPr>
            <a:spLocks noGrp="1"/>
          </p:cNvSpPr>
          <p:nvPr>
            <p:ph type="body" sz="quarter" idx="14"/>
          </p:nvPr>
        </p:nvSpPr>
        <p:spPr>
          <a:xfrm>
            <a:off x="760610" y="1719071"/>
            <a:ext cx="9456816" cy="4297415"/>
          </a:xfrm>
        </p:spPr>
        <p:txBody>
          <a:bodyPr/>
          <a:lstStyle/>
          <a:p>
            <a:r>
              <a:rPr lang="en-US" b="1" dirty="0">
                <a:solidFill>
                  <a:srgbClr val="3262AA"/>
                </a:solidFill>
                <a:latin typeface="Arial Nova" panose="020B0504020202020204" pitchFamily="34" charset="0"/>
              </a:rPr>
              <a:t>The policies include:</a:t>
            </a:r>
          </a:p>
          <a:p>
            <a:pPr marL="342900" indent="-342900">
              <a:buFont typeface="Arial" panose="020B0604020202020204" pitchFamily="34" charset="0"/>
              <a:buChar char="•"/>
            </a:pPr>
            <a:r>
              <a:rPr lang="en-US" sz="2000" dirty="0">
                <a:latin typeface="Arial Nova Light" panose="020B0304020202020204" pitchFamily="34" charset="0"/>
              </a:rPr>
              <a:t>A description of the services the clinic furnishes directly and those furnished through agreement or arrangement.</a:t>
            </a:r>
          </a:p>
          <a:p>
            <a:pPr marL="342900" indent="-342900">
              <a:buFont typeface="Arial" panose="020B0604020202020204" pitchFamily="34" charset="0"/>
              <a:buChar char="•"/>
            </a:pPr>
            <a:r>
              <a:rPr lang="en-US" sz="2000" dirty="0">
                <a:latin typeface="Arial Nova Light" panose="020B0304020202020204" pitchFamily="34" charset="0"/>
              </a:rPr>
              <a:t>Guidelines for the medical management of health problems which include the conditions requiring medical consultation and/or patient referral, </a:t>
            </a:r>
          </a:p>
          <a:p>
            <a:pPr marL="342900" indent="-342900">
              <a:buFont typeface="Arial" panose="020B0604020202020204" pitchFamily="34" charset="0"/>
              <a:buChar char="•"/>
            </a:pPr>
            <a:r>
              <a:rPr lang="en-US" sz="2000" dirty="0">
                <a:latin typeface="Arial Nova Light" panose="020B0304020202020204" pitchFamily="34" charset="0"/>
              </a:rPr>
              <a:t>The maintenance of health care records, and procedures for the periodic review and evaluation of the services furnished by the clinic.</a:t>
            </a:r>
          </a:p>
          <a:p>
            <a:pPr marL="342900" indent="-342900">
              <a:buFont typeface="Arial" panose="020B0604020202020204" pitchFamily="34" charset="0"/>
              <a:buChar char="•"/>
            </a:pPr>
            <a:r>
              <a:rPr lang="en-US" sz="2000" dirty="0">
                <a:latin typeface="Arial Nova Light" panose="020B0304020202020204" pitchFamily="34" charset="0"/>
              </a:rPr>
              <a:t>Rules for the storage, handling, and administration of drugs and biologicals.</a:t>
            </a:r>
          </a:p>
          <a:p>
            <a:pPr marL="342900" indent="-342900">
              <a:buFont typeface="Arial" panose="020B0604020202020204" pitchFamily="34" charset="0"/>
              <a:buChar char="•"/>
            </a:pPr>
            <a:r>
              <a:rPr lang="en-US" sz="2000" dirty="0">
                <a:latin typeface="Arial Nova Light" panose="020B0304020202020204" pitchFamily="34" charset="0"/>
              </a:rPr>
              <a:t>These policies are reviewed at least biennially by the group of professional personnel required. (Medical Director, NP/PA and outside person)</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1645337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latin typeface="Arial Nova Cond" panose="020B0506020202020204" pitchFamily="34" charset="0"/>
              </a:rPr>
              <a:t>Mock Survey – Emergency Services</a:t>
            </a:r>
          </a:p>
          <a:p>
            <a:endParaRPr lang="en-US" dirty="0">
              <a:latin typeface="Arial Nova Cond" panose="020B0506020202020204" pitchFamily="34" charset="0"/>
            </a:endParaRPr>
          </a:p>
        </p:txBody>
      </p:sp>
      <p:sp>
        <p:nvSpPr>
          <p:cNvPr id="3" name="Text Placeholder 2">
            <a:extLst>
              <a:ext uri="{FF2B5EF4-FFF2-40B4-BE49-F238E27FC236}">
                <a16:creationId xmlns:a16="http://schemas.microsoft.com/office/drawing/2014/main" id="{8DED18D0-9D12-F14E-B307-7DF8B9886C25}"/>
              </a:ext>
            </a:extLst>
          </p:cNvPr>
          <p:cNvSpPr>
            <a:spLocks noGrp="1"/>
          </p:cNvSpPr>
          <p:nvPr>
            <p:ph type="body" sz="quarter" idx="14"/>
          </p:nvPr>
        </p:nvSpPr>
        <p:spPr>
          <a:xfrm>
            <a:off x="760611" y="1878013"/>
            <a:ext cx="7641268" cy="3681866"/>
          </a:xfrm>
        </p:spPr>
        <p:txBody>
          <a:bodyPr/>
          <a:lstStyle/>
          <a:p>
            <a:r>
              <a:rPr lang="en-US" sz="1800" dirty="0"/>
              <a:t>An RHC must have those drugs and biologicals that are necessary to provide its medical emergency procedures to common life-threatening injuries and acute illnesses.</a:t>
            </a:r>
          </a:p>
          <a:p>
            <a:r>
              <a:rPr lang="en-US" sz="1800" dirty="0"/>
              <a:t>The RHC should have written policies and procedures for determining what drugs/biologicals are stored to provide emergency services.</a:t>
            </a:r>
          </a:p>
          <a:p>
            <a:r>
              <a:rPr lang="en-US" sz="1800" dirty="0"/>
              <a:t>Policies and procedures should also reflect the process for determining which drugs/biologicals to store, including who is responsible for making the determination.</a:t>
            </a:r>
          </a:p>
          <a:p>
            <a:r>
              <a:rPr lang="en-US" sz="1800" dirty="0"/>
              <a:t>They should also be able to provide a complete list of which drugs/biologicals are stored and in what quantities.</a:t>
            </a: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pic>
        <p:nvPicPr>
          <p:cNvPr id="7" name="Picture 2">
            <a:extLst>
              <a:ext uri="{FF2B5EF4-FFF2-40B4-BE49-F238E27FC236}">
                <a16:creationId xmlns:a16="http://schemas.microsoft.com/office/drawing/2014/main" id="{52B787A9-3992-8148-9F09-D577BD36ABE6}"/>
              </a:ext>
            </a:extLst>
          </p:cNvPr>
          <p:cNvPicPr>
            <a:picLocks noChangeAspect="1" noChangeArrowheads="1"/>
          </p:cNvPicPr>
          <p:nvPr/>
        </p:nvPicPr>
        <p:blipFill>
          <a:blip r:embed="rId3"/>
          <a:srcRect/>
          <a:stretch/>
        </p:blipFill>
        <p:spPr bwMode="auto">
          <a:xfrm>
            <a:off x="8204150" y="4152348"/>
            <a:ext cx="1904053" cy="1892300"/>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03082D-E9D7-3F4F-A53C-9BE5CC846644}"/>
              </a:ext>
            </a:extLst>
          </p:cNvPr>
          <p:cNvPicPr>
            <a:picLocks noChangeAspect="1"/>
          </p:cNvPicPr>
          <p:nvPr/>
        </p:nvPicPr>
        <p:blipFill>
          <a:blip r:embed="rId4"/>
          <a:srcRect/>
          <a:stretch/>
        </p:blipFill>
        <p:spPr>
          <a:xfrm>
            <a:off x="9024730" y="1832528"/>
            <a:ext cx="2941223" cy="2941223"/>
          </a:xfrm>
          <a:prstGeom prst="rect">
            <a:avLst/>
          </a:prstGeom>
          <a:ln w="28575">
            <a:noFill/>
          </a:ln>
        </p:spPr>
      </p:pic>
    </p:spTree>
    <p:extLst>
      <p:ext uri="{BB962C8B-B14F-4D97-AF65-F5344CB8AC3E}">
        <p14:creationId xmlns:p14="http://schemas.microsoft.com/office/powerpoint/2010/main" val="3508135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CC56C-1187-9F4A-A4F2-72553F2700C8}"/>
              </a:ext>
            </a:extLst>
          </p:cNvPr>
          <p:cNvSpPr>
            <a:spLocks noGrp="1"/>
          </p:cNvSpPr>
          <p:nvPr>
            <p:ph type="body" sz="quarter" idx="10"/>
          </p:nvPr>
        </p:nvSpPr>
        <p:spPr>
          <a:xfrm>
            <a:off x="760610" y="471506"/>
            <a:ext cx="6930510" cy="440531"/>
          </a:xfrm>
        </p:spPr>
        <p:txBody>
          <a:bodyPr>
            <a:normAutofit fontScale="77500" lnSpcReduction="20000"/>
          </a:bodyPr>
          <a:lstStyle/>
          <a:p>
            <a:r>
              <a:rPr lang="en-US" dirty="0"/>
              <a:t>Mock Survey – Medical Record Review</a:t>
            </a:r>
          </a:p>
        </p:txBody>
      </p:sp>
      <p:pic>
        <p:nvPicPr>
          <p:cNvPr id="4" name="Content Placeholder 5">
            <a:extLst>
              <a:ext uri="{FF2B5EF4-FFF2-40B4-BE49-F238E27FC236}">
                <a16:creationId xmlns:a16="http://schemas.microsoft.com/office/drawing/2014/main" id="{3038A374-B1D8-F546-BC81-B895CF7C2F19}"/>
              </a:ext>
            </a:extLst>
          </p:cNvPr>
          <p:cNvPicPr>
            <a:picLocks noChangeAspect="1"/>
          </p:cNvPicPr>
          <p:nvPr/>
        </p:nvPicPr>
        <p:blipFill rotWithShape="1">
          <a:blip r:embed="rId2"/>
          <a:srcRect l="2611" t="7298" r="3178" b="7171"/>
          <a:stretch/>
        </p:blipFill>
        <p:spPr>
          <a:xfrm>
            <a:off x="741403" y="1952366"/>
            <a:ext cx="10256108" cy="3336324"/>
          </a:xfrm>
          <a:prstGeom prst="rect">
            <a:avLst/>
          </a:prstGeom>
          <a:ln w="38100">
            <a:solidFill>
              <a:srgbClr val="3262AA"/>
            </a:solidFill>
          </a:ln>
          <a:effectLst>
            <a:reflection blurRad="12700" stA="25000" endPos="17000" dir="5400000" sy="-100000" algn="bl" rotWithShape="0"/>
          </a:effectLst>
        </p:spPr>
      </p:pic>
      <p:grpSp>
        <p:nvGrpSpPr>
          <p:cNvPr id="5" name="Group 4">
            <a:extLst>
              <a:ext uri="{FF2B5EF4-FFF2-40B4-BE49-F238E27FC236}">
                <a16:creationId xmlns:a16="http://schemas.microsoft.com/office/drawing/2014/main" id="{2D77D8DB-7EEC-D74A-8C2F-F105D7230C5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id="{5D649241-2F40-464E-8814-78F1ECC848E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E88CC2-1BB1-6440-A669-67C1355C95CF}"/>
                </a:ext>
              </a:extLst>
            </p:cNvPr>
            <p:cNvPicPr>
              <a:picLocks noChangeAspect="1"/>
            </p:cNvPicPr>
            <p:nvPr/>
          </p:nvPicPr>
          <p:blipFill>
            <a:blip r:embed="rId3"/>
            <a:srcRect/>
            <a:stretch/>
          </p:blipFill>
          <p:spPr>
            <a:xfrm>
              <a:off x="8804759" y="686370"/>
              <a:ext cx="698500" cy="698500"/>
            </a:xfrm>
            <a:prstGeom prst="rect">
              <a:avLst/>
            </a:prstGeom>
          </p:spPr>
        </p:pic>
      </p:grpSp>
    </p:spTree>
    <p:extLst>
      <p:ext uri="{BB962C8B-B14F-4D97-AF65-F5344CB8AC3E}">
        <p14:creationId xmlns:p14="http://schemas.microsoft.com/office/powerpoint/2010/main" val="1384736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96EE6C-67D6-5B47-985F-F037B714103F}"/>
              </a:ext>
            </a:extLst>
          </p:cNvPr>
          <p:cNvSpPr>
            <a:spLocks noGrp="1"/>
          </p:cNvSpPr>
          <p:nvPr>
            <p:ph type="body" sz="quarter" idx="10"/>
          </p:nvPr>
        </p:nvSpPr>
        <p:spPr/>
        <p:txBody>
          <a:bodyPr>
            <a:normAutofit fontScale="77500" lnSpcReduction="20000"/>
          </a:bodyPr>
          <a:lstStyle/>
          <a:p>
            <a:r>
              <a:rPr lang="en-US" dirty="0"/>
              <a:t>Biennial Evaluation</a:t>
            </a:r>
          </a:p>
        </p:txBody>
      </p:sp>
      <p:grpSp>
        <p:nvGrpSpPr>
          <p:cNvPr id="6" name="Group 5">
            <a:extLst>
              <a:ext uri="{FF2B5EF4-FFF2-40B4-BE49-F238E27FC236}">
                <a16:creationId xmlns:a16="http://schemas.microsoft.com/office/drawing/2014/main" id="{4091F80F-9378-6245-AE48-CF26D408CFC1}"/>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7" name="Oval 6">
              <a:extLst>
                <a:ext uri="{FF2B5EF4-FFF2-40B4-BE49-F238E27FC236}">
                  <a16:creationId xmlns:a16="http://schemas.microsoft.com/office/drawing/2014/main" id="{D82EEAD8-AE9F-834B-B38C-5A852D30666B}"/>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3FD0A7B-69AC-FA42-B0D0-442F473D9BC7}"/>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TextBox 2">
            <a:extLst>
              <a:ext uri="{FF2B5EF4-FFF2-40B4-BE49-F238E27FC236}">
                <a16:creationId xmlns:a16="http://schemas.microsoft.com/office/drawing/2014/main" id="{EFAB9E74-CAC2-2749-8176-7CEE2C0EBB08}"/>
              </a:ext>
            </a:extLst>
          </p:cNvPr>
          <p:cNvSpPr txBox="1"/>
          <p:nvPr/>
        </p:nvSpPr>
        <p:spPr>
          <a:xfrm>
            <a:off x="1046923" y="1510748"/>
            <a:ext cx="9197008" cy="3754874"/>
          </a:xfrm>
          <a:prstGeom prst="rect">
            <a:avLst/>
          </a:prstGeom>
          <a:noFill/>
        </p:spPr>
        <p:txBody>
          <a:bodyPr wrap="square" rtlCol="0">
            <a:spAutoFit/>
          </a:bodyPr>
          <a:lstStyle/>
          <a:p>
            <a:r>
              <a:rPr lang="en-US" sz="2200" dirty="0">
                <a:latin typeface="Arial Nova Light" panose="020B0304020202020204" pitchFamily="34" charset="0"/>
              </a:rPr>
              <a:t>A review of your program every two years:</a:t>
            </a:r>
          </a:p>
          <a:p>
            <a:r>
              <a:rPr lang="en-US" sz="2200" dirty="0">
                <a:latin typeface="Arial Nova Light" panose="020B0304020202020204" pitchFamily="34" charset="0"/>
              </a:rPr>
              <a:t>Must include review of: </a:t>
            </a:r>
          </a:p>
          <a:p>
            <a:endParaRPr lang="en-US" sz="2200" dirty="0">
              <a:latin typeface="Arial Nova Light" panose="020B0304020202020204" pitchFamily="34" charset="0"/>
            </a:endParaRPr>
          </a:p>
          <a:p>
            <a:pPr marL="990575" lvl="1" indent="-380991">
              <a:buFont typeface="Arial" panose="020B0604020202020204" pitchFamily="34" charset="0"/>
              <a:buChar char="•"/>
            </a:pPr>
            <a:r>
              <a:rPr lang="en-US" sz="2200" dirty="0">
                <a:latin typeface="Arial Nova Light" panose="020B0304020202020204" pitchFamily="34" charset="0"/>
              </a:rPr>
              <a:t>Utilization of clinic services, including at least the number of patients served and the volume of services;</a:t>
            </a:r>
          </a:p>
          <a:p>
            <a:pPr marL="990575" lvl="1" indent="-380991">
              <a:buFont typeface="Arial" panose="020B0604020202020204" pitchFamily="34" charset="0"/>
              <a:buChar char="•"/>
            </a:pPr>
            <a:endParaRPr lang="en-US" sz="2200" dirty="0">
              <a:latin typeface="Arial Nova Light" panose="020B0304020202020204" pitchFamily="34" charset="0"/>
            </a:endParaRPr>
          </a:p>
          <a:p>
            <a:pPr marL="990575" lvl="1" indent="-380991">
              <a:buFont typeface="Arial" panose="020B0604020202020204" pitchFamily="34" charset="0"/>
              <a:buChar char="•"/>
            </a:pPr>
            <a:r>
              <a:rPr lang="en-US" sz="2200" dirty="0">
                <a:latin typeface="Arial Nova Light" panose="020B0304020202020204" pitchFamily="34" charset="0"/>
              </a:rPr>
              <a:t>A representative sample of both active and closed clinical records; and</a:t>
            </a:r>
          </a:p>
          <a:p>
            <a:pPr marL="990575" lvl="1" indent="-380991">
              <a:buFont typeface="Arial" panose="020B0604020202020204" pitchFamily="34" charset="0"/>
              <a:buChar char="•"/>
            </a:pPr>
            <a:endParaRPr lang="en-US" sz="2200" dirty="0">
              <a:latin typeface="Arial Nova Light" panose="020B0304020202020204" pitchFamily="34" charset="0"/>
            </a:endParaRPr>
          </a:p>
          <a:p>
            <a:pPr marL="990575" lvl="1" indent="-380991">
              <a:buFont typeface="Arial" panose="020B0604020202020204" pitchFamily="34" charset="0"/>
              <a:buChar char="•"/>
            </a:pPr>
            <a:r>
              <a:rPr lang="en-US" sz="2200" dirty="0">
                <a:latin typeface="Arial Nova Light" panose="020B0304020202020204" pitchFamily="34" charset="0"/>
              </a:rPr>
              <a:t>The clinic's health care policies.</a:t>
            </a:r>
          </a:p>
          <a:p>
            <a:endParaRPr lang="en-US" dirty="0">
              <a:latin typeface="Arial Nova Light" panose="020B0304020202020204" pitchFamily="34" charset="0"/>
            </a:endParaRPr>
          </a:p>
        </p:txBody>
      </p:sp>
    </p:spTree>
    <p:extLst>
      <p:ext uri="{BB962C8B-B14F-4D97-AF65-F5344CB8AC3E}">
        <p14:creationId xmlns:p14="http://schemas.microsoft.com/office/powerpoint/2010/main" val="1630232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DD8F2A-7587-A746-87BE-7968DDD94B67}"/>
              </a:ext>
            </a:extLst>
          </p:cNvPr>
          <p:cNvSpPr>
            <a:spLocks noGrp="1"/>
          </p:cNvSpPr>
          <p:nvPr>
            <p:ph type="body" sz="quarter" idx="10"/>
          </p:nvPr>
        </p:nvSpPr>
        <p:spPr/>
        <p:txBody>
          <a:bodyPr>
            <a:normAutofit fontScale="77500" lnSpcReduction="20000"/>
          </a:bodyPr>
          <a:lstStyle/>
          <a:p>
            <a:r>
              <a:rPr lang="en-US" dirty="0"/>
              <a:t>Biennial Evaluation</a:t>
            </a:r>
          </a:p>
        </p:txBody>
      </p:sp>
      <p:grpSp>
        <p:nvGrpSpPr>
          <p:cNvPr id="4" name="Group 3">
            <a:extLst>
              <a:ext uri="{FF2B5EF4-FFF2-40B4-BE49-F238E27FC236}">
                <a16:creationId xmlns:a16="http://schemas.microsoft.com/office/drawing/2014/main" id="{612D8EEE-4C5F-9E47-B5FE-5799C82139C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9A3CC671-34B1-8A4D-B754-FA961B868A9E}"/>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65709F-9666-9F45-9267-168A7151439D}"/>
                </a:ext>
              </a:extLst>
            </p:cNvPr>
            <p:cNvPicPr>
              <a:picLocks noChangeAspect="1"/>
            </p:cNvPicPr>
            <p:nvPr/>
          </p:nvPicPr>
          <p:blipFill>
            <a:blip r:embed="rId2"/>
            <a:srcRect/>
            <a:stretch/>
          </p:blipFill>
          <p:spPr>
            <a:xfrm>
              <a:off x="8804759" y="686370"/>
              <a:ext cx="698500" cy="698500"/>
            </a:xfrm>
            <a:prstGeom prst="rect">
              <a:avLst/>
            </a:prstGeom>
          </p:spPr>
        </p:pic>
      </p:grpSp>
      <p:sp>
        <p:nvSpPr>
          <p:cNvPr id="8" name="Rectangle 7">
            <a:extLst>
              <a:ext uri="{FF2B5EF4-FFF2-40B4-BE49-F238E27FC236}">
                <a16:creationId xmlns:a16="http://schemas.microsoft.com/office/drawing/2014/main" id="{00E2E28B-9F4A-8B4E-BD52-090BDB36CD36}"/>
              </a:ext>
            </a:extLst>
          </p:cNvPr>
          <p:cNvSpPr/>
          <p:nvPr/>
        </p:nvSpPr>
        <p:spPr>
          <a:xfrm>
            <a:off x="1152938" y="1531037"/>
            <a:ext cx="10272365" cy="3785652"/>
          </a:xfrm>
          <a:prstGeom prst="rect">
            <a:avLst/>
          </a:prstGeom>
        </p:spPr>
        <p:txBody>
          <a:bodyPr wrap="square">
            <a:spAutoFit/>
          </a:bodyPr>
          <a:lstStyle/>
          <a:p>
            <a:r>
              <a:rPr lang="en-US" sz="2400" b="1" dirty="0">
                <a:solidFill>
                  <a:srgbClr val="3262AA"/>
                </a:solidFill>
                <a:latin typeface="Arial Nova" panose="020B0504020202020204" pitchFamily="34" charset="0"/>
              </a:rPr>
              <a:t>Why do this</a:t>
            </a:r>
            <a:r>
              <a:rPr lang="en-US" sz="2400" b="1" dirty="0">
                <a:solidFill>
                  <a:srgbClr val="3262AA"/>
                </a:solidFill>
                <a:latin typeface="Arial Nova" panose="020B0504020202020204" pitchFamily="34" charset="0"/>
                <a:cs typeface="Times New Roman" panose="02020603050405020304" pitchFamily="18" charset="0"/>
              </a:rPr>
              <a:t>?</a:t>
            </a:r>
          </a:p>
          <a:p>
            <a:r>
              <a:rPr lang="en-US" sz="2400" dirty="0">
                <a:latin typeface="Arial Nova Light" panose="020B0304020202020204" pitchFamily="34" charset="0"/>
              </a:rPr>
              <a:t>To determine whether:</a:t>
            </a:r>
          </a:p>
          <a:p>
            <a:pPr marL="647669" indent="-342900">
              <a:buFont typeface="Arial" panose="020B0604020202020204" pitchFamily="34" charset="0"/>
              <a:buChar char="•"/>
            </a:pPr>
            <a:r>
              <a:rPr lang="en-US" sz="2400" dirty="0">
                <a:latin typeface="Arial Nova Light" panose="020B0304020202020204" pitchFamily="34" charset="0"/>
              </a:rPr>
              <a:t>Utilization of services was appropriate;</a:t>
            </a:r>
          </a:p>
          <a:p>
            <a:pPr marL="647669" indent="-342900">
              <a:buFont typeface="Arial" panose="020B0604020202020204" pitchFamily="34" charset="0"/>
              <a:buChar char="•"/>
            </a:pPr>
            <a:endParaRPr lang="en-US" sz="2400" dirty="0">
              <a:latin typeface="Arial Nova Light" panose="020B0304020202020204" pitchFamily="34" charset="0"/>
            </a:endParaRPr>
          </a:p>
          <a:p>
            <a:pPr marL="647669" indent="-342900">
              <a:buFont typeface="Arial" panose="020B0604020202020204" pitchFamily="34" charset="0"/>
              <a:buChar char="•"/>
            </a:pPr>
            <a:r>
              <a:rPr lang="en-US" sz="2400" dirty="0">
                <a:latin typeface="Arial Nova Light" panose="020B0304020202020204" pitchFamily="34" charset="0"/>
              </a:rPr>
              <a:t>The established policies were followed; and</a:t>
            </a:r>
          </a:p>
          <a:p>
            <a:pPr marL="647669" indent="-342900">
              <a:buFont typeface="Arial" panose="020B0604020202020204" pitchFamily="34" charset="0"/>
              <a:buChar char="•"/>
            </a:pPr>
            <a:endParaRPr lang="en-US" sz="2400" dirty="0">
              <a:latin typeface="Arial Nova Light" panose="020B0304020202020204" pitchFamily="34" charset="0"/>
            </a:endParaRPr>
          </a:p>
          <a:p>
            <a:pPr marL="647669" indent="-342900">
              <a:buFont typeface="Arial" panose="020B0604020202020204" pitchFamily="34" charset="0"/>
              <a:buChar char="•"/>
            </a:pPr>
            <a:r>
              <a:rPr lang="en-US" sz="2400" dirty="0">
                <a:latin typeface="Arial Nova Light" panose="020B0304020202020204" pitchFamily="34" charset="0"/>
              </a:rPr>
              <a:t>Any changes are needed.</a:t>
            </a:r>
          </a:p>
          <a:p>
            <a:pPr marL="647669" indent="-342900">
              <a:buFont typeface="Arial" panose="020B0604020202020204" pitchFamily="34" charset="0"/>
              <a:buChar char="•"/>
            </a:pPr>
            <a:endParaRPr lang="en-US" sz="2400" dirty="0">
              <a:latin typeface="Arial Nova Light" panose="020B0304020202020204" pitchFamily="34" charset="0"/>
            </a:endParaRPr>
          </a:p>
          <a:p>
            <a:r>
              <a:rPr lang="en-US" sz="2400" dirty="0">
                <a:latin typeface="Arial Nova Light" panose="020B0304020202020204" pitchFamily="34" charset="0"/>
              </a:rPr>
              <a:t>The clinic considers the findings of the evaluation and takes corrective action if necessary.</a:t>
            </a:r>
          </a:p>
        </p:txBody>
      </p:sp>
    </p:spTree>
    <p:extLst>
      <p:ext uri="{BB962C8B-B14F-4D97-AF65-F5344CB8AC3E}">
        <p14:creationId xmlns:p14="http://schemas.microsoft.com/office/powerpoint/2010/main" val="40702488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2BCCB0-E407-354E-A812-8D5DA7219EDF}"/>
              </a:ext>
            </a:extLst>
          </p:cNvPr>
          <p:cNvSpPr>
            <a:spLocks noGrp="1"/>
          </p:cNvSpPr>
          <p:nvPr>
            <p:ph type="body" sz="quarter" idx="10"/>
          </p:nvPr>
        </p:nvSpPr>
        <p:spPr/>
        <p:txBody>
          <a:bodyPr>
            <a:normAutofit fontScale="77500" lnSpcReduction="20000"/>
          </a:bodyPr>
          <a:lstStyle/>
          <a:p>
            <a:r>
              <a:rPr lang="en-US" dirty="0"/>
              <a:t>Emergency Preparedness</a:t>
            </a:r>
          </a:p>
        </p:txBody>
      </p:sp>
      <p:pic>
        <p:nvPicPr>
          <p:cNvPr id="8" name="Picture 7">
            <a:extLst>
              <a:ext uri="{FF2B5EF4-FFF2-40B4-BE49-F238E27FC236}">
                <a16:creationId xmlns:a16="http://schemas.microsoft.com/office/drawing/2014/main" id="{BA18BE54-C67B-4DDE-8C09-4A7F0272A76C}"/>
              </a:ext>
            </a:extLst>
          </p:cNvPr>
          <p:cNvPicPr>
            <a:picLocks noChangeAspect="1"/>
          </p:cNvPicPr>
          <p:nvPr/>
        </p:nvPicPr>
        <p:blipFill>
          <a:blip r:embed="rId2"/>
          <a:stretch>
            <a:fillRect/>
          </a:stretch>
        </p:blipFill>
        <p:spPr>
          <a:xfrm>
            <a:off x="1462923" y="1790959"/>
            <a:ext cx="8463689" cy="6858000"/>
          </a:xfrm>
          <a:prstGeom prst="rect">
            <a:avLst/>
          </a:prstGeom>
        </p:spPr>
      </p:pic>
      <p:grpSp>
        <p:nvGrpSpPr>
          <p:cNvPr id="7" name="Group 6">
            <a:extLst>
              <a:ext uri="{FF2B5EF4-FFF2-40B4-BE49-F238E27FC236}">
                <a16:creationId xmlns:a16="http://schemas.microsoft.com/office/drawing/2014/main" id="{03E8584E-ED2E-F84C-BA1C-FBBF6608A8E3}"/>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4" name="Oval 3">
              <a:extLst>
                <a:ext uri="{FF2B5EF4-FFF2-40B4-BE49-F238E27FC236}">
                  <a16:creationId xmlns:a16="http://schemas.microsoft.com/office/drawing/2014/main" id="{3B08C04A-4820-7944-8F82-FE5F6E5089F5}"/>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with medium confidence">
              <a:extLst>
                <a:ext uri="{FF2B5EF4-FFF2-40B4-BE49-F238E27FC236}">
                  <a16:creationId xmlns:a16="http://schemas.microsoft.com/office/drawing/2014/main" id="{0A60798A-AC71-D145-85E9-9370CC50441B}"/>
                </a:ext>
              </a:extLst>
            </p:cNvPr>
            <p:cNvPicPr>
              <a:picLocks noChangeAspect="1"/>
            </p:cNvPicPr>
            <p:nvPr/>
          </p:nvPicPr>
          <p:blipFill>
            <a:blip r:embed="rId3"/>
            <a:stretch>
              <a:fillRect/>
            </a:stretch>
          </p:blipFill>
          <p:spPr>
            <a:xfrm>
              <a:off x="8836509" y="691771"/>
              <a:ext cx="635000" cy="635000"/>
            </a:xfrm>
            <a:prstGeom prst="rect">
              <a:avLst/>
            </a:prstGeom>
          </p:spPr>
        </p:pic>
      </p:grpSp>
    </p:spTree>
    <p:extLst>
      <p:ext uri="{BB962C8B-B14F-4D97-AF65-F5344CB8AC3E}">
        <p14:creationId xmlns:p14="http://schemas.microsoft.com/office/powerpoint/2010/main" val="2580702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3CD586-1A1A-A543-8033-CFA67A88DD06}"/>
              </a:ext>
            </a:extLst>
          </p:cNvPr>
          <p:cNvSpPr>
            <a:spLocks noGrp="1"/>
          </p:cNvSpPr>
          <p:nvPr>
            <p:ph type="body" sz="quarter" idx="10"/>
          </p:nvPr>
        </p:nvSpPr>
        <p:spPr/>
        <p:txBody>
          <a:bodyPr>
            <a:normAutofit fontScale="77500" lnSpcReduction="20000"/>
          </a:bodyPr>
          <a:lstStyle/>
          <a:p>
            <a:r>
              <a:rPr lang="en-US" dirty="0"/>
              <a:t>Mock Survey – EP</a:t>
            </a:r>
          </a:p>
        </p:txBody>
      </p:sp>
      <p:sp>
        <p:nvSpPr>
          <p:cNvPr id="3" name="Text Placeholder 2">
            <a:extLst>
              <a:ext uri="{FF2B5EF4-FFF2-40B4-BE49-F238E27FC236}">
                <a16:creationId xmlns:a16="http://schemas.microsoft.com/office/drawing/2014/main" id="{BE5CB6CF-8881-BD44-9A81-2AB6160F2973}"/>
              </a:ext>
            </a:extLst>
          </p:cNvPr>
          <p:cNvSpPr>
            <a:spLocks noGrp="1"/>
          </p:cNvSpPr>
          <p:nvPr>
            <p:ph type="body" sz="quarter" idx="14"/>
          </p:nvPr>
        </p:nvSpPr>
        <p:spPr/>
        <p:txBody>
          <a:bodyPr/>
          <a:lstStyle/>
          <a:p>
            <a:r>
              <a:rPr lang="en-US" sz="2000" dirty="0">
                <a:latin typeface="Arial Nova Light" panose="020B0304020202020204" pitchFamily="34" charset="0"/>
              </a:rPr>
              <a:t>Hazards assessment must be documented and a plan for each hazard identified.</a:t>
            </a:r>
          </a:p>
          <a:p>
            <a:r>
              <a:rPr lang="en-US" sz="2000" dirty="0">
                <a:latin typeface="Arial Nova Light" panose="020B0304020202020204" pitchFamily="34" charset="0"/>
              </a:rPr>
              <a:t>Communication plan is complete including name and contact information for all staff and local, regional, state and federal emergency staff.</a:t>
            </a:r>
          </a:p>
          <a:p>
            <a:r>
              <a:rPr lang="en-US" sz="2000" dirty="0">
                <a:latin typeface="Arial Nova Light" panose="020B0304020202020204" pitchFamily="34" charset="0"/>
              </a:rPr>
              <a:t>Must address volunteers</a:t>
            </a:r>
          </a:p>
          <a:p>
            <a:r>
              <a:rPr lang="en-US" sz="2000" dirty="0">
                <a:latin typeface="Arial Nova Light" panose="020B0304020202020204" pitchFamily="34" charset="0"/>
              </a:rPr>
              <a:t>Address how refrigerated medications are handled in a power outage.</a:t>
            </a:r>
          </a:p>
          <a:p>
            <a:r>
              <a:rPr lang="en-US" sz="2000" dirty="0">
                <a:latin typeface="Arial Nova Light" panose="020B0304020202020204" pitchFamily="34" charset="0"/>
              </a:rPr>
              <a:t>Training: </a:t>
            </a:r>
            <a:r>
              <a:rPr lang="en-US" sz="2000" dirty="0"/>
              <a:t>Have a log to document the staff trained, signed and dated.  (every 2 years)</a:t>
            </a:r>
          </a:p>
          <a:p>
            <a:endParaRPr lang="en-US" sz="2000" dirty="0">
              <a:latin typeface="Arial Nova Light" panose="020B0304020202020204" pitchFamily="34" charset="0"/>
            </a:endParaRPr>
          </a:p>
        </p:txBody>
      </p:sp>
      <p:grpSp>
        <p:nvGrpSpPr>
          <p:cNvPr id="4" name="Group 3">
            <a:extLst>
              <a:ext uri="{FF2B5EF4-FFF2-40B4-BE49-F238E27FC236}">
                <a16:creationId xmlns:a16="http://schemas.microsoft.com/office/drawing/2014/main" id="{7E7D0470-5AEB-6444-9B0C-E619C707E320}"/>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7200B626-C99F-2241-8FEE-71A112A59A10}"/>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BF10CC-CB32-EB4C-8E96-A76234BD6C0F}"/>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1578621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AC7073-FB6C-1742-8B0C-A7DDCCCA92DC}"/>
              </a:ext>
            </a:extLst>
          </p:cNvPr>
          <p:cNvSpPr>
            <a:spLocks noGrp="1"/>
          </p:cNvSpPr>
          <p:nvPr>
            <p:ph type="body" sz="quarter" idx="10"/>
          </p:nvPr>
        </p:nvSpPr>
        <p:spPr/>
        <p:txBody>
          <a:bodyPr>
            <a:normAutofit fontScale="77500" lnSpcReduction="20000"/>
          </a:bodyPr>
          <a:lstStyle/>
          <a:p>
            <a:r>
              <a:rPr lang="en-US" dirty="0"/>
              <a:t>Testing</a:t>
            </a:r>
          </a:p>
        </p:txBody>
      </p:sp>
      <p:sp>
        <p:nvSpPr>
          <p:cNvPr id="3" name="Text Placeholder 2">
            <a:extLst>
              <a:ext uri="{FF2B5EF4-FFF2-40B4-BE49-F238E27FC236}">
                <a16:creationId xmlns:a16="http://schemas.microsoft.com/office/drawing/2014/main" id="{A1CD5A44-3C5E-394D-8925-4C1FC5E5FE38}"/>
              </a:ext>
            </a:extLst>
          </p:cNvPr>
          <p:cNvSpPr>
            <a:spLocks noGrp="1"/>
          </p:cNvSpPr>
          <p:nvPr>
            <p:ph type="body" sz="quarter" idx="14"/>
          </p:nvPr>
        </p:nvSpPr>
        <p:spPr/>
        <p:txBody>
          <a:bodyPr/>
          <a:lstStyle/>
          <a:p>
            <a:pPr marL="228595" indent="-228595"/>
            <a:r>
              <a:rPr lang="en-US" dirty="0">
                <a:latin typeface="Arial Nova Light" panose="020B0304020202020204" pitchFamily="34" charset="0"/>
              </a:rPr>
              <a:t>Must participate in a full-scale exercise that is community-based or when not accessible, an individual, facility-based exercise. </a:t>
            </a:r>
          </a:p>
          <a:p>
            <a:pPr marL="228595" indent="-228595"/>
            <a:r>
              <a:rPr lang="en-US" b="1" dirty="0">
                <a:latin typeface="Arial Nova" panose="020B0504020202020204" pitchFamily="34" charset="0"/>
              </a:rPr>
              <a:t>If one year is full-scale exercise, then the other can be tabletop. </a:t>
            </a:r>
            <a:br>
              <a:rPr lang="en-US" b="1" dirty="0">
                <a:latin typeface="Arial Nova" panose="020B0504020202020204" pitchFamily="34" charset="0"/>
              </a:rPr>
            </a:br>
            <a:r>
              <a:rPr lang="en-US" b="1" dirty="0">
                <a:latin typeface="Arial Nova" panose="020B0504020202020204" pitchFamily="34" charset="0"/>
              </a:rPr>
              <a:t>Every other year for full-scale or at least a clinic-based exercise.</a:t>
            </a:r>
          </a:p>
          <a:p>
            <a:pPr marL="228595" indent="-228595"/>
            <a:r>
              <a:rPr lang="en-US" dirty="0">
                <a:latin typeface="Arial Nova Light" panose="020B0304020202020204" pitchFamily="34" charset="0"/>
              </a:rPr>
              <a:t>Analyze the clinic’s response to exercise or activation of plan.</a:t>
            </a:r>
          </a:p>
          <a:p>
            <a:pPr marL="228595" indent="-228595"/>
            <a:r>
              <a:rPr lang="en-US" dirty="0">
                <a:latin typeface="Arial Nova Light" panose="020B0304020202020204" pitchFamily="34" charset="0"/>
              </a:rPr>
              <a:t>Your exercise or tabletop must be one of your hazard assessments</a:t>
            </a:r>
          </a:p>
          <a:p>
            <a:pPr marL="0" indent="0">
              <a:buNone/>
            </a:pPr>
            <a:endParaRPr lang="en-US" dirty="0">
              <a:solidFill>
                <a:srgbClr val="DF5C40"/>
              </a:solidFill>
              <a:latin typeface="Arial Nova Light" panose="020B0304020202020204" pitchFamily="34" charset="0"/>
            </a:endParaRPr>
          </a:p>
        </p:txBody>
      </p:sp>
      <p:grpSp>
        <p:nvGrpSpPr>
          <p:cNvPr id="4" name="Group 3">
            <a:extLst>
              <a:ext uri="{FF2B5EF4-FFF2-40B4-BE49-F238E27FC236}">
                <a16:creationId xmlns:a16="http://schemas.microsoft.com/office/drawing/2014/main" id="{74397F26-1EE6-7D46-92AE-25B8DD7EBAD9}"/>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6F5B44DD-BC18-5346-A46E-89B19E19E546}"/>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E78FD4F-FE5F-0545-9B9B-1DB4DAAD44FD}"/>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970761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AF26C-3048-E14D-8971-5DAC0FE5DF5D}"/>
              </a:ext>
            </a:extLst>
          </p:cNvPr>
          <p:cNvSpPr>
            <a:spLocks noGrp="1"/>
          </p:cNvSpPr>
          <p:nvPr>
            <p:ph type="body" sz="quarter" idx="10"/>
          </p:nvPr>
        </p:nvSpPr>
        <p:spPr/>
        <p:txBody>
          <a:bodyPr>
            <a:normAutofit fontScale="70000" lnSpcReduction="20000"/>
          </a:bodyPr>
          <a:lstStyle/>
          <a:p>
            <a:r>
              <a:rPr lang="en-US" dirty="0"/>
              <a:t>Community Emergency Response Team</a:t>
            </a:r>
          </a:p>
        </p:txBody>
      </p:sp>
      <p:sp>
        <p:nvSpPr>
          <p:cNvPr id="4" name="Text Placeholder 3">
            <a:extLst>
              <a:ext uri="{FF2B5EF4-FFF2-40B4-BE49-F238E27FC236}">
                <a16:creationId xmlns:a16="http://schemas.microsoft.com/office/drawing/2014/main" id="{1873D6B7-86D3-084A-8F05-9F06240B0CD4}"/>
              </a:ext>
            </a:extLst>
          </p:cNvPr>
          <p:cNvSpPr>
            <a:spLocks noGrp="1"/>
          </p:cNvSpPr>
          <p:nvPr>
            <p:ph type="body" sz="quarter" idx="14"/>
          </p:nvPr>
        </p:nvSpPr>
        <p:spPr/>
        <p:txBody>
          <a:bodyPr/>
          <a:lstStyle/>
          <a:p>
            <a:r>
              <a:rPr lang="en-US" sz="2000" dirty="0"/>
              <a:t>The Community Emergency Response Team (CERT) program educates volunteers about disaster preparedness for the hazards that may impact their area and trains them in basic disaster response skills, such as fire safety, light search and rescue, team organization, and disaster medical operations. </a:t>
            </a:r>
          </a:p>
          <a:p>
            <a:r>
              <a:rPr lang="en-US" sz="2000" dirty="0"/>
              <a:t>CERT offers a consistent, nationwide approach to volunteer training and organization that professional responders can rely on during disaster situations, which allows them to focus on more complex tasks. Through CERT, the capabilities to prepare for, respond to and recover from disasters is built and enhanced.</a:t>
            </a:r>
          </a:p>
          <a:p>
            <a:r>
              <a:rPr lang="en-US" sz="2000" dirty="0">
                <a:solidFill>
                  <a:srgbClr val="4EAEAF"/>
                </a:solidFill>
                <a:hlinkClick r:id="rId2">
                  <a:extLst>
                    <a:ext uri="{A12FA001-AC4F-418D-AE19-62706E023703}">
                      <ahyp:hlinkClr xmlns:ahyp="http://schemas.microsoft.com/office/drawing/2018/hyperlinkcolor" val="tx"/>
                    </a:ext>
                  </a:extLst>
                </a:hlinkClick>
              </a:rPr>
              <a:t>https://www.ready.gov/cert</a:t>
            </a:r>
            <a:endParaRPr lang="en-US" sz="2000" dirty="0">
              <a:solidFill>
                <a:srgbClr val="4EAEAF"/>
              </a:solidFill>
            </a:endParaRPr>
          </a:p>
          <a:p>
            <a:endParaRPr lang="en-US" sz="2000" dirty="0"/>
          </a:p>
          <a:p>
            <a:endParaRPr lang="en-US" sz="2000" dirty="0"/>
          </a:p>
          <a:p>
            <a:endParaRPr lang="en-US" sz="2000" dirty="0"/>
          </a:p>
        </p:txBody>
      </p:sp>
      <p:grpSp>
        <p:nvGrpSpPr>
          <p:cNvPr id="7" name="Group 6">
            <a:extLst>
              <a:ext uri="{FF2B5EF4-FFF2-40B4-BE49-F238E27FC236}">
                <a16:creationId xmlns:a16="http://schemas.microsoft.com/office/drawing/2014/main" id="{BE933E79-D968-1A4C-B0B3-C61C2A62C030}"/>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8" name="Oval 7">
              <a:extLst>
                <a:ext uri="{FF2B5EF4-FFF2-40B4-BE49-F238E27FC236}">
                  <a16:creationId xmlns:a16="http://schemas.microsoft.com/office/drawing/2014/main" id="{D854750A-E4B6-9543-A335-63BA05D66A7F}"/>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with medium confidence">
              <a:extLst>
                <a:ext uri="{FF2B5EF4-FFF2-40B4-BE49-F238E27FC236}">
                  <a16:creationId xmlns:a16="http://schemas.microsoft.com/office/drawing/2014/main" id="{4911A53E-6296-9147-9ACD-B330C3132ACF}"/>
                </a:ext>
              </a:extLst>
            </p:cNvPr>
            <p:cNvPicPr>
              <a:picLocks noChangeAspect="1"/>
            </p:cNvPicPr>
            <p:nvPr/>
          </p:nvPicPr>
          <p:blipFill>
            <a:blip r:embed="rId3"/>
            <a:stretch>
              <a:fillRect/>
            </a:stretch>
          </p:blipFill>
          <p:spPr>
            <a:xfrm>
              <a:off x="8836509" y="691771"/>
              <a:ext cx="635000" cy="635000"/>
            </a:xfrm>
            <a:prstGeom prst="rect">
              <a:avLst/>
            </a:prstGeom>
          </p:spPr>
        </p:pic>
      </p:grpSp>
    </p:spTree>
    <p:extLst>
      <p:ext uri="{BB962C8B-B14F-4D97-AF65-F5344CB8AC3E}">
        <p14:creationId xmlns:p14="http://schemas.microsoft.com/office/powerpoint/2010/main" val="29318877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5FE41E-59F6-4142-95CB-0B35828358DF}"/>
              </a:ext>
            </a:extLst>
          </p:cNvPr>
          <p:cNvSpPr>
            <a:spLocks noGrp="1"/>
          </p:cNvSpPr>
          <p:nvPr>
            <p:ph type="body" sz="quarter" idx="10"/>
          </p:nvPr>
        </p:nvSpPr>
        <p:spPr/>
        <p:txBody>
          <a:bodyPr>
            <a:normAutofit fontScale="77500" lnSpcReduction="20000"/>
          </a:bodyPr>
          <a:lstStyle/>
          <a:p>
            <a:r>
              <a:rPr lang="en-US" dirty="0"/>
              <a:t>Mock Survey – Staff Interviews</a:t>
            </a:r>
          </a:p>
        </p:txBody>
      </p:sp>
      <p:sp>
        <p:nvSpPr>
          <p:cNvPr id="3" name="Text Placeholder 2">
            <a:extLst>
              <a:ext uri="{FF2B5EF4-FFF2-40B4-BE49-F238E27FC236}">
                <a16:creationId xmlns:a16="http://schemas.microsoft.com/office/drawing/2014/main" id="{EEAD91BA-0876-4F82-AA38-3BFE98CA10B9}"/>
              </a:ext>
            </a:extLst>
          </p:cNvPr>
          <p:cNvSpPr>
            <a:spLocks noGrp="1"/>
          </p:cNvSpPr>
          <p:nvPr>
            <p:ph type="body" sz="quarter" idx="14"/>
          </p:nvPr>
        </p:nvSpPr>
        <p:spPr>
          <a:xfrm>
            <a:off x="744976" y="1588067"/>
            <a:ext cx="10702048" cy="3681866"/>
          </a:xfrm>
        </p:spPr>
        <p:txBody>
          <a:bodyPr/>
          <a:lstStyle/>
          <a:p>
            <a:r>
              <a:rPr lang="en-US" dirty="0"/>
              <a:t>Can staff articulate procedures they are responsible for? </a:t>
            </a:r>
          </a:p>
          <a:p>
            <a:r>
              <a:rPr lang="en-US" dirty="0"/>
              <a:t>If asked, “What do you have to do to get fired here?” Do they know the answer?  </a:t>
            </a:r>
          </a:p>
          <a:p>
            <a:r>
              <a:rPr lang="en-US" dirty="0"/>
              <a:t>If asked, “What do you do if you have to evacuate the clinic?” Do they know the protocol or have easy access to the emergency preparedness information for evacuation procedures?</a:t>
            </a:r>
          </a:p>
          <a:p>
            <a:r>
              <a:rPr lang="en-US" dirty="0"/>
              <a:t>Staff should be prepared to answer questions related to their job responsibilities, clinic policies and emergency protocols. </a:t>
            </a:r>
          </a:p>
        </p:txBody>
      </p:sp>
      <p:grpSp>
        <p:nvGrpSpPr>
          <p:cNvPr id="4" name="Group 3">
            <a:extLst>
              <a:ext uri="{FF2B5EF4-FFF2-40B4-BE49-F238E27FC236}">
                <a16:creationId xmlns:a16="http://schemas.microsoft.com/office/drawing/2014/main" id="{095805AF-639F-5C4D-B776-03210E25472D}"/>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D05B5FD-D1B9-F340-84E6-83B370ECD79E}"/>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F9B187C-D2E3-B844-92EF-A357D0FFCD05}"/>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3258969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625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9965219" cy="4154984"/>
          </a:xfrm>
          <a:prstGeom prst="rect">
            <a:avLst/>
          </a:prstGeom>
        </p:spPr>
        <p:txBody>
          <a:bodyPr wrap="square">
            <a:spAutoFit/>
          </a:bodyPr>
          <a:lstStyle/>
          <a:p>
            <a:pPr marL="342900" indent="-342900">
              <a:buFont typeface="+mj-lt"/>
              <a:buAutoNum type="arabicPeriod" startAt="8"/>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Audio-Only Telehealth for Certain Services</a:t>
            </a:r>
          </a:p>
          <a:p>
            <a:pPr lvl="1"/>
            <a:r>
              <a:rPr lang="en-US" sz="16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CMS is waiving the requirements of section 1834(m)(1) of the Social Security Act and 42 CFR § 410.78(a)(3) for use of interactive telecommunications systems to furnish telehealth services, to the extent they require use of video technology, for certain services. This waiver allows the use of audio-only equipment to furnish services described by the codes for audio-only telephone evaluation and management services, and behavioral health counseling and educational services. </a:t>
            </a:r>
          </a:p>
          <a:p>
            <a:pPr marL="342900" marR="0" lvl="0" indent="-342900">
              <a:spcBef>
                <a:spcPts val="0"/>
              </a:spcBef>
              <a:spcAft>
                <a:spcPts val="0"/>
              </a:spcAft>
              <a:buFont typeface="+mj-lt"/>
              <a:buAutoNum type="arabicPeriod" startAt="8"/>
            </a:pPr>
            <a:endPar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8"/>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Temporary Expansion Locations for RHCs and FQHCs</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CMS is waiving the requirements at 42 CFR §491.5(a)(3)(iii) which require RHCs and FQHCs be independently considered for Medicare approval if services are furnished in more than one permanent location. Due to the current PHE, CMS is temporarily waiving this requirement removing the location restrictions to allow flexibility for existing RHCs/FQHCs to expand services locations to meet the needs of Medicare beneficiaries. This flexibility includes areas which may be outside of the location requirements 42 CFR §491.5(a)(1) and (2) for the duration of the PHE. </a:t>
            </a:r>
          </a:p>
          <a:p>
            <a:pPr lvl="1"/>
            <a:endParaRPr lang="en-US" sz="1600" dirty="0">
              <a:latin typeface="Arial Nova Light" panose="020B03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8"/>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Bed Count for Provider-Based RHCs and RHC Payment Limit</a:t>
            </a:r>
            <a:r>
              <a:rPr lang="en-US" sz="1600" dirty="0">
                <a:latin typeface="Arial Nova Light" panose="020B030402020202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49055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2AE94F-82D2-43B4-89B9-3D070A974D16}"/>
              </a:ext>
            </a:extLst>
          </p:cNvPr>
          <p:cNvSpPr>
            <a:spLocks noGrp="1"/>
          </p:cNvSpPr>
          <p:nvPr>
            <p:ph type="body" sz="quarter" idx="10"/>
          </p:nvPr>
        </p:nvSpPr>
        <p:spPr/>
        <p:txBody>
          <a:bodyPr>
            <a:normAutofit fontScale="77500" lnSpcReduction="20000"/>
          </a:bodyPr>
          <a:lstStyle/>
          <a:p>
            <a:r>
              <a:rPr lang="en-US" dirty="0"/>
              <a:t>What to Expect on Survey Day</a:t>
            </a:r>
          </a:p>
        </p:txBody>
      </p:sp>
      <p:sp>
        <p:nvSpPr>
          <p:cNvPr id="4" name="Text Placeholder 3">
            <a:extLst>
              <a:ext uri="{FF2B5EF4-FFF2-40B4-BE49-F238E27FC236}">
                <a16:creationId xmlns:a16="http://schemas.microsoft.com/office/drawing/2014/main" id="{F41453BD-B31E-2A46-B824-FDFBB6CE3D2D}"/>
              </a:ext>
            </a:extLst>
          </p:cNvPr>
          <p:cNvSpPr>
            <a:spLocks noGrp="1"/>
          </p:cNvSpPr>
          <p:nvPr>
            <p:ph type="body" sz="quarter" idx="14"/>
          </p:nvPr>
        </p:nvSpPr>
        <p:spPr>
          <a:xfrm>
            <a:off x="760610" y="1588067"/>
            <a:ext cx="10702048" cy="3681866"/>
          </a:xfrm>
        </p:spPr>
        <p:txBody>
          <a:bodyPr/>
          <a:lstStyle/>
          <a:p>
            <a:r>
              <a:rPr lang="en-US" sz="2000" dirty="0"/>
              <a:t>RHC surveys are unannounced so be prepared!</a:t>
            </a:r>
          </a:p>
          <a:p>
            <a:r>
              <a:rPr lang="en-US" sz="2000" dirty="0"/>
              <a:t>Most surveys take between 6 to 9 hours per clinic depending on the size and number of providers/staff.  If multiple clinics are being surveyed at the same time, the surveyor or survey team will inform you upon arrival of the number of days they expect to be onsite.</a:t>
            </a:r>
          </a:p>
          <a:p>
            <a:r>
              <a:rPr lang="en-US" sz="2000" dirty="0"/>
              <a:t>Remember that having easy access to policies, personnel records and medical records as they are requested will allow the surveyor to proceed without delay. </a:t>
            </a:r>
          </a:p>
          <a:p>
            <a:r>
              <a:rPr lang="en-US" sz="2000" dirty="0"/>
              <a:t>Once complete, the surveyor will conduct an exit interview to discuss the survey findings.</a:t>
            </a:r>
          </a:p>
        </p:txBody>
      </p:sp>
      <p:grpSp>
        <p:nvGrpSpPr>
          <p:cNvPr id="5" name="Group 4">
            <a:extLst>
              <a:ext uri="{FF2B5EF4-FFF2-40B4-BE49-F238E27FC236}">
                <a16:creationId xmlns:a16="http://schemas.microsoft.com/office/drawing/2014/main" id="{79A98F7F-062E-A54E-9BC4-B8F87C82D09E}"/>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6" name="Oval 5">
              <a:extLst>
                <a:ext uri="{FF2B5EF4-FFF2-40B4-BE49-F238E27FC236}">
                  <a16:creationId xmlns:a16="http://schemas.microsoft.com/office/drawing/2014/main" id="{6FBFF8D1-8CD0-3344-8800-F8EE3B2BCD14}"/>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F700CE0-8CE4-D846-94B2-2C5488904600}"/>
                </a:ext>
              </a:extLst>
            </p:cNvPr>
            <p:cNvPicPr>
              <a:picLocks noChangeAspect="1"/>
            </p:cNvPicPr>
            <p:nvPr/>
          </p:nvPicPr>
          <p:blipFill>
            <a:blip r:embed="rId2"/>
            <a:srcRect/>
            <a:stretch/>
          </p:blipFill>
          <p:spPr>
            <a:xfrm>
              <a:off x="8804759" y="686370"/>
              <a:ext cx="698500" cy="698500"/>
            </a:xfrm>
            <a:prstGeom prst="rect">
              <a:avLst/>
            </a:prstGeom>
          </p:spPr>
        </p:pic>
      </p:grpSp>
    </p:spTree>
    <p:extLst>
      <p:ext uri="{BB962C8B-B14F-4D97-AF65-F5344CB8AC3E}">
        <p14:creationId xmlns:p14="http://schemas.microsoft.com/office/powerpoint/2010/main" val="2576515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B5428A-F091-48A8-B2BE-279ECF91C9F9}"/>
              </a:ext>
            </a:extLst>
          </p:cNvPr>
          <p:cNvPicPr>
            <a:picLocks noChangeAspect="1"/>
          </p:cNvPicPr>
          <p:nvPr/>
        </p:nvPicPr>
        <p:blipFill rotWithShape="1">
          <a:blip r:embed="rId2"/>
          <a:srcRect t="14009"/>
          <a:stretch/>
        </p:blipFill>
        <p:spPr>
          <a:xfrm>
            <a:off x="4184192" y="1690210"/>
            <a:ext cx="3502627" cy="3011948"/>
          </a:xfrm>
          <a:prstGeom prst="rect">
            <a:avLst/>
          </a:prstGeom>
        </p:spPr>
      </p:pic>
      <p:sp>
        <p:nvSpPr>
          <p:cNvPr id="4" name="Text Placeholder 3">
            <a:extLst>
              <a:ext uri="{FF2B5EF4-FFF2-40B4-BE49-F238E27FC236}">
                <a16:creationId xmlns:a16="http://schemas.microsoft.com/office/drawing/2014/main" id="{3F20E911-22DE-7B4E-82E3-A47CBE473529}"/>
              </a:ext>
            </a:extLst>
          </p:cNvPr>
          <p:cNvSpPr>
            <a:spLocks noGrp="1"/>
          </p:cNvSpPr>
          <p:nvPr>
            <p:ph type="body" sz="quarter" idx="22"/>
          </p:nvPr>
        </p:nvSpPr>
        <p:spPr>
          <a:xfrm>
            <a:off x="2779673" y="5306513"/>
            <a:ext cx="6632652" cy="1172641"/>
          </a:xfrm>
        </p:spPr>
        <p:txBody>
          <a:bodyPr/>
          <a:lstStyle/>
          <a:p>
            <a:pPr marL="0" lvl="4" algn="ctr">
              <a:spcBef>
                <a:spcPts val="0"/>
              </a:spcBef>
            </a:pPr>
            <a:r>
              <a:rPr lang="en-US" sz="2000" b="1" dirty="0">
                <a:latin typeface="Arial Nova" panose="020B0504020202020204" pitchFamily="34" charset="0"/>
              </a:rPr>
              <a:t>Kate Hill</a:t>
            </a:r>
            <a:r>
              <a:rPr lang="en-US" sz="2000" dirty="0">
                <a:latin typeface="Arial Nova Light" panose="020B0306020202020204" pitchFamily="34" charset="0"/>
              </a:rPr>
              <a:t>, RN, VP Clinic Division</a:t>
            </a:r>
          </a:p>
          <a:p>
            <a:pPr marL="0" lvl="4" algn="ctr">
              <a:spcBef>
                <a:spcPts val="0"/>
              </a:spcBef>
            </a:pPr>
            <a:r>
              <a:rPr lang="en-US" sz="2400" b="1" dirty="0">
                <a:solidFill>
                  <a:srgbClr val="DF5C40"/>
                </a:solidFill>
                <a:latin typeface="Arial Nova" panose="020B0504020202020204" pitchFamily="34" charset="0"/>
              </a:rPr>
              <a:t>215-654-9</a:t>
            </a:r>
            <a:r>
              <a:rPr lang="en-US" sz="2400" b="1" spc="-150" dirty="0">
                <a:solidFill>
                  <a:srgbClr val="DF5C40"/>
                </a:solidFill>
                <a:latin typeface="Arial Nova" panose="020B0504020202020204" pitchFamily="34" charset="0"/>
              </a:rPr>
              <a:t>11</a:t>
            </a:r>
            <a:r>
              <a:rPr lang="en-US" sz="2400" b="1" dirty="0">
                <a:solidFill>
                  <a:srgbClr val="DF5C40"/>
                </a:solidFill>
                <a:latin typeface="Arial Nova" panose="020B0504020202020204" pitchFamily="34" charset="0"/>
              </a:rPr>
              <a:t>0</a:t>
            </a:r>
          </a:p>
          <a:p>
            <a:pPr marL="0" lvl="4" algn="ctr">
              <a:spcBef>
                <a:spcPts val="0"/>
              </a:spcBef>
            </a:pPr>
            <a:r>
              <a:rPr lang="en-US" sz="2000" dirty="0">
                <a:solidFill>
                  <a:srgbClr val="4EAEAF"/>
                </a:solidFill>
                <a:latin typeface="Arial Nova Light" panose="020B0306020202020204" pitchFamily="34" charset="0"/>
                <a:hlinkClick r:id="rId3">
                  <a:extLst>
                    <a:ext uri="{A12FA001-AC4F-418D-AE19-62706E023703}">
                      <ahyp:hlinkClr xmlns:ahyp="http://schemas.microsoft.com/office/drawing/2018/hyperlinkcolor" val="tx"/>
                    </a:ext>
                  </a:extLst>
                </a:hlinkClick>
              </a:rPr>
              <a:t>khill@thecomplianceteam.org</a:t>
            </a:r>
            <a:endParaRPr lang="en-US" sz="2000" dirty="0">
              <a:solidFill>
                <a:srgbClr val="4EAEAF"/>
              </a:solidFill>
              <a:latin typeface="Arial Nova Light" panose="020B0306020202020204" pitchFamily="34" charset="0"/>
            </a:endParaRPr>
          </a:p>
          <a:p>
            <a:pPr marL="0" lvl="4" algn="ctr">
              <a:spcBef>
                <a:spcPts val="0"/>
              </a:spcBef>
            </a:pPr>
            <a:r>
              <a:rPr lang="en-US" sz="2400" dirty="0">
                <a:solidFill>
                  <a:srgbClr val="3366FF"/>
                </a:solidFill>
                <a:latin typeface="Arial Nova Light" panose="020B0306020202020204" pitchFamily="34" charset="0"/>
              </a:rPr>
              <a:t> </a:t>
            </a:r>
            <a:endParaRPr lang="en-US" sz="2400" dirty="0">
              <a:latin typeface="Arial Nova Light" panose="020B0306020202020204" pitchFamily="34" charset="0"/>
            </a:endParaRPr>
          </a:p>
        </p:txBody>
      </p:sp>
      <p:sp>
        <p:nvSpPr>
          <p:cNvPr id="6" name="TextBox 5">
            <a:extLst>
              <a:ext uri="{FF2B5EF4-FFF2-40B4-BE49-F238E27FC236}">
                <a16:creationId xmlns:a16="http://schemas.microsoft.com/office/drawing/2014/main" id="{7DDC74E1-BBF5-0548-A21E-9482305CF82A}"/>
              </a:ext>
            </a:extLst>
          </p:cNvPr>
          <p:cNvSpPr txBox="1"/>
          <p:nvPr/>
        </p:nvSpPr>
        <p:spPr>
          <a:xfrm>
            <a:off x="4344685" y="782046"/>
            <a:ext cx="3181640" cy="769441"/>
          </a:xfrm>
          <a:prstGeom prst="rect">
            <a:avLst/>
          </a:prstGeom>
          <a:noFill/>
        </p:spPr>
        <p:txBody>
          <a:bodyPr wrap="none" rtlCol="0">
            <a:spAutoFit/>
          </a:bodyPr>
          <a:lstStyle/>
          <a:p>
            <a:r>
              <a:rPr lang="en-US" sz="4400" b="1" dirty="0">
                <a:solidFill>
                  <a:srgbClr val="3262AA"/>
                </a:solidFill>
                <a:latin typeface="Arial Nova Cond" panose="020F0502020204030204" pitchFamily="34" charset="0"/>
              </a:rPr>
              <a:t>QUESTIONS?</a:t>
            </a:r>
            <a:endParaRPr lang="en-US" sz="4400" dirty="0">
              <a:solidFill>
                <a:srgbClr val="3262AA"/>
              </a:solidFill>
            </a:endParaRPr>
          </a:p>
        </p:txBody>
      </p:sp>
    </p:spTree>
    <p:extLst>
      <p:ext uri="{BB962C8B-B14F-4D97-AF65-F5344CB8AC3E}">
        <p14:creationId xmlns:p14="http://schemas.microsoft.com/office/powerpoint/2010/main" val="754260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9965219" cy="4401205"/>
          </a:xfrm>
          <a:prstGeom prst="rect">
            <a:avLst/>
          </a:prstGeom>
        </p:spPr>
        <p:txBody>
          <a:bodyPr wrap="square">
            <a:spAutoFit/>
          </a:bodyPr>
          <a:lstStyle/>
          <a:p>
            <a:pPr marL="342900" indent="-342900">
              <a:buFont typeface="+mj-lt"/>
              <a:buAutoNum type="arabicPeriod" startAt="11"/>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Cost Reporting </a:t>
            </a:r>
          </a:p>
          <a:p>
            <a:pPr marL="342900" marR="0" lvl="0" indent="-342900">
              <a:spcBef>
                <a:spcPts val="0"/>
              </a:spcBef>
              <a:spcAft>
                <a:spcPts val="0"/>
              </a:spcAft>
              <a:buFont typeface="+mj-lt"/>
              <a:buAutoNum type="arabicPeriod" startAt="11"/>
            </a:pPr>
            <a:endPar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11"/>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“Stark Law” Waivers</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The physician self-referral law (also known as the “Stark Law”) prohibits a physician from making referrals for certain healthcare services payable by Medicare if the physician (or an immediate family member) has a financial relationship with the entity performing the service. There are statutory and regulatory exceptions, but in short, a physician cannot refer a patient to any entity with which he or she has a financial relationship. On March 30, 2020, CMS issued blanket waivers of certain provisions of the Stark Law regulations. These blanket waivers apply to financial relationships and referrals that are related to the COVID-19 emergency. The remuneration and referrals described in the blanket waivers must be solely related to COVID-19 Purposes, as defined in the blanket waiver document. Under the waivers, CMS will permit certain referrals and the submission of related claims that would otherwise violate the Stark Law. </a:t>
            </a:r>
          </a:p>
          <a:p>
            <a:pPr lvl="1"/>
            <a:endParaRPr lang="en-US" sz="1600" dirty="0">
              <a:latin typeface="Arial Nova Light" panose="020B03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11"/>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Reporting</a:t>
            </a:r>
          </a:p>
          <a:p>
            <a:pPr lvl="1"/>
            <a:r>
              <a:rPr lang="en-US" sz="16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CMS has established toll-free hotlines for all providers as well as the following flexibilities for provider enrollment: » Waive certain screening requirements. » Postpone all revalidation actions. » Expedite any pending or new applications from providers.</a:t>
            </a:r>
          </a:p>
        </p:txBody>
      </p:sp>
    </p:spTree>
    <p:extLst>
      <p:ext uri="{BB962C8B-B14F-4D97-AF65-F5344CB8AC3E}">
        <p14:creationId xmlns:p14="http://schemas.microsoft.com/office/powerpoint/2010/main" val="57473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1FAE2-148C-424C-8A17-8DD3D94D472E}"/>
              </a:ext>
            </a:extLst>
          </p:cNvPr>
          <p:cNvSpPr>
            <a:spLocks noGrp="1"/>
          </p:cNvSpPr>
          <p:nvPr>
            <p:ph type="body" sz="quarter" idx="10"/>
          </p:nvPr>
        </p:nvSpPr>
        <p:spPr/>
        <p:txBody>
          <a:bodyPr>
            <a:normAutofit fontScale="55000" lnSpcReduction="20000"/>
          </a:bodyPr>
          <a:lstStyle/>
          <a:p>
            <a:r>
              <a:rPr lang="en-US" dirty="0"/>
              <a:t>Waivers to July 20, 2021, or the end of the PHE.</a:t>
            </a:r>
          </a:p>
        </p:txBody>
      </p:sp>
      <p:grpSp>
        <p:nvGrpSpPr>
          <p:cNvPr id="4" name="Group 3">
            <a:extLst>
              <a:ext uri="{FF2B5EF4-FFF2-40B4-BE49-F238E27FC236}">
                <a16:creationId xmlns:a16="http://schemas.microsoft.com/office/drawing/2014/main" id="{5694BEC4-14B3-D844-BC39-D5967E18337B}"/>
              </a:ext>
            </a:extLst>
          </p:cNvPr>
          <p:cNvGrpSpPr/>
          <p:nvPr/>
        </p:nvGrpSpPr>
        <p:grpSpPr>
          <a:xfrm>
            <a:off x="10515600" y="457185"/>
            <a:ext cx="909704" cy="909704"/>
            <a:chOff x="8699157" y="580768"/>
            <a:chExt cx="909704" cy="909704"/>
          </a:xfrm>
          <a:effectLst>
            <a:reflection blurRad="6350" stA="52000" endA="300" endPos="35000" dir="5400000" sy="-100000" algn="bl" rotWithShape="0"/>
          </a:effectLst>
        </p:grpSpPr>
        <p:sp>
          <p:nvSpPr>
            <p:cNvPr id="5" name="Oval 4">
              <a:extLst>
                <a:ext uri="{FF2B5EF4-FFF2-40B4-BE49-F238E27FC236}">
                  <a16:creationId xmlns:a16="http://schemas.microsoft.com/office/drawing/2014/main" id="{4853C262-7DE8-624E-B274-2A881B5FA788}"/>
                </a:ext>
              </a:extLst>
            </p:cNvPr>
            <p:cNvSpPr/>
            <p:nvPr/>
          </p:nvSpPr>
          <p:spPr>
            <a:xfrm>
              <a:off x="8699157" y="580768"/>
              <a:ext cx="909704" cy="909704"/>
            </a:xfrm>
            <a:prstGeom prst="ellipse">
              <a:avLst/>
            </a:prstGeom>
            <a:solidFill>
              <a:srgbClr val="DF5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34C01A-8952-6949-A390-C1EBF03CD460}"/>
                </a:ext>
              </a:extLst>
            </p:cNvPr>
            <p:cNvPicPr>
              <a:picLocks noChangeAspect="1"/>
            </p:cNvPicPr>
            <p:nvPr/>
          </p:nvPicPr>
          <p:blipFill>
            <a:blip r:embed="rId2"/>
            <a:srcRect/>
            <a:stretch/>
          </p:blipFill>
          <p:spPr>
            <a:xfrm>
              <a:off x="8804759" y="686370"/>
              <a:ext cx="698500" cy="698500"/>
            </a:xfrm>
            <a:prstGeom prst="rect">
              <a:avLst/>
            </a:prstGeom>
          </p:spPr>
        </p:pic>
      </p:grpSp>
      <p:sp>
        <p:nvSpPr>
          <p:cNvPr id="3" name="Rectangle 2">
            <a:extLst>
              <a:ext uri="{FF2B5EF4-FFF2-40B4-BE49-F238E27FC236}">
                <a16:creationId xmlns:a16="http://schemas.microsoft.com/office/drawing/2014/main" id="{632C6BD9-DAC2-1B40-8FDB-25B19A0076B8}"/>
              </a:ext>
            </a:extLst>
          </p:cNvPr>
          <p:cNvSpPr/>
          <p:nvPr/>
        </p:nvSpPr>
        <p:spPr>
          <a:xfrm>
            <a:off x="655983" y="1366889"/>
            <a:ext cx="10207487" cy="4524315"/>
          </a:xfrm>
          <a:prstGeom prst="rect">
            <a:avLst/>
          </a:prstGeom>
        </p:spPr>
        <p:txBody>
          <a:bodyPr wrap="square">
            <a:spAutoFit/>
          </a:bodyPr>
          <a:lstStyle/>
          <a:p>
            <a:pPr marL="342900" indent="-342900">
              <a:buFont typeface="+mj-lt"/>
              <a:buAutoNum type="arabicPeriod" startAt="14"/>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Advance Beneficiary Notice of Noncoverage (ABN) Use Extension </a:t>
            </a:r>
          </a:p>
          <a:p>
            <a:pPr marL="342900" marR="0" lvl="0" indent="-342900">
              <a:spcBef>
                <a:spcPts val="0"/>
              </a:spcBef>
              <a:spcAft>
                <a:spcPts val="0"/>
              </a:spcAft>
              <a:buFont typeface="+mj-lt"/>
              <a:buAutoNum type="arabicPeriod" startAt="14"/>
            </a:pPr>
            <a:endPar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14"/>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Medicare Physician Supervision Requirements</a:t>
            </a:r>
          </a:p>
          <a:p>
            <a:pPr lvl="1"/>
            <a:r>
              <a:rPr lang="en-US" sz="1600" dirty="0">
                <a:latin typeface="Arial Nova Light" panose="020B0304020202020204" pitchFamily="34" charset="0"/>
                <a:ea typeface="Times New Roman" panose="02020603050405020304" pitchFamily="18" charset="0"/>
                <a:cs typeface="Times New Roman" panose="02020603050405020304" pitchFamily="18" charset="0"/>
              </a:rPr>
              <a:t>For services requiring direct supervision by the physician or other practitioner, that physician supervision can be provided virtually using real-time audio/video technology. </a:t>
            </a:r>
          </a:p>
          <a:p>
            <a:pPr lvl="1"/>
            <a:endParaRPr lang="en-US" sz="1600" dirty="0">
              <a:latin typeface="Arial Nova Light" panose="020B03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14"/>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Practitioner Locations </a:t>
            </a:r>
          </a:p>
          <a:p>
            <a:pPr lvl="1"/>
            <a:r>
              <a:rPr lang="en-US" sz="16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CMS waives the Medicare requirement that a physician or non-physician practitioner must be licensed in the State in which s/he is practicing for individuals for whom the following four conditions are met: </a:t>
            </a:r>
          </a:p>
          <a:p>
            <a:pPr marL="1257300" lvl="2" indent="-342900">
              <a:buFont typeface="+mj-lt"/>
              <a:buAutoNum type="arabicParenR"/>
            </a:pPr>
            <a:r>
              <a:rPr lang="en-US" sz="14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must be enrolled as such in the Medicare program, </a:t>
            </a:r>
          </a:p>
          <a:p>
            <a:pPr marL="1257300" lvl="2" indent="-342900">
              <a:buFont typeface="+mj-lt"/>
              <a:buAutoNum type="arabicParenR"/>
            </a:pPr>
            <a:r>
              <a:rPr lang="en-US" sz="14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must possess a valid license to practice in the State which relates to his or her Medicare enrollment,</a:t>
            </a:r>
          </a:p>
          <a:p>
            <a:pPr marL="1257300" lvl="2" indent="-342900">
              <a:buFont typeface="+mj-lt"/>
              <a:buAutoNum type="arabicParenR"/>
            </a:pPr>
            <a:r>
              <a:rPr lang="en-US" sz="14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is furnishing services – whether in person or via telehealth – in a State in which the emergency is occurring in order to contribute to relief efforts in his or her professional capacity, and </a:t>
            </a:r>
          </a:p>
          <a:p>
            <a:pPr marL="1257300" lvl="2" indent="-342900">
              <a:buFont typeface="+mj-lt"/>
              <a:buAutoNum type="arabicParenR"/>
            </a:pPr>
            <a:r>
              <a:rPr lang="en-US" sz="14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is not affirmatively excluded from practice in the State or any other State that is part of the 1135 emergency area.</a:t>
            </a:r>
            <a:endParaRPr lang="en-US" sz="16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endParaRPr>
          </a:p>
          <a:p>
            <a:pPr lvl="1"/>
            <a:endParaRPr lang="en-US" sz="16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endParaRPr>
          </a:p>
          <a:p>
            <a:pPr marL="342900" indent="-342900">
              <a:buFont typeface="+mj-lt"/>
              <a:buAutoNum type="arabicPeriod" startAt="14"/>
            </a:pPr>
            <a:r>
              <a:rPr lang="en-US" b="1" dirty="0">
                <a:solidFill>
                  <a:srgbClr val="3262AA"/>
                </a:solidFill>
                <a:latin typeface="Arial Nova" panose="020B0504020202020204" pitchFamily="34" charset="0"/>
                <a:ea typeface="Times New Roman" panose="02020603050405020304" pitchFamily="18" charset="0"/>
                <a:cs typeface="Times New Roman" panose="02020603050405020304" pitchFamily="18" charset="0"/>
              </a:rPr>
              <a:t>Home Nursing Visits </a:t>
            </a:r>
          </a:p>
          <a:p>
            <a:pPr lvl="1"/>
            <a:r>
              <a:rPr lang="en-US" sz="1600" dirty="0">
                <a:solidFill>
                  <a:prstClr val="black"/>
                </a:solidFill>
                <a:latin typeface="Arial Nova Light" panose="020B0304020202020204" pitchFamily="34" charset="0"/>
                <a:ea typeface="Times New Roman" panose="02020603050405020304" pitchFamily="18" charset="0"/>
                <a:cs typeface="Times New Roman" panose="02020603050405020304" pitchFamily="18" charset="0"/>
              </a:rPr>
              <a:t>RHCs and FQHCs can provide visiting nursing services to a beneficiary’s home with fewer requirements, making it easier for homebound beneficiaries to receive care.</a:t>
            </a:r>
          </a:p>
        </p:txBody>
      </p:sp>
    </p:spTree>
    <p:extLst>
      <p:ext uri="{BB962C8B-B14F-4D97-AF65-F5344CB8AC3E}">
        <p14:creationId xmlns:p14="http://schemas.microsoft.com/office/powerpoint/2010/main" val="5820494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P-blueMaster" id="{5BE9218D-26F9-FF40-A94E-081F89EF199A}" vid="{77EDF9F7-AE2B-6449-8D92-171829C377A3}"/>
    </a:ext>
  </a:extLst>
</a:theme>
</file>

<file path=docProps/app.xml><?xml version="1.0" encoding="utf-8"?>
<Properties xmlns="http://schemas.openxmlformats.org/officeDocument/2006/extended-properties" xmlns:vt="http://schemas.openxmlformats.org/officeDocument/2006/docPropsVTypes">
  <Template>Office Theme</Template>
  <TotalTime>45693</TotalTime>
  <Words>5150</Words>
  <Application>Microsoft Office PowerPoint</Application>
  <PresentationFormat>Widescreen</PresentationFormat>
  <Paragraphs>412</Paragraphs>
  <Slides>71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Arial</vt:lpstr>
      <vt:lpstr>Arial Nova</vt:lpstr>
      <vt:lpstr>Arial Nova Cond</vt:lpstr>
      <vt:lpstr>Arial Nova Cond Light</vt:lpstr>
      <vt:lpstr>Arial Nova Light</vt:lpstr>
      <vt:lpstr>Calibri</vt:lpstr>
      <vt:lpstr>Calibri Light</vt:lpstr>
      <vt:lpstr>Century Gothic</vt:lpstr>
      <vt:lpstr>Gill Sans</vt:lpstr>
      <vt:lpstr>Lato</vt:lpstr>
      <vt:lpstr>Lato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Hill</dc:creator>
  <cp:lastModifiedBy>Casapulla, Sharon</cp:lastModifiedBy>
  <cp:revision>345</cp:revision>
  <cp:lastPrinted>2021-03-09T01:57:53Z</cp:lastPrinted>
  <dcterms:created xsi:type="dcterms:W3CDTF">2019-04-22T20:57:20Z</dcterms:created>
  <dcterms:modified xsi:type="dcterms:W3CDTF">2021-09-07T15:57:16Z</dcterms:modified>
</cp:coreProperties>
</file>