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4" r:id="rId16"/>
    <p:sldMasterId id="2147483806" r:id="rId17"/>
  </p:sldMasterIdLst>
  <p:notesMasterIdLst>
    <p:notesMasterId r:id="rId61"/>
  </p:notesMasterIdLst>
  <p:sldIdLst>
    <p:sldId id="256" r:id="rId18"/>
    <p:sldId id="1216" r:id="rId19"/>
    <p:sldId id="271" r:id="rId20"/>
    <p:sldId id="1723" r:id="rId21"/>
    <p:sldId id="259" r:id="rId22"/>
    <p:sldId id="265" r:id="rId23"/>
    <p:sldId id="266" r:id="rId24"/>
    <p:sldId id="2145726562" r:id="rId25"/>
    <p:sldId id="2145726563" r:id="rId26"/>
    <p:sldId id="2145726570" r:id="rId27"/>
    <p:sldId id="2145726556" r:id="rId28"/>
    <p:sldId id="2145726585" r:id="rId29"/>
    <p:sldId id="2145726574" r:id="rId30"/>
    <p:sldId id="2145726598" r:id="rId31"/>
    <p:sldId id="2145726579" r:id="rId32"/>
    <p:sldId id="2145726600" r:id="rId33"/>
    <p:sldId id="2145726599" r:id="rId34"/>
    <p:sldId id="2145726621" r:id="rId35"/>
    <p:sldId id="2145726605" r:id="rId36"/>
    <p:sldId id="2145726603" r:id="rId37"/>
    <p:sldId id="2145726601" r:id="rId38"/>
    <p:sldId id="2145726627" r:id="rId39"/>
    <p:sldId id="1847" r:id="rId40"/>
    <p:sldId id="358" r:id="rId41"/>
    <p:sldId id="2145726607" r:id="rId42"/>
    <p:sldId id="2145726626" r:id="rId43"/>
    <p:sldId id="2145726623" r:id="rId44"/>
    <p:sldId id="2145726571" r:id="rId45"/>
    <p:sldId id="357" r:id="rId46"/>
    <p:sldId id="2145726578" r:id="rId47"/>
    <p:sldId id="2145726616" r:id="rId48"/>
    <p:sldId id="2145726628" r:id="rId49"/>
    <p:sldId id="2145726610" r:id="rId50"/>
    <p:sldId id="2145726625" r:id="rId51"/>
    <p:sldId id="2145726618" r:id="rId52"/>
    <p:sldId id="2145726617" r:id="rId53"/>
    <p:sldId id="1852" r:id="rId54"/>
    <p:sldId id="2145726619" r:id="rId55"/>
    <p:sldId id="2145726577" r:id="rId56"/>
    <p:sldId id="2145726604" r:id="rId57"/>
    <p:sldId id="2145726629" r:id="rId58"/>
    <p:sldId id="2145726630" r:id="rId59"/>
    <p:sldId id="214572663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on Zeagler" initials="MZ" lastIdx="1" clrIdx="0">
    <p:extLst>
      <p:ext uri="{19B8F6BF-5375-455C-9EA6-DF929625EA0E}">
        <p15:presenceInfo xmlns:p15="http://schemas.microsoft.com/office/powerpoint/2012/main" userId="S::mzeagler@nrharural.org::c8f1a392-ee87-4209-816f-889e27fb4a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972"/>
    <a:srgbClr val="FFFFFF"/>
    <a:srgbClr val="B9B9B9"/>
    <a:srgbClr val="3A5973"/>
    <a:srgbClr val="C6930A"/>
    <a:srgbClr val="0068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1BA78-7746-4320-A29C-6FF7DF30B431}" v="5" dt="2021-08-09T21:21:46.6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72" autoAdjust="0"/>
  </p:normalViewPr>
  <p:slideViewPr>
    <p:cSldViewPr snapToGrid="0" showGuides="1">
      <p:cViewPr varScale="1">
        <p:scale>
          <a:sx n="69" d="100"/>
          <a:sy n="69" d="100"/>
        </p:scale>
        <p:origin x="1042" y="62"/>
      </p:cViewPr>
      <p:guideLst>
        <p:guide orient="horz" pos="2160"/>
        <p:guide pos="3840"/>
      </p:guideLst>
    </p:cSldViewPr>
  </p:slideViewPr>
  <p:notesTextViewPr>
    <p:cViewPr>
      <p:scale>
        <a:sx n="1" d="1"/>
        <a:sy n="1" d="1"/>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4.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microsoft.com/office/2015/10/relationships/revisionInfo" Target="revisionInfo.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B7A30-9C0C-43E6-B404-D8586CADF353}"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17773341-2C60-4F61-96DB-5E260B4498AF}">
      <dgm:prSet phldrT="[Text]"/>
      <dgm:spPr/>
      <dgm:t>
        <a:bodyPr/>
        <a:lstStyle/>
        <a:p>
          <a:r>
            <a:rPr lang="en-US">
              <a:solidFill>
                <a:srgbClr val="006847"/>
              </a:solidFill>
            </a:rPr>
            <a:t>Objectives</a:t>
          </a:r>
        </a:p>
      </dgm:t>
    </dgm:pt>
    <dgm:pt modelId="{E5A68ECE-FC35-4EBE-91E6-C70B0DC89CA9}" type="parTrans" cxnId="{105C4515-D857-4D25-96C7-D589DACFA23D}">
      <dgm:prSet/>
      <dgm:spPr/>
      <dgm:t>
        <a:bodyPr/>
        <a:lstStyle/>
        <a:p>
          <a:endParaRPr lang="en-US"/>
        </a:p>
      </dgm:t>
    </dgm:pt>
    <dgm:pt modelId="{8CC026F8-0932-4C06-9D1C-10510C5A2F2C}" type="sibTrans" cxnId="{105C4515-D857-4D25-96C7-D589DACFA23D}">
      <dgm:prSet/>
      <dgm:spPr/>
      <dgm:t>
        <a:bodyPr/>
        <a:lstStyle/>
        <a:p>
          <a:endParaRPr lang="en-US"/>
        </a:p>
      </dgm:t>
    </dgm:pt>
    <dgm:pt modelId="{0F7CAE01-6741-4854-B73A-49FAB20A70FD}">
      <dgm:prSet phldrT="[Text]"/>
      <dgm:spPr/>
      <dgm:t>
        <a:bodyPr/>
        <a:lstStyle/>
        <a:p>
          <a:pPr>
            <a:buFont typeface="Symbol" panose="05050102010706020507" pitchFamily="18" charset="2"/>
            <a:buChar char=""/>
          </a:pPr>
          <a:r>
            <a:rPr lang="en-US">
              <a:effectLst/>
              <a:ea typeface="Times New Roman" panose="02020603050405020304" pitchFamily="18" charset="0"/>
              <a:cs typeface="Times New Roman"/>
            </a:rPr>
            <a:t>Promote the benefit of COVID-19 vaccination in rural America</a:t>
          </a:r>
          <a:r>
            <a:rPr lang="en-US">
              <a:ea typeface="Times New Roman" panose="02020603050405020304" pitchFamily="18" charset="0"/>
              <a:cs typeface="Times New Roman"/>
            </a:rPr>
            <a:t> </a:t>
          </a:r>
          <a:endParaRPr lang="en-US"/>
        </a:p>
      </dgm:t>
    </dgm:pt>
    <dgm:pt modelId="{192791B7-AFE8-4566-A4FA-B31B8E814589}" type="parTrans" cxnId="{34BED9C2-88FA-4E26-A24F-D8DF4D869C2C}">
      <dgm:prSet/>
      <dgm:spPr/>
      <dgm:t>
        <a:bodyPr/>
        <a:lstStyle/>
        <a:p>
          <a:endParaRPr lang="en-US"/>
        </a:p>
      </dgm:t>
    </dgm:pt>
    <dgm:pt modelId="{7982EC1F-03FA-4011-9BEE-C949C97232D2}" type="sibTrans" cxnId="{34BED9C2-88FA-4E26-A24F-D8DF4D869C2C}">
      <dgm:prSet/>
      <dgm:spPr/>
      <dgm:t>
        <a:bodyPr/>
        <a:lstStyle/>
        <a:p>
          <a:endParaRPr lang="en-US"/>
        </a:p>
      </dgm:t>
    </dgm:pt>
    <dgm:pt modelId="{0E39B99A-CF0E-437B-A401-A96D3101AA6B}">
      <dgm:prSet phldrT="[Text]"/>
      <dgm:spPr/>
      <dgm:t>
        <a:bodyPr/>
        <a:lstStyle/>
        <a:p>
          <a:r>
            <a:rPr lang="en-US">
              <a:solidFill>
                <a:srgbClr val="006847"/>
              </a:solidFill>
            </a:rPr>
            <a:t>Stakeholders</a:t>
          </a:r>
        </a:p>
      </dgm:t>
    </dgm:pt>
    <dgm:pt modelId="{7B3D8A21-F34A-469B-A0D1-B8FED1B6A65D}" type="parTrans" cxnId="{750280CC-53B2-446D-A572-1271F2F737B9}">
      <dgm:prSet/>
      <dgm:spPr/>
      <dgm:t>
        <a:bodyPr/>
        <a:lstStyle/>
        <a:p>
          <a:endParaRPr lang="en-US"/>
        </a:p>
      </dgm:t>
    </dgm:pt>
    <dgm:pt modelId="{16275108-49C0-4553-998B-6919B7A0D952}" type="sibTrans" cxnId="{750280CC-53B2-446D-A572-1271F2F737B9}">
      <dgm:prSet/>
      <dgm:spPr/>
      <dgm:t>
        <a:bodyPr/>
        <a:lstStyle/>
        <a:p>
          <a:endParaRPr lang="en-US"/>
        </a:p>
      </dgm:t>
    </dgm:pt>
    <dgm:pt modelId="{5E8DC6CA-B479-45C6-84DF-DF21E1A98481}">
      <dgm:prSet phldrT="[Text]"/>
      <dgm:spPr/>
      <dgm:t>
        <a:bodyPr/>
        <a:lstStyle/>
        <a:p>
          <a:pPr>
            <a:buFont typeface="Symbol" panose="05050102010706020507" pitchFamily="18" charset="2"/>
            <a:buChar char=""/>
          </a:pPr>
          <a:r>
            <a:rPr lang="en-US">
              <a:effectLst/>
              <a:ea typeface="Times New Roman" panose="02020603050405020304" pitchFamily="18" charset="0"/>
              <a:cs typeface="Times New Roman"/>
            </a:rPr>
            <a:t>Rural Healthcare Leaders: hospitals, outpatient clinics, community health workers, public health officials</a:t>
          </a:r>
          <a:r>
            <a:rPr lang="en-US">
              <a:ea typeface="Times New Roman" panose="02020603050405020304" pitchFamily="18" charset="0"/>
              <a:cs typeface="Times New Roman"/>
            </a:rPr>
            <a:t> </a:t>
          </a:r>
          <a:endParaRPr lang="en-US"/>
        </a:p>
      </dgm:t>
    </dgm:pt>
    <dgm:pt modelId="{B0D12A4E-271B-4AB6-82C0-992CFD97C937}" type="parTrans" cxnId="{96056058-A83B-4EF7-B0D9-C62608AE61A2}">
      <dgm:prSet/>
      <dgm:spPr/>
      <dgm:t>
        <a:bodyPr/>
        <a:lstStyle/>
        <a:p>
          <a:endParaRPr lang="en-US"/>
        </a:p>
      </dgm:t>
    </dgm:pt>
    <dgm:pt modelId="{FE5C702E-89CA-4790-AA83-A8D7056D2EF9}" type="sibTrans" cxnId="{96056058-A83B-4EF7-B0D9-C62608AE61A2}">
      <dgm:prSet/>
      <dgm:spPr/>
      <dgm:t>
        <a:bodyPr/>
        <a:lstStyle/>
        <a:p>
          <a:endParaRPr lang="en-US"/>
        </a:p>
      </dgm:t>
    </dgm:pt>
    <dgm:pt modelId="{5CCD4C45-D869-4728-8334-DEE86272527D}">
      <dgm:prSet phldrT="[Text]"/>
      <dgm:spPr/>
      <dgm:t>
        <a:bodyPr/>
        <a:lstStyle/>
        <a:p>
          <a:r>
            <a:rPr lang="en-US">
              <a:solidFill>
                <a:srgbClr val="006847"/>
              </a:solidFill>
            </a:rPr>
            <a:t>Features</a:t>
          </a:r>
        </a:p>
      </dgm:t>
    </dgm:pt>
    <dgm:pt modelId="{47C5DDA7-385C-4F76-8A08-72C05B5C1BB6}" type="parTrans" cxnId="{8606F7EC-71E9-45F6-86B2-B620E7ECB816}">
      <dgm:prSet/>
      <dgm:spPr/>
      <dgm:t>
        <a:bodyPr/>
        <a:lstStyle/>
        <a:p>
          <a:endParaRPr lang="en-US"/>
        </a:p>
      </dgm:t>
    </dgm:pt>
    <dgm:pt modelId="{DA9CC180-D04E-4771-9301-4A5F6D23ECB8}" type="sibTrans" cxnId="{8606F7EC-71E9-45F6-86B2-B620E7ECB816}">
      <dgm:prSet/>
      <dgm:spPr/>
      <dgm:t>
        <a:bodyPr/>
        <a:lstStyle/>
        <a:p>
          <a:endParaRPr lang="en-US"/>
        </a:p>
      </dgm:t>
    </dgm:pt>
    <dgm:pt modelId="{5EAB54C0-571E-4B4B-ACA7-124B6F1AEFD6}">
      <dgm:prSet phldrT="[Text]"/>
      <dgm:spPr/>
      <dgm:t>
        <a:bodyPr/>
        <a:lstStyle/>
        <a:p>
          <a:pPr>
            <a:buFont typeface="Symbol" panose="05050102010706020507" pitchFamily="18" charset="2"/>
            <a:buChar char=""/>
          </a:pPr>
          <a:r>
            <a:rPr lang="en-US">
              <a:effectLst/>
              <a:ea typeface="Times New Roman" panose="02020603050405020304" pitchFamily="18" charset="0"/>
              <a:cs typeface="Times New Roman"/>
            </a:rPr>
            <a:t>Talking points for community leaders</a:t>
          </a:r>
          <a:endParaRPr lang="en-US"/>
        </a:p>
      </dgm:t>
    </dgm:pt>
    <dgm:pt modelId="{A0FC1036-F002-4FBD-A671-FC007D500387}" type="parTrans" cxnId="{16B9CB9B-4AE2-42F1-A625-BD762099C313}">
      <dgm:prSet/>
      <dgm:spPr/>
      <dgm:t>
        <a:bodyPr/>
        <a:lstStyle/>
        <a:p>
          <a:endParaRPr lang="en-US"/>
        </a:p>
      </dgm:t>
    </dgm:pt>
    <dgm:pt modelId="{ED2EA18E-3647-4AB7-A32A-2805F590AB0E}" type="sibTrans" cxnId="{16B9CB9B-4AE2-42F1-A625-BD762099C313}">
      <dgm:prSet/>
      <dgm:spPr/>
      <dgm:t>
        <a:bodyPr/>
        <a:lstStyle/>
        <a:p>
          <a:endParaRPr lang="en-US"/>
        </a:p>
      </dgm:t>
    </dgm:pt>
    <dgm:pt modelId="{AB9881C1-3094-404F-97AE-6B57E7982CE2}">
      <dgm:prSet/>
      <dgm:spPr/>
      <dgm:t>
        <a:bodyPr/>
        <a:lstStyle/>
        <a:p>
          <a:r>
            <a:rPr lang="en-US">
              <a:effectLst/>
              <a:ea typeface="Times New Roman" panose="02020603050405020304" pitchFamily="18" charset="0"/>
              <a:cs typeface="Times New Roman"/>
            </a:rPr>
            <a:t>Increase rural residents’ confidence in the COVID-19 vaccines</a:t>
          </a:r>
          <a:r>
            <a:rPr lang="en-US">
              <a:ea typeface="Times New Roman" panose="02020603050405020304" pitchFamily="18" charset="0"/>
              <a:cs typeface="Times New Roman"/>
            </a:rPr>
            <a:t> </a:t>
          </a:r>
          <a:endParaRPr lang="en-US">
            <a:effectLst/>
            <a:ea typeface="Times New Roman" panose="02020603050405020304" pitchFamily="18" charset="0"/>
            <a:cs typeface="Times New Roman" panose="02020603050405020304" pitchFamily="18" charset="0"/>
          </a:endParaRPr>
        </a:p>
      </dgm:t>
    </dgm:pt>
    <dgm:pt modelId="{560643FB-3B69-422B-B54B-123ED81EAE59}" type="parTrans" cxnId="{C38E5DA4-9A14-4A81-B389-6943139A408D}">
      <dgm:prSet/>
      <dgm:spPr/>
      <dgm:t>
        <a:bodyPr/>
        <a:lstStyle/>
        <a:p>
          <a:endParaRPr lang="en-US"/>
        </a:p>
      </dgm:t>
    </dgm:pt>
    <dgm:pt modelId="{8C2A6955-92D9-4EBE-BC2E-D44BE070B369}" type="sibTrans" cxnId="{C38E5DA4-9A14-4A81-B389-6943139A408D}">
      <dgm:prSet/>
      <dgm:spPr/>
      <dgm:t>
        <a:bodyPr/>
        <a:lstStyle/>
        <a:p>
          <a:endParaRPr lang="en-US"/>
        </a:p>
      </dgm:t>
    </dgm:pt>
    <dgm:pt modelId="{35DE7114-BCC6-4D0F-A6AE-FDD01A904EA7}">
      <dgm:prSet/>
      <dgm:spPr/>
      <dgm:t>
        <a:bodyPr/>
        <a:lstStyle/>
        <a:p>
          <a:r>
            <a:rPr lang="en-US">
              <a:effectLst/>
              <a:ea typeface="Times New Roman" panose="02020603050405020304" pitchFamily="18" charset="0"/>
              <a:cs typeface="Times New Roman"/>
            </a:rPr>
            <a:t>Empower rural leadership from three key sectors to support vaccination activities in their communities</a:t>
          </a:r>
        </a:p>
      </dgm:t>
    </dgm:pt>
    <dgm:pt modelId="{0381C230-08D5-4CAC-A6EE-897552A29745}" type="parTrans" cxnId="{4580BA89-FB7F-4F78-BCE3-B835F4337074}">
      <dgm:prSet/>
      <dgm:spPr/>
      <dgm:t>
        <a:bodyPr/>
        <a:lstStyle/>
        <a:p>
          <a:endParaRPr lang="en-US"/>
        </a:p>
      </dgm:t>
    </dgm:pt>
    <dgm:pt modelId="{CE90CA43-D534-4474-9B06-639888B04793}" type="sibTrans" cxnId="{4580BA89-FB7F-4F78-BCE3-B835F4337074}">
      <dgm:prSet/>
      <dgm:spPr/>
      <dgm:t>
        <a:bodyPr/>
        <a:lstStyle/>
        <a:p>
          <a:endParaRPr lang="en-US"/>
        </a:p>
      </dgm:t>
    </dgm:pt>
    <dgm:pt modelId="{4D91B20D-FF78-4E62-9496-66E5AD990897}">
      <dgm:prSet/>
      <dgm:spPr/>
      <dgm:t>
        <a:bodyPr/>
        <a:lstStyle/>
        <a:p>
          <a:r>
            <a:rPr lang="en-US">
              <a:ea typeface="Times New Roman" panose="02020603050405020304" pitchFamily="18" charset="0"/>
              <a:cs typeface="Times New Roman"/>
            </a:rPr>
            <a:t>Fillable templates including op-eds, posters, social media, PSAs </a:t>
          </a:r>
        </a:p>
      </dgm:t>
    </dgm:pt>
    <dgm:pt modelId="{34389ECE-01A8-4E08-9EA3-35AA7B32E61B}" type="parTrans" cxnId="{E08BAF22-65CD-4676-A301-DDF5BB22B025}">
      <dgm:prSet/>
      <dgm:spPr/>
      <dgm:t>
        <a:bodyPr/>
        <a:lstStyle/>
        <a:p>
          <a:endParaRPr lang="en-US"/>
        </a:p>
      </dgm:t>
    </dgm:pt>
    <dgm:pt modelId="{973831ED-8558-4BE5-8AF1-46643DA553F4}" type="sibTrans" cxnId="{E08BAF22-65CD-4676-A301-DDF5BB22B025}">
      <dgm:prSet/>
      <dgm:spPr/>
      <dgm:t>
        <a:bodyPr/>
        <a:lstStyle/>
        <a:p>
          <a:endParaRPr lang="en-US"/>
        </a:p>
      </dgm:t>
    </dgm:pt>
    <dgm:pt modelId="{B2366602-1828-49AF-8A7B-D9A13E5F40F8}">
      <dgm:prSet/>
      <dgm:spPr/>
      <dgm:t>
        <a:bodyPr/>
        <a:lstStyle/>
        <a:p>
          <a:r>
            <a:rPr lang="en-US">
              <a:ea typeface="Times New Roman" panose="02020603050405020304" pitchFamily="18" charset="0"/>
              <a:cs typeface="Times New Roman"/>
            </a:rPr>
            <a:t>Community guides and assessments</a:t>
          </a:r>
        </a:p>
      </dgm:t>
    </dgm:pt>
    <dgm:pt modelId="{7FE583C6-5163-440E-9584-84AB66E42315}" type="parTrans" cxnId="{0BA9C9E3-F023-4C03-8E51-A59DB04D69D6}">
      <dgm:prSet/>
      <dgm:spPr/>
      <dgm:t>
        <a:bodyPr/>
        <a:lstStyle/>
        <a:p>
          <a:endParaRPr lang="en-US"/>
        </a:p>
      </dgm:t>
    </dgm:pt>
    <dgm:pt modelId="{37EC40B6-FB78-4BD8-9F56-F34CC02F5585}" type="sibTrans" cxnId="{0BA9C9E3-F023-4C03-8E51-A59DB04D69D6}">
      <dgm:prSet/>
      <dgm:spPr/>
      <dgm:t>
        <a:bodyPr/>
        <a:lstStyle/>
        <a:p>
          <a:endParaRPr lang="en-US"/>
        </a:p>
      </dgm:t>
    </dgm:pt>
    <dgm:pt modelId="{6CD63C88-CF9C-4A96-BB25-760FCB35F566}">
      <dgm:prSet/>
      <dgm:spPr/>
      <dgm:t>
        <a:bodyPr/>
        <a:lstStyle/>
        <a:p>
          <a:r>
            <a:rPr lang="en-US">
              <a:ea typeface="Times New Roman" panose="02020603050405020304" pitchFamily="18" charset="0"/>
              <a:cs typeface="Times New Roman"/>
            </a:rPr>
            <a:t>FAQs, Fact Sheets</a:t>
          </a:r>
        </a:p>
      </dgm:t>
    </dgm:pt>
    <dgm:pt modelId="{6E71621B-D690-4997-A101-03120B3988D6}" type="parTrans" cxnId="{68813C29-5C08-47E2-B662-B58D21632219}">
      <dgm:prSet/>
      <dgm:spPr/>
      <dgm:t>
        <a:bodyPr/>
        <a:lstStyle/>
        <a:p>
          <a:endParaRPr lang="en-US"/>
        </a:p>
      </dgm:t>
    </dgm:pt>
    <dgm:pt modelId="{6862B48C-FC8F-4416-9483-6EBA5B1903B8}" type="sibTrans" cxnId="{68813C29-5C08-47E2-B662-B58D21632219}">
      <dgm:prSet/>
      <dgm:spPr/>
      <dgm:t>
        <a:bodyPr/>
        <a:lstStyle/>
        <a:p>
          <a:endParaRPr lang="en-US"/>
        </a:p>
      </dgm:t>
    </dgm:pt>
    <dgm:pt modelId="{7982B64D-E33C-4C43-9F99-D336E0C4D5A8}">
      <dgm:prSet/>
      <dgm:spPr/>
      <dgm:t>
        <a:bodyPr/>
        <a:lstStyle/>
        <a:p>
          <a:r>
            <a:rPr lang="en-US">
              <a:ea typeface="Times New Roman" panose="02020603050405020304" pitchFamily="18" charset="0"/>
              <a:cs typeface="Times New Roman"/>
            </a:rPr>
            <a:t>Data and survey findings </a:t>
          </a:r>
          <a:endParaRPr lang="en-US"/>
        </a:p>
      </dgm:t>
    </dgm:pt>
    <dgm:pt modelId="{A9A2797C-13B5-4809-A896-EB439BACCAAE}" type="parTrans" cxnId="{90C93015-7AB6-4B88-8B8E-638CD50010FB}">
      <dgm:prSet/>
      <dgm:spPr/>
      <dgm:t>
        <a:bodyPr/>
        <a:lstStyle/>
        <a:p>
          <a:endParaRPr lang="en-US"/>
        </a:p>
      </dgm:t>
    </dgm:pt>
    <dgm:pt modelId="{5325A32B-5222-45C8-ADB0-00DAD464DBCF}" type="sibTrans" cxnId="{90C93015-7AB6-4B88-8B8E-638CD50010FB}">
      <dgm:prSet/>
      <dgm:spPr/>
      <dgm:t>
        <a:bodyPr/>
        <a:lstStyle/>
        <a:p>
          <a:endParaRPr lang="en-US"/>
        </a:p>
      </dgm:t>
    </dgm:pt>
    <dgm:pt modelId="{71CFB57F-7CBC-41C8-B42C-1CAFB32AAA9B}">
      <dgm:prSet/>
      <dgm:spPr/>
      <dgm:t>
        <a:bodyPr/>
        <a:lstStyle/>
        <a:p>
          <a:r>
            <a:rPr lang="en-US">
              <a:effectLst/>
              <a:ea typeface="Times New Roman" panose="02020603050405020304" pitchFamily="18" charset="0"/>
              <a:cs typeface="Times New Roman"/>
            </a:rPr>
            <a:t>Rural Faith Leaders</a:t>
          </a:r>
          <a:r>
            <a:rPr lang="en-US">
              <a:ea typeface="Times New Roman" panose="02020603050405020304" pitchFamily="18" charset="0"/>
              <a:cs typeface="Times New Roman"/>
            </a:rPr>
            <a:t> </a:t>
          </a:r>
          <a:endParaRPr lang="en-US">
            <a:effectLst/>
            <a:ea typeface="Times New Roman" panose="02020603050405020304" pitchFamily="18" charset="0"/>
            <a:cs typeface="Times New Roman" panose="02020603050405020304" pitchFamily="18" charset="0"/>
          </a:endParaRPr>
        </a:p>
      </dgm:t>
    </dgm:pt>
    <dgm:pt modelId="{C45E5CB2-8A93-4A1B-9BC6-4E3F2A75D23C}" type="parTrans" cxnId="{6634D8FE-2617-418C-9A25-219E0D03B706}">
      <dgm:prSet/>
      <dgm:spPr/>
      <dgm:t>
        <a:bodyPr/>
        <a:lstStyle/>
        <a:p>
          <a:endParaRPr lang="en-US"/>
        </a:p>
      </dgm:t>
    </dgm:pt>
    <dgm:pt modelId="{193A9CF5-126B-461D-8D86-5B1ACF5BD483}" type="sibTrans" cxnId="{6634D8FE-2617-418C-9A25-219E0D03B706}">
      <dgm:prSet/>
      <dgm:spPr/>
      <dgm:t>
        <a:bodyPr/>
        <a:lstStyle/>
        <a:p>
          <a:endParaRPr lang="en-US"/>
        </a:p>
      </dgm:t>
    </dgm:pt>
    <dgm:pt modelId="{54BDBD1C-6002-49C7-AAE7-A0050576B842}">
      <dgm:prSet/>
      <dgm:spPr/>
      <dgm:t>
        <a:bodyPr/>
        <a:lstStyle/>
        <a:p>
          <a:r>
            <a:rPr lang="en-US">
              <a:effectLst/>
              <a:ea typeface="Times New Roman" panose="02020603050405020304" pitchFamily="18" charset="0"/>
              <a:cs typeface="Times New Roman"/>
            </a:rPr>
            <a:t>Rural Agriculture Leaders</a:t>
          </a:r>
          <a:r>
            <a:rPr lang="en-US">
              <a:ea typeface="Times New Roman" panose="02020603050405020304" pitchFamily="18" charset="0"/>
              <a:cs typeface="Times New Roman"/>
            </a:rPr>
            <a:t> </a:t>
          </a:r>
        </a:p>
      </dgm:t>
    </dgm:pt>
    <dgm:pt modelId="{08B7810C-0D8F-48C3-A90A-35982CAE4AE0}" type="parTrans" cxnId="{D3452999-8083-457D-892A-14E3949E309C}">
      <dgm:prSet/>
      <dgm:spPr/>
      <dgm:t>
        <a:bodyPr/>
        <a:lstStyle/>
        <a:p>
          <a:endParaRPr lang="en-US"/>
        </a:p>
      </dgm:t>
    </dgm:pt>
    <dgm:pt modelId="{28BC6B23-BAC1-449B-A454-9F034AB4DC85}" type="sibTrans" cxnId="{D3452999-8083-457D-892A-14E3949E309C}">
      <dgm:prSet/>
      <dgm:spPr/>
      <dgm:t>
        <a:bodyPr/>
        <a:lstStyle/>
        <a:p>
          <a:endParaRPr lang="en-US"/>
        </a:p>
      </dgm:t>
    </dgm:pt>
    <dgm:pt modelId="{8DDF1932-AB8F-49D6-B246-A9773B081449}" type="pres">
      <dgm:prSet presAssocID="{E6CB7A30-9C0C-43E6-B404-D8586CADF353}" presName="Name0" presStyleCnt="0">
        <dgm:presLayoutVars>
          <dgm:dir/>
          <dgm:animLvl val="lvl"/>
          <dgm:resizeHandles val="exact"/>
        </dgm:presLayoutVars>
      </dgm:prSet>
      <dgm:spPr/>
    </dgm:pt>
    <dgm:pt modelId="{989378AA-0C34-4AFA-BD11-25BF4CB59444}" type="pres">
      <dgm:prSet presAssocID="{17773341-2C60-4F61-96DB-5E260B4498AF}" presName="compositeNode" presStyleCnt="0">
        <dgm:presLayoutVars>
          <dgm:bulletEnabled val="1"/>
        </dgm:presLayoutVars>
      </dgm:prSet>
      <dgm:spPr/>
    </dgm:pt>
    <dgm:pt modelId="{4CEAB676-A501-43DD-8F6E-CE3D728CCB08}" type="pres">
      <dgm:prSet presAssocID="{17773341-2C60-4F61-96DB-5E260B4498AF}" presName="bgRect" presStyleLbl="node1" presStyleIdx="0" presStyleCnt="3"/>
      <dgm:spPr/>
    </dgm:pt>
    <dgm:pt modelId="{D3DA5F23-3E97-4C87-A1A7-42F153CFACB8}" type="pres">
      <dgm:prSet presAssocID="{17773341-2C60-4F61-96DB-5E260B4498AF}" presName="parentNode" presStyleLbl="node1" presStyleIdx="0" presStyleCnt="3">
        <dgm:presLayoutVars>
          <dgm:chMax val="0"/>
          <dgm:bulletEnabled val="1"/>
        </dgm:presLayoutVars>
      </dgm:prSet>
      <dgm:spPr/>
    </dgm:pt>
    <dgm:pt modelId="{7EEC028D-E3A9-494E-8BAD-89252BC338C8}" type="pres">
      <dgm:prSet presAssocID="{17773341-2C60-4F61-96DB-5E260B4498AF}" presName="childNode" presStyleLbl="node1" presStyleIdx="0" presStyleCnt="3">
        <dgm:presLayoutVars>
          <dgm:bulletEnabled val="1"/>
        </dgm:presLayoutVars>
      </dgm:prSet>
      <dgm:spPr/>
    </dgm:pt>
    <dgm:pt modelId="{F1D64F4B-6BF0-49C7-B1D7-BE6EB04B1D29}" type="pres">
      <dgm:prSet presAssocID="{8CC026F8-0932-4C06-9D1C-10510C5A2F2C}" presName="hSp" presStyleCnt="0"/>
      <dgm:spPr/>
    </dgm:pt>
    <dgm:pt modelId="{E98299BC-C50F-41FE-9C3F-5E06F47DBA3B}" type="pres">
      <dgm:prSet presAssocID="{8CC026F8-0932-4C06-9D1C-10510C5A2F2C}" presName="vProcSp" presStyleCnt="0"/>
      <dgm:spPr/>
    </dgm:pt>
    <dgm:pt modelId="{9B913758-9E50-44EA-825B-E0FF412DBB55}" type="pres">
      <dgm:prSet presAssocID="{8CC026F8-0932-4C06-9D1C-10510C5A2F2C}" presName="vSp1" presStyleCnt="0"/>
      <dgm:spPr/>
    </dgm:pt>
    <dgm:pt modelId="{7BAF6604-6DF8-4E12-8689-D745B56BA01F}" type="pres">
      <dgm:prSet presAssocID="{8CC026F8-0932-4C06-9D1C-10510C5A2F2C}" presName="simulatedConn" presStyleLbl="solidFgAcc1" presStyleIdx="0" presStyleCnt="2"/>
      <dgm:spPr/>
    </dgm:pt>
    <dgm:pt modelId="{5972B538-D53B-4427-8503-9ECA3E309BC7}" type="pres">
      <dgm:prSet presAssocID="{8CC026F8-0932-4C06-9D1C-10510C5A2F2C}" presName="vSp2" presStyleCnt="0"/>
      <dgm:spPr/>
    </dgm:pt>
    <dgm:pt modelId="{F280F287-4BB1-4DAD-86C1-1DF1BE00A32B}" type="pres">
      <dgm:prSet presAssocID="{8CC026F8-0932-4C06-9D1C-10510C5A2F2C}" presName="sibTrans" presStyleCnt="0"/>
      <dgm:spPr/>
    </dgm:pt>
    <dgm:pt modelId="{93E9ADA8-1BEE-4140-9D93-B531A4906C42}" type="pres">
      <dgm:prSet presAssocID="{0E39B99A-CF0E-437B-A401-A96D3101AA6B}" presName="compositeNode" presStyleCnt="0">
        <dgm:presLayoutVars>
          <dgm:bulletEnabled val="1"/>
        </dgm:presLayoutVars>
      </dgm:prSet>
      <dgm:spPr/>
    </dgm:pt>
    <dgm:pt modelId="{866D5B1F-DE9B-4B15-A0C1-82248FC36CC8}" type="pres">
      <dgm:prSet presAssocID="{0E39B99A-CF0E-437B-A401-A96D3101AA6B}" presName="bgRect" presStyleLbl="node1" presStyleIdx="1" presStyleCnt="3"/>
      <dgm:spPr/>
    </dgm:pt>
    <dgm:pt modelId="{EC9E09CA-56D7-4744-8BF0-3967955DE7AA}" type="pres">
      <dgm:prSet presAssocID="{0E39B99A-CF0E-437B-A401-A96D3101AA6B}" presName="parentNode" presStyleLbl="node1" presStyleIdx="1" presStyleCnt="3">
        <dgm:presLayoutVars>
          <dgm:chMax val="0"/>
          <dgm:bulletEnabled val="1"/>
        </dgm:presLayoutVars>
      </dgm:prSet>
      <dgm:spPr/>
    </dgm:pt>
    <dgm:pt modelId="{368BF64E-6B7D-4715-BA3A-65D74C912A98}" type="pres">
      <dgm:prSet presAssocID="{0E39B99A-CF0E-437B-A401-A96D3101AA6B}" presName="childNode" presStyleLbl="node1" presStyleIdx="1" presStyleCnt="3">
        <dgm:presLayoutVars>
          <dgm:bulletEnabled val="1"/>
        </dgm:presLayoutVars>
      </dgm:prSet>
      <dgm:spPr/>
    </dgm:pt>
    <dgm:pt modelId="{5FCD40E4-8311-4A76-A982-069CF6290C19}" type="pres">
      <dgm:prSet presAssocID="{16275108-49C0-4553-998B-6919B7A0D952}" presName="hSp" presStyleCnt="0"/>
      <dgm:spPr/>
    </dgm:pt>
    <dgm:pt modelId="{F8AAD593-D8F7-4744-8737-C4263D1471D9}" type="pres">
      <dgm:prSet presAssocID="{16275108-49C0-4553-998B-6919B7A0D952}" presName="vProcSp" presStyleCnt="0"/>
      <dgm:spPr/>
    </dgm:pt>
    <dgm:pt modelId="{B624A6BA-8BB5-4462-B1D5-CFFE352759BA}" type="pres">
      <dgm:prSet presAssocID="{16275108-49C0-4553-998B-6919B7A0D952}" presName="vSp1" presStyleCnt="0"/>
      <dgm:spPr/>
    </dgm:pt>
    <dgm:pt modelId="{9A329454-3135-4A64-86F9-D382117188C4}" type="pres">
      <dgm:prSet presAssocID="{16275108-49C0-4553-998B-6919B7A0D952}" presName="simulatedConn" presStyleLbl="solidFgAcc1" presStyleIdx="1" presStyleCnt="2"/>
      <dgm:spPr/>
    </dgm:pt>
    <dgm:pt modelId="{6C3B22CA-2A87-4920-8C09-6F85BD59C78B}" type="pres">
      <dgm:prSet presAssocID="{16275108-49C0-4553-998B-6919B7A0D952}" presName="vSp2" presStyleCnt="0"/>
      <dgm:spPr/>
    </dgm:pt>
    <dgm:pt modelId="{D687B447-A6F5-4087-BDBB-711068B2A1A2}" type="pres">
      <dgm:prSet presAssocID="{16275108-49C0-4553-998B-6919B7A0D952}" presName="sibTrans" presStyleCnt="0"/>
      <dgm:spPr/>
    </dgm:pt>
    <dgm:pt modelId="{8306F6EC-23EF-4721-9EF1-684A51D24570}" type="pres">
      <dgm:prSet presAssocID="{5CCD4C45-D869-4728-8334-DEE86272527D}" presName="compositeNode" presStyleCnt="0">
        <dgm:presLayoutVars>
          <dgm:bulletEnabled val="1"/>
        </dgm:presLayoutVars>
      </dgm:prSet>
      <dgm:spPr/>
    </dgm:pt>
    <dgm:pt modelId="{15CE22F2-D569-4D59-8238-B7C34C8DCE7A}" type="pres">
      <dgm:prSet presAssocID="{5CCD4C45-D869-4728-8334-DEE86272527D}" presName="bgRect" presStyleLbl="node1" presStyleIdx="2" presStyleCnt="3"/>
      <dgm:spPr/>
    </dgm:pt>
    <dgm:pt modelId="{81DE771F-3F4B-4B2B-8AA1-6CF97F6FF3F9}" type="pres">
      <dgm:prSet presAssocID="{5CCD4C45-D869-4728-8334-DEE86272527D}" presName="parentNode" presStyleLbl="node1" presStyleIdx="2" presStyleCnt="3">
        <dgm:presLayoutVars>
          <dgm:chMax val="0"/>
          <dgm:bulletEnabled val="1"/>
        </dgm:presLayoutVars>
      </dgm:prSet>
      <dgm:spPr/>
    </dgm:pt>
    <dgm:pt modelId="{F0E846CE-BF66-4E54-B2BB-3A04EC0E5573}" type="pres">
      <dgm:prSet presAssocID="{5CCD4C45-D869-4728-8334-DEE86272527D}" presName="childNode" presStyleLbl="node1" presStyleIdx="2" presStyleCnt="3">
        <dgm:presLayoutVars>
          <dgm:bulletEnabled val="1"/>
        </dgm:presLayoutVars>
      </dgm:prSet>
      <dgm:spPr/>
    </dgm:pt>
  </dgm:ptLst>
  <dgm:cxnLst>
    <dgm:cxn modelId="{4E9AB502-5B47-43A2-B434-386540AAF5CF}" type="presOf" srcId="{0E39B99A-CF0E-437B-A401-A96D3101AA6B}" destId="{EC9E09CA-56D7-4744-8BF0-3967955DE7AA}" srcOrd="1" destOrd="0" presId="urn:microsoft.com/office/officeart/2005/8/layout/hProcess7"/>
    <dgm:cxn modelId="{F1740E04-D2BF-4824-A08A-B25A345664EB}" type="presOf" srcId="{35DE7114-BCC6-4D0F-A6AE-FDD01A904EA7}" destId="{7EEC028D-E3A9-494E-8BAD-89252BC338C8}" srcOrd="0" destOrd="2" presId="urn:microsoft.com/office/officeart/2005/8/layout/hProcess7"/>
    <dgm:cxn modelId="{90C93015-7AB6-4B88-8B8E-638CD50010FB}" srcId="{5CCD4C45-D869-4728-8334-DEE86272527D}" destId="{7982B64D-E33C-4C43-9F99-D336E0C4D5A8}" srcOrd="4" destOrd="0" parTransId="{A9A2797C-13B5-4809-A896-EB439BACCAAE}" sibTransId="{5325A32B-5222-45C8-ADB0-00DAD464DBCF}"/>
    <dgm:cxn modelId="{105C4515-D857-4D25-96C7-D589DACFA23D}" srcId="{E6CB7A30-9C0C-43E6-B404-D8586CADF353}" destId="{17773341-2C60-4F61-96DB-5E260B4498AF}" srcOrd="0" destOrd="0" parTransId="{E5A68ECE-FC35-4EBE-91E6-C70B0DC89CA9}" sibTransId="{8CC026F8-0932-4C06-9D1C-10510C5A2F2C}"/>
    <dgm:cxn modelId="{E08BAF22-65CD-4676-A301-DDF5BB22B025}" srcId="{5CCD4C45-D869-4728-8334-DEE86272527D}" destId="{4D91B20D-FF78-4E62-9496-66E5AD990897}" srcOrd="1" destOrd="0" parTransId="{34389ECE-01A8-4E08-9EA3-35AA7B32E61B}" sibTransId="{973831ED-8558-4BE5-8AF1-46643DA553F4}"/>
    <dgm:cxn modelId="{68813C29-5C08-47E2-B662-B58D21632219}" srcId="{5CCD4C45-D869-4728-8334-DEE86272527D}" destId="{6CD63C88-CF9C-4A96-BB25-760FCB35F566}" srcOrd="3" destOrd="0" parTransId="{6E71621B-D690-4997-A101-03120B3988D6}" sibTransId="{6862B48C-FC8F-4416-9483-6EBA5B1903B8}"/>
    <dgm:cxn modelId="{4F757661-CBDB-462B-B5B1-D4DC59C31379}" type="presOf" srcId="{5CCD4C45-D869-4728-8334-DEE86272527D}" destId="{81DE771F-3F4B-4B2B-8AA1-6CF97F6FF3F9}" srcOrd="1" destOrd="0" presId="urn:microsoft.com/office/officeart/2005/8/layout/hProcess7"/>
    <dgm:cxn modelId="{D86CD948-BDE7-40C6-9AA7-25C2D8D0254E}" type="presOf" srcId="{4D91B20D-FF78-4E62-9496-66E5AD990897}" destId="{F0E846CE-BF66-4E54-B2BB-3A04EC0E5573}" srcOrd="0" destOrd="1" presId="urn:microsoft.com/office/officeart/2005/8/layout/hProcess7"/>
    <dgm:cxn modelId="{83264150-0B63-4C0B-B2D8-C610247F8817}" type="presOf" srcId="{0F7CAE01-6741-4854-B73A-49FAB20A70FD}" destId="{7EEC028D-E3A9-494E-8BAD-89252BC338C8}" srcOrd="0" destOrd="0" presId="urn:microsoft.com/office/officeart/2005/8/layout/hProcess7"/>
    <dgm:cxn modelId="{49DBB451-6E0E-44D5-A635-175449710CDD}" type="presOf" srcId="{6CD63C88-CF9C-4A96-BB25-760FCB35F566}" destId="{F0E846CE-BF66-4E54-B2BB-3A04EC0E5573}" srcOrd="0" destOrd="3" presId="urn:microsoft.com/office/officeart/2005/8/layout/hProcess7"/>
    <dgm:cxn modelId="{96056058-A83B-4EF7-B0D9-C62608AE61A2}" srcId="{0E39B99A-CF0E-437B-A401-A96D3101AA6B}" destId="{5E8DC6CA-B479-45C6-84DF-DF21E1A98481}" srcOrd="0" destOrd="0" parTransId="{B0D12A4E-271B-4AB6-82C0-992CFD97C937}" sibTransId="{FE5C702E-89CA-4790-AA83-A8D7056D2EF9}"/>
    <dgm:cxn modelId="{E8FF8E7C-C1CE-4802-97C3-526F684A2AC7}" type="presOf" srcId="{E6CB7A30-9C0C-43E6-B404-D8586CADF353}" destId="{8DDF1932-AB8F-49D6-B246-A9773B081449}" srcOrd="0" destOrd="0" presId="urn:microsoft.com/office/officeart/2005/8/layout/hProcess7"/>
    <dgm:cxn modelId="{A9B90586-D7AF-4F0B-91A1-54E1B3CCC957}" type="presOf" srcId="{5E8DC6CA-B479-45C6-84DF-DF21E1A98481}" destId="{368BF64E-6B7D-4715-BA3A-65D74C912A98}" srcOrd="0" destOrd="0" presId="urn:microsoft.com/office/officeart/2005/8/layout/hProcess7"/>
    <dgm:cxn modelId="{4580BA89-FB7F-4F78-BCE3-B835F4337074}" srcId="{17773341-2C60-4F61-96DB-5E260B4498AF}" destId="{35DE7114-BCC6-4D0F-A6AE-FDD01A904EA7}" srcOrd="2" destOrd="0" parTransId="{0381C230-08D5-4CAC-A6EE-897552A29745}" sibTransId="{CE90CA43-D534-4474-9B06-639888B04793}"/>
    <dgm:cxn modelId="{D3452999-8083-457D-892A-14E3949E309C}" srcId="{0E39B99A-CF0E-437B-A401-A96D3101AA6B}" destId="{54BDBD1C-6002-49C7-AAE7-A0050576B842}" srcOrd="2" destOrd="0" parTransId="{08B7810C-0D8F-48C3-A90A-35982CAE4AE0}" sibTransId="{28BC6B23-BAC1-449B-A454-9F034AB4DC85}"/>
    <dgm:cxn modelId="{16B9CB9B-4AE2-42F1-A625-BD762099C313}" srcId="{5CCD4C45-D869-4728-8334-DEE86272527D}" destId="{5EAB54C0-571E-4B4B-ACA7-124B6F1AEFD6}" srcOrd="0" destOrd="0" parTransId="{A0FC1036-F002-4FBD-A671-FC007D500387}" sibTransId="{ED2EA18E-3647-4AB7-A32A-2805F590AB0E}"/>
    <dgm:cxn modelId="{C38E5DA4-9A14-4A81-B389-6943139A408D}" srcId="{17773341-2C60-4F61-96DB-5E260B4498AF}" destId="{AB9881C1-3094-404F-97AE-6B57E7982CE2}" srcOrd="1" destOrd="0" parTransId="{560643FB-3B69-422B-B54B-123ED81EAE59}" sibTransId="{8C2A6955-92D9-4EBE-BC2E-D44BE070B369}"/>
    <dgm:cxn modelId="{C566DDBA-5896-40F0-B1BF-039519E44639}" type="presOf" srcId="{54BDBD1C-6002-49C7-AAE7-A0050576B842}" destId="{368BF64E-6B7D-4715-BA3A-65D74C912A98}" srcOrd="0" destOrd="2" presId="urn:microsoft.com/office/officeart/2005/8/layout/hProcess7"/>
    <dgm:cxn modelId="{34BED9C2-88FA-4E26-A24F-D8DF4D869C2C}" srcId="{17773341-2C60-4F61-96DB-5E260B4498AF}" destId="{0F7CAE01-6741-4854-B73A-49FAB20A70FD}" srcOrd="0" destOrd="0" parTransId="{192791B7-AFE8-4566-A4FA-B31B8E814589}" sibTransId="{7982EC1F-03FA-4011-9BEE-C949C97232D2}"/>
    <dgm:cxn modelId="{F45D99C4-FC91-4CAF-8209-5A5E7929FB8B}" type="presOf" srcId="{17773341-2C60-4F61-96DB-5E260B4498AF}" destId="{4CEAB676-A501-43DD-8F6E-CE3D728CCB08}" srcOrd="0" destOrd="0" presId="urn:microsoft.com/office/officeart/2005/8/layout/hProcess7"/>
    <dgm:cxn modelId="{750280CC-53B2-446D-A572-1271F2F737B9}" srcId="{E6CB7A30-9C0C-43E6-B404-D8586CADF353}" destId="{0E39B99A-CF0E-437B-A401-A96D3101AA6B}" srcOrd="1" destOrd="0" parTransId="{7B3D8A21-F34A-469B-A0D1-B8FED1B6A65D}" sibTransId="{16275108-49C0-4553-998B-6919B7A0D952}"/>
    <dgm:cxn modelId="{B0CE0ED2-3D4E-4599-AA32-36AA03A22B63}" type="presOf" srcId="{7982B64D-E33C-4C43-9F99-D336E0C4D5A8}" destId="{F0E846CE-BF66-4E54-B2BB-3A04EC0E5573}" srcOrd="0" destOrd="4" presId="urn:microsoft.com/office/officeart/2005/8/layout/hProcess7"/>
    <dgm:cxn modelId="{BDAACCDC-83A9-4629-8939-FC391E9E00A3}" type="presOf" srcId="{71CFB57F-7CBC-41C8-B42C-1CAFB32AAA9B}" destId="{368BF64E-6B7D-4715-BA3A-65D74C912A98}" srcOrd="0" destOrd="1" presId="urn:microsoft.com/office/officeart/2005/8/layout/hProcess7"/>
    <dgm:cxn modelId="{6D528EE1-E56E-4BA5-AA75-5C36CF940606}" type="presOf" srcId="{AB9881C1-3094-404F-97AE-6B57E7982CE2}" destId="{7EEC028D-E3A9-494E-8BAD-89252BC338C8}" srcOrd="0" destOrd="1" presId="urn:microsoft.com/office/officeart/2005/8/layout/hProcess7"/>
    <dgm:cxn modelId="{4FB18CE3-30FF-4E6D-9835-E6001664B968}" type="presOf" srcId="{5CCD4C45-D869-4728-8334-DEE86272527D}" destId="{15CE22F2-D569-4D59-8238-B7C34C8DCE7A}" srcOrd="0" destOrd="0" presId="urn:microsoft.com/office/officeart/2005/8/layout/hProcess7"/>
    <dgm:cxn modelId="{0BA9C9E3-F023-4C03-8E51-A59DB04D69D6}" srcId="{5CCD4C45-D869-4728-8334-DEE86272527D}" destId="{B2366602-1828-49AF-8A7B-D9A13E5F40F8}" srcOrd="2" destOrd="0" parTransId="{7FE583C6-5163-440E-9584-84AB66E42315}" sibTransId="{37EC40B6-FB78-4BD8-9F56-F34CC02F5585}"/>
    <dgm:cxn modelId="{E78E74E4-82F5-41B8-9847-540A6F6070EB}" type="presOf" srcId="{17773341-2C60-4F61-96DB-5E260B4498AF}" destId="{D3DA5F23-3E97-4C87-A1A7-42F153CFACB8}" srcOrd="1" destOrd="0" presId="urn:microsoft.com/office/officeart/2005/8/layout/hProcess7"/>
    <dgm:cxn modelId="{6C89A9EC-80E9-46A0-8A94-AACB0E859AE4}" type="presOf" srcId="{B2366602-1828-49AF-8A7B-D9A13E5F40F8}" destId="{F0E846CE-BF66-4E54-B2BB-3A04EC0E5573}" srcOrd="0" destOrd="2" presId="urn:microsoft.com/office/officeart/2005/8/layout/hProcess7"/>
    <dgm:cxn modelId="{8606F7EC-71E9-45F6-86B2-B620E7ECB816}" srcId="{E6CB7A30-9C0C-43E6-B404-D8586CADF353}" destId="{5CCD4C45-D869-4728-8334-DEE86272527D}" srcOrd="2" destOrd="0" parTransId="{47C5DDA7-385C-4F76-8A08-72C05B5C1BB6}" sibTransId="{DA9CC180-D04E-4771-9301-4A5F6D23ECB8}"/>
    <dgm:cxn modelId="{CB2257F2-98E7-4CB2-BF2B-AFE529BF5D7D}" type="presOf" srcId="{5EAB54C0-571E-4B4B-ACA7-124B6F1AEFD6}" destId="{F0E846CE-BF66-4E54-B2BB-3A04EC0E5573}" srcOrd="0" destOrd="0" presId="urn:microsoft.com/office/officeart/2005/8/layout/hProcess7"/>
    <dgm:cxn modelId="{A98980F5-FD2C-4E69-93EB-D357ADFBFF69}" type="presOf" srcId="{0E39B99A-CF0E-437B-A401-A96D3101AA6B}" destId="{866D5B1F-DE9B-4B15-A0C1-82248FC36CC8}" srcOrd="0" destOrd="0" presId="urn:microsoft.com/office/officeart/2005/8/layout/hProcess7"/>
    <dgm:cxn modelId="{6634D8FE-2617-418C-9A25-219E0D03B706}" srcId="{0E39B99A-CF0E-437B-A401-A96D3101AA6B}" destId="{71CFB57F-7CBC-41C8-B42C-1CAFB32AAA9B}" srcOrd="1" destOrd="0" parTransId="{C45E5CB2-8A93-4A1B-9BC6-4E3F2A75D23C}" sibTransId="{193A9CF5-126B-461D-8D86-5B1ACF5BD483}"/>
    <dgm:cxn modelId="{DD5DDF37-CA19-4D2F-A519-437C566CFE74}" type="presParOf" srcId="{8DDF1932-AB8F-49D6-B246-A9773B081449}" destId="{989378AA-0C34-4AFA-BD11-25BF4CB59444}" srcOrd="0" destOrd="0" presId="urn:microsoft.com/office/officeart/2005/8/layout/hProcess7"/>
    <dgm:cxn modelId="{FC9F510F-66D8-4B62-BC3D-4DF814EF9976}" type="presParOf" srcId="{989378AA-0C34-4AFA-BD11-25BF4CB59444}" destId="{4CEAB676-A501-43DD-8F6E-CE3D728CCB08}" srcOrd="0" destOrd="0" presId="urn:microsoft.com/office/officeart/2005/8/layout/hProcess7"/>
    <dgm:cxn modelId="{A9AB23C7-93FF-49B1-BD80-9FAD155E3A26}" type="presParOf" srcId="{989378AA-0C34-4AFA-BD11-25BF4CB59444}" destId="{D3DA5F23-3E97-4C87-A1A7-42F153CFACB8}" srcOrd="1" destOrd="0" presId="urn:microsoft.com/office/officeart/2005/8/layout/hProcess7"/>
    <dgm:cxn modelId="{8D0C617C-B9A2-481D-A02D-163164A1BB3A}" type="presParOf" srcId="{989378AA-0C34-4AFA-BD11-25BF4CB59444}" destId="{7EEC028D-E3A9-494E-8BAD-89252BC338C8}" srcOrd="2" destOrd="0" presId="urn:microsoft.com/office/officeart/2005/8/layout/hProcess7"/>
    <dgm:cxn modelId="{05FA4476-7A4D-4A37-8387-FECA1D73A05F}" type="presParOf" srcId="{8DDF1932-AB8F-49D6-B246-A9773B081449}" destId="{F1D64F4B-6BF0-49C7-B1D7-BE6EB04B1D29}" srcOrd="1" destOrd="0" presId="urn:microsoft.com/office/officeart/2005/8/layout/hProcess7"/>
    <dgm:cxn modelId="{FE229D57-FDD0-4CE5-87A2-6CD87D5E00F0}" type="presParOf" srcId="{8DDF1932-AB8F-49D6-B246-A9773B081449}" destId="{E98299BC-C50F-41FE-9C3F-5E06F47DBA3B}" srcOrd="2" destOrd="0" presId="urn:microsoft.com/office/officeart/2005/8/layout/hProcess7"/>
    <dgm:cxn modelId="{697D6E47-599A-494E-AE3F-F49CCAD3ABE7}" type="presParOf" srcId="{E98299BC-C50F-41FE-9C3F-5E06F47DBA3B}" destId="{9B913758-9E50-44EA-825B-E0FF412DBB55}" srcOrd="0" destOrd="0" presId="urn:microsoft.com/office/officeart/2005/8/layout/hProcess7"/>
    <dgm:cxn modelId="{EDEEFE1F-E222-41AF-BF46-35B20DA713DF}" type="presParOf" srcId="{E98299BC-C50F-41FE-9C3F-5E06F47DBA3B}" destId="{7BAF6604-6DF8-4E12-8689-D745B56BA01F}" srcOrd="1" destOrd="0" presId="urn:microsoft.com/office/officeart/2005/8/layout/hProcess7"/>
    <dgm:cxn modelId="{1EA49B99-0FB8-4261-ACC1-C2D64B121EA9}" type="presParOf" srcId="{E98299BC-C50F-41FE-9C3F-5E06F47DBA3B}" destId="{5972B538-D53B-4427-8503-9ECA3E309BC7}" srcOrd="2" destOrd="0" presId="urn:microsoft.com/office/officeart/2005/8/layout/hProcess7"/>
    <dgm:cxn modelId="{8498C0EE-42CE-46A6-B045-03A7976B4B16}" type="presParOf" srcId="{8DDF1932-AB8F-49D6-B246-A9773B081449}" destId="{F280F287-4BB1-4DAD-86C1-1DF1BE00A32B}" srcOrd="3" destOrd="0" presId="urn:microsoft.com/office/officeart/2005/8/layout/hProcess7"/>
    <dgm:cxn modelId="{7A5118B2-908C-49E8-B9AE-23067EDD951D}" type="presParOf" srcId="{8DDF1932-AB8F-49D6-B246-A9773B081449}" destId="{93E9ADA8-1BEE-4140-9D93-B531A4906C42}" srcOrd="4" destOrd="0" presId="urn:microsoft.com/office/officeart/2005/8/layout/hProcess7"/>
    <dgm:cxn modelId="{4C98E985-F447-456E-946C-33695C9227AD}" type="presParOf" srcId="{93E9ADA8-1BEE-4140-9D93-B531A4906C42}" destId="{866D5B1F-DE9B-4B15-A0C1-82248FC36CC8}" srcOrd="0" destOrd="0" presId="urn:microsoft.com/office/officeart/2005/8/layout/hProcess7"/>
    <dgm:cxn modelId="{935995B1-717D-402B-8415-2702357616D0}" type="presParOf" srcId="{93E9ADA8-1BEE-4140-9D93-B531A4906C42}" destId="{EC9E09CA-56D7-4744-8BF0-3967955DE7AA}" srcOrd="1" destOrd="0" presId="urn:microsoft.com/office/officeart/2005/8/layout/hProcess7"/>
    <dgm:cxn modelId="{7F3FEFC3-4C0F-43AF-96F7-2DC77B71F102}" type="presParOf" srcId="{93E9ADA8-1BEE-4140-9D93-B531A4906C42}" destId="{368BF64E-6B7D-4715-BA3A-65D74C912A98}" srcOrd="2" destOrd="0" presId="urn:microsoft.com/office/officeart/2005/8/layout/hProcess7"/>
    <dgm:cxn modelId="{6D9AFB39-2BEA-4EC8-8DB5-D82163E1DE45}" type="presParOf" srcId="{8DDF1932-AB8F-49D6-B246-A9773B081449}" destId="{5FCD40E4-8311-4A76-A982-069CF6290C19}" srcOrd="5" destOrd="0" presId="urn:microsoft.com/office/officeart/2005/8/layout/hProcess7"/>
    <dgm:cxn modelId="{BA76D0F9-2685-4FC4-B888-B8EA177478BF}" type="presParOf" srcId="{8DDF1932-AB8F-49D6-B246-A9773B081449}" destId="{F8AAD593-D8F7-4744-8737-C4263D1471D9}" srcOrd="6" destOrd="0" presId="urn:microsoft.com/office/officeart/2005/8/layout/hProcess7"/>
    <dgm:cxn modelId="{8EF89656-241B-4628-86E3-E2EFEA4A353C}" type="presParOf" srcId="{F8AAD593-D8F7-4744-8737-C4263D1471D9}" destId="{B624A6BA-8BB5-4462-B1D5-CFFE352759BA}" srcOrd="0" destOrd="0" presId="urn:microsoft.com/office/officeart/2005/8/layout/hProcess7"/>
    <dgm:cxn modelId="{BD64541A-8891-4E97-A06D-CCFB36428821}" type="presParOf" srcId="{F8AAD593-D8F7-4744-8737-C4263D1471D9}" destId="{9A329454-3135-4A64-86F9-D382117188C4}" srcOrd="1" destOrd="0" presId="urn:microsoft.com/office/officeart/2005/8/layout/hProcess7"/>
    <dgm:cxn modelId="{653F7F89-976D-411D-BC14-0E5A87F7C16D}" type="presParOf" srcId="{F8AAD593-D8F7-4744-8737-C4263D1471D9}" destId="{6C3B22CA-2A87-4920-8C09-6F85BD59C78B}" srcOrd="2" destOrd="0" presId="urn:microsoft.com/office/officeart/2005/8/layout/hProcess7"/>
    <dgm:cxn modelId="{AEF27CB3-2305-4121-9C0D-BC448F67FCDD}" type="presParOf" srcId="{8DDF1932-AB8F-49D6-B246-A9773B081449}" destId="{D687B447-A6F5-4087-BDBB-711068B2A1A2}" srcOrd="7" destOrd="0" presId="urn:microsoft.com/office/officeart/2005/8/layout/hProcess7"/>
    <dgm:cxn modelId="{0A1DC614-3FD0-4516-AB7C-C09FF927F9F6}" type="presParOf" srcId="{8DDF1932-AB8F-49D6-B246-A9773B081449}" destId="{8306F6EC-23EF-4721-9EF1-684A51D24570}" srcOrd="8" destOrd="0" presId="urn:microsoft.com/office/officeart/2005/8/layout/hProcess7"/>
    <dgm:cxn modelId="{B22E6F63-66A4-4CFC-8F8D-E40ECF8F7C49}" type="presParOf" srcId="{8306F6EC-23EF-4721-9EF1-684A51D24570}" destId="{15CE22F2-D569-4D59-8238-B7C34C8DCE7A}" srcOrd="0" destOrd="0" presId="urn:microsoft.com/office/officeart/2005/8/layout/hProcess7"/>
    <dgm:cxn modelId="{860F5337-5145-416E-A7AB-A2731FA53609}" type="presParOf" srcId="{8306F6EC-23EF-4721-9EF1-684A51D24570}" destId="{81DE771F-3F4B-4B2B-8AA1-6CF97F6FF3F9}" srcOrd="1" destOrd="0" presId="urn:microsoft.com/office/officeart/2005/8/layout/hProcess7"/>
    <dgm:cxn modelId="{470099E8-B03C-46B8-8698-746233E0E21D}" type="presParOf" srcId="{8306F6EC-23EF-4721-9EF1-684A51D24570}" destId="{F0E846CE-BF66-4E54-B2BB-3A04EC0E557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EAB676-A501-43DD-8F6E-CE3D728CCB08}">
      <dsp:nvSpPr>
        <dsp:cNvPr id="0" name=""/>
        <dsp:cNvSpPr/>
      </dsp:nvSpPr>
      <dsp:spPr>
        <a:xfrm>
          <a:off x="876" y="1243632"/>
          <a:ext cx="3772551" cy="452706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a:solidFill>
                <a:srgbClr val="006847"/>
              </a:solidFill>
            </a:rPr>
            <a:t>Objectives</a:t>
          </a:r>
        </a:p>
      </dsp:txBody>
      <dsp:txXfrm rot="16200000">
        <a:off x="-1477963" y="2722473"/>
        <a:ext cx="3712190" cy="754510"/>
      </dsp:txXfrm>
    </dsp:sp>
    <dsp:sp modelId="{7EEC028D-E3A9-494E-8BAD-89252BC338C8}">
      <dsp:nvSpPr>
        <dsp:cNvPr id="0" name=""/>
        <dsp:cNvSpPr/>
      </dsp:nvSpPr>
      <dsp:spPr>
        <a:xfrm>
          <a:off x="755387" y="1243632"/>
          <a:ext cx="2810550" cy="45270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kern="1200">
              <a:effectLst/>
              <a:ea typeface="Times New Roman" panose="02020603050405020304" pitchFamily="18" charset="0"/>
              <a:cs typeface="Times New Roman"/>
            </a:rPr>
            <a:t>Promote the benefit of COVID-19 vaccination in rural America</a:t>
          </a:r>
          <a:r>
            <a:rPr lang="en-US" sz="2200" kern="1200">
              <a:ea typeface="Times New Roman" panose="02020603050405020304" pitchFamily="18" charset="0"/>
              <a:cs typeface="Times New Roman"/>
            </a:rPr>
            <a:t> </a:t>
          </a:r>
          <a:endParaRPr lang="en-US" sz="2200" kern="1200"/>
        </a:p>
        <a:p>
          <a:pPr marL="0" lvl="0" indent="0" algn="l" defTabSz="977900">
            <a:lnSpc>
              <a:spcPct val="90000"/>
            </a:lnSpc>
            <a:spcBef>
              <a:spcPct val="0"/>
            </a:spcBef>
            <a:spcAft>
              <a:spcPct val="35000"/>
            </a:spcAft>
            <a:buNone/>
          </a:pPr>
          <a:r>
            <a:rPr lang="en-US" sz="2200" kern="1200">
              <a:effectLst/>
              <a:ea typeface="Times New Roman" panose="02020603050405020304" pitchFamily="18" charset="0"/>
              <a:cs typeface="Times New Roman"/>
            </a:rPr>
            <a:t>Increase rural residents’ confidence in the COVID-19 vaccines</a:t>
          </a:r>
          <a:r>
            <a:rPr lang="en-US" sz="2200" kern="1200">
              <a:ea typeface="Times New Roman" panose="02020603050405020304" pitchFamily="18" charset="0"/>
              <a:cs typeface="Times New Roman"/>
            </a:rPr>
            <a:t> </a:t>
          </a:r>
          <a:endParaRPr lang="en-US" sz="2200" kern="1200">
            <a:effectLst/>
            <a:ea typeface="Times New Roman" panose="02020603050405020304" pitchFamily="18" charset="0"/>
            <a:cs typeface="Times New Roman" panose="02020603050405020304" pitchFamily="18" charset="0"/>
          </a:endParaRPr>
        </a:p>
        <a:p>
          <a:pPr marL="0" lvl="0" indent="0" algn="l" defTabSz="977900">
            <a:lnSpc>
              <a:spcPct val="90000"/>
            </a:lnSpc>
            <a:spcBef>
              <a:spcPct val="0"/>
            </a:spcBef>
            <a:spcAft>
              <a:spcPct val="35000"/>
            </a:spcAft>
            <a:buNone/>
          </a:pPr>
          <a:r>
            <a:rPr lang="en-US" sz="2200" kern="1200">
              <a:effectLst/>
              <a:ea typeface="Times New Roman" panose="02020603050405020304" pitchFamily="18" charset="0"/>
              <a:cs typeface="Times New Roman"/>
            </a:rPr>
            <a:t>Empower rural leadership from three key sectors to support vaccination activities in their communities</a:t>
          </a:r>
        </a:p>
      </dsp:txBody>
      <dsp:txXfrm>
        <a:off x="755387" y="1243632"/>
        <a:ext cx="2810550" cy="4527062"/>
      </dsp:txXfrm>
    </dsp:sp>
    <dsp:sp modelId="{866D5B1F-DE9B-4B15-A0C1-82248FC36CC8}">
      <dsp:nvSpPr>
        <dsp:cNvPr id="0" name=""/>
        <dsp:cNvSpPr/>
      </dsp:nvSpPr>
      <dsp:spPr>
        <a:xfrm>
          <a:off x="3905467" y="1243632"/>
          <a:ext cx="3772551" cy="452706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a:solidFill>
                <a:srgbClr val="006847"/>
              </a:solidFill>
            </a:rPr>
            <a:t>Stakeholders</a:t>
          </a:r>
        </a:p>
      </dsp:txBody>
      <dsp:txXfrm rot="16200000">
        <a:off x="2426627" y="2722473"/>
        <a:ext cx="3712190" cy="754510"/>
      </dsp:txXfrm>
    </dsp:sp>
    <dsp:sp modelId="{7BAF6604-6DF8-4E12-8689-D745B56BA01F}">
      <dsp:nvSpPr>
        <dsp:cNvPr id="0" name=""/>
        <dsp:cNvSpPr/>
      </dsp:nvSpPr>
      <dsp:spPr>
        <a:xfrm rot="5400000">
          <a:off x="3591907" y="4838957"/>
          <a:ext cx="664845" cy="56588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8BF64E-6B7D-4715-BA3A-65D74C912A98}">
      <dsp:nvSpPr>
        <dsp:cNvPr id="0" name=""/>
        <dsp:cNvSpPr/>
      </dsp:nvSpPr>
      <dsp:spPr>
        <a:xfrm>
          <a:off x="4659977" y="1243632"/>
          <a:ext cx="2810550" cy="45270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kern="1200">
              <a:effectLst/>
              <a:ea typeface="Times New Roman" panose="02020603050405020304" pitchFamily="18" charset="0"/>
              <a:cs typeface="Times New Roman"/>
            </a:rPr>
            <a:t>Rural Healthcare Leaders: hospitals, outpatient clinics, community health workers, public health officials</a:t>
          </a:r>
          <a:r>
            <a:rPr lang="en-US" sz="2200" kern="1200">
              <a:ea typeface="Times New Roman" panose="02020603050405020304" pitchFamily="18" charset="0"/>
              <a:cs typeface="Times New Roman"/>
            </a:rPr>
            <a:t> </a:t>
          </a:r>
          <a:endParaRPr lang="en-US" sz="2200" kern="1200"/>
        </a:p>
        <a:p>
          <a:pPr marL="0" lvl="0" indent="0" algn="l" defTabSz="977900">
            <a:lnSpc>
              <a:spcPct val="90000"/>
            </a:lnSpc>
            <a:spcBef>
              <a:spcPct val="0"/>
            </a:spcBef>
            <a:spcAft>
              <a:spcPct val="35000"/>
            </a:spcAft>
            <a:buNone/>
          </a:pPr>
          <a:r>
            <a:rPr lang="en-US" sz="2200" kern="1200">
              <a:effectLst/>
              <a:ea typeface="Times New Roman" panose="02020603050405020304" pitchFamily="18" charset="0"/>
              <a:cs typeface="Times New Roman"/>
            </a:rPr>
            <a:t>Rural Faith Leaders</a:t>
          </a:r>
          <a:r>
            <a:rPr lang="en-US" sz="2200" kern="1200">
              <a:ea typeface="Times New Roman" panose="02020603050405020304" pitchFamily="18" charset="0"/>
              <a:cs typeface="Times New Roman"/>
            </a:rPr>
            <a:t> </a:t>
          </a:r>
          <a:endParaRPr lang="en-US" sz="2200" kern="1200">
            <a:effectLst/>
            <a:ea typeface="Times New Roman" panose="02020603050405020304" pitchFamily="18" charset="0"/>
            <a:cs typeface="Times New Roman" panose="02020603050405020304" pitchFamily="18" charset="0"/>
          </a:endParaRPr>
        </a:p>
        <a:p>
          <a:pPr marL="0" lvl="0" indent="0" algn="l" defTabSz="977900">
            <a:lnSpc>
              <a:spcPct val="90000"/>
            </a:lnSpc>
            <a:spcBef>
              <a:spcPct val="0"/>
            </a:spcBef>
            <a:spcAft>
              <a:spcPct val="35000"/>
            </a:spcAft>
            <a:buNone/>
          </a:pPr>
          <a:r>
            <a:rPr lang="en-US" sz="2200" kern="1200">
              <a:effectLst/>
              <a:ea typeface="Times New Roman" panose="02020603050405020304" pitchFamily="18" charset="0"/>
              <a:cs typeface="Times New Roman"/>
            </a:rPr>
            <a:t>Rural Agriculture Leaders</a:t>
          </a:r>
          <a:r>
            <a:rPr lang="en-US" sz="2200" kern="1200">
              <a:ea typeface="Times New Roman" panose="02020603050405020304" pitchFamily="18" charset="0"/>
              <a:cs typeface="Times New Roman"/>
            </a:rPr>
            <a:t> </a:t>
          </a:r>
        </a:p>
      </dsp:txBody>
      <dsp:txXfrm>
        <a:off x="4659977" y="1243632"/>
        <a:ext cx="2810550" cy="4527062"/>
      </dsp:txXfrm>
    </dsp:sp>
    <dsp:sp modelId="{15CE22F2-D569-4D59-8238-B7C34C8DCE7A}">
      <dsp:nvSpPr>
        <dsp:cNvPr id="0" name=""/>
        <dsp:cNvSpPr/>
      </dsp:nvSpPr>
      <dsp:spPr>
        <a:xfrm>
          <a:off x="7810058" y="1243632"/>
          <a:ext cx="3772551" cy="4527062"/>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4305" rIns="200025" bIns="0" numCol="1" spcCol="1270" anchor="t" anchorCtr="0">
          <a:noAutofit/>
        </a:bodyPr>
        <a:lstStyle/>
        <a:p>
          <a:pPr marL="0" lvl="0" indent="0" algn="r" defTabSz="2000250">
            <a:lnSpc>
              <a:spcPct val="90000"/>
            </a:lnSpc>
            <a:spcBef>
              <a:spcPct val="0"/>
            </a:spcBef>
            <a:spcAft>
              <a:spcPct val="35000"/>
            </a:spcAft>
            <a:buNone/>
          </a:pPr>
          <a:r>
            <a:rPr lang="en-US" sz="4500" kern="1200">
              <a:solidFill>
                <a:srgbClr val="006847"/>
              </a:solidFill>
            </a:rPr>
            <a:t>Features</a:t>
          </a:r>
        </a:p>
      </dsp:txBody>
      <dsp:txXfrm rot="16200000">
        <a:off x="6331218" y="2722473"/>
        <a:ext cx="3712190" cy="754510"/>
      </dsp:txXfrm>
    </dsp:sp>
    <dsp:sp modelId="{9A329454-3135-4A64-86F9-D382117188C4}">
      <dsp:nvSpPr>
        <dsp:cNvPr id="0" name=""/>
        <dsp:cNvSpPr/>
      </dsp:nvSpPr>
      <dsp:spPr>
        <a:xfrm rot="5400000">
          <a:off x="7496498" y="4838957"/>
          <a:ext cx="664845" cy="565882"/>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E846CE-BF66-4E54-B2BB-3A04EC0E5573}">
      <dsp:nvSpPr>
        <dsp:cNvPr id="0" name=""/>
        <dsp:cNvSpPr/>
      </dsp:nvSpPr>
      <dsp:spPr>
        <a:xfrm>
          <a:off x="8564568" y="1243632"/>
          <a:ext cx="2810550" cy="45270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n-US" sz="2200" kern="1200">
              <a:effectLst/>
              <a:ea typeface="Times New Roman" panose="02020603050405020304" pitchFamily="18" charset="0"/>
              <a:cs typeface="Times New Roman"/>
            </a:rPr>
            <a:t>Talking points for community leaders</a:t>
          </a:r>
          <a:endParaRPr lang="en-US" sz="2200" kern="1200"/>
        </a:p>
        <a:p>
          <a:pPr marL="0" lvl="0" indent="0" algn="l" defTabSz="977900">
            <a:lnSpc>
              <a:spcPct val="90000"/>
            </a:lnSpc>
            <a:spcBef>
              <a:spcPct val="0"/>
            </a:spcBef>
            <a:spcAft>
              <a:spcPct val="35000"/>
            </a:spcAft>
            <a:buNone/>
          </a:pPr>
          <a:r>
            <a:rPr lang="en-US" sz="2200" kern="1200">
              <a:ea typeface="Times New Roman" panose="02020603050405020304" pitchFamily="18" charset="0"/>
              <a:cs typeface="Times New Roman"/>
            </a:rPr>
            <a:t>Fillable templates including op-eds, posters, social media, PSAs </a:t>
          </a:r>
        </a:p>
        <a:p>
          <a:pPr marL="0" lvl="0" indent="0" algn="l" defTabSz="977900">
            <a:lnSpc>
              <a:spcPct val="90000"/>
            </a:lnSpc>
            <a:spcBef>
              <a:spcPct val="0"/>
            </a:spcBef>
            <a:spcAft>
              <a:spcPct val="35000"/>
            </a:spcAft>
            <a:buNone/>
          </a:pPr>
          <a:r>
            <a:rPr lang="en-US" sz="2200" kern="1200">
              <a:ea typeface="Times New Roman" panose="02020603050405020304" pitchFamily="18" charset="0"/>
              <a:cs typeface="Times New Roman"/>
            </a:rPr>
            <a:t>Community guides and assessments</a:t>
          </a:r>
        </a:p>
        <a:p>
          <a:pPr marL="0" lvl="0" indent="0" algn="l" defTabSz="977900">
            <a:lnSpc>
              <a:spcPct val="90000"/>
            </a:lnSpc>
            <a:spcBef>
              <a:spcPct val="0"/>
            </a:spcBef>
            <a:spcAft>
              <a:spcPct val="35000"/>
            </a:spcAft>
            <a:buNone/>
          </a:pPr>
          <a:r>
            <a:rPr lang="en-US" sz="2200" kern="1200">
              <a:ea typeface="Times New Roman" panose="02020603050405020304" pitchFamily="18" charset="0"/>
              <a:cs typeface="Times New Roman"/>
            </a:rPr>
            <a:t>FAQs, Fact Sheets</a:t>
          </a:r>
        </a:p>
        <a:p>
          <a:pPr marL="0" lvl="0" indent="0" algn="l" defTabSz="977900">
            <a:lnSpc>
              <a:spcPct val="90000"/>
            </a:lnSpc>
            <a:spcBef>
              <a:spcPct val="0"/>
            </a:spcBef>
            <a:spcAft>
              <a:spcPct val="35000"/>
            </a:spcAft>
            <a:buNone/>
          </a:pPr>
          <a:r>
            <a:rPr lang="en-US" sz="2200" kern="1200">
              <a:ea typeface="Times New Roman" panose="02020603050405020304" pitchFamily="18" charset="0"/>
              <a:cs typeface="Times New Roman"/>
            </a:rPr>
            <a:t>Data and survey findings </a:t>
          </a:r>
          <a:endParaRPr lang="en-US" sz="2200" kern="1200"/>
        </a:p>
      </dsp:txBody>
      <dsp:txXfrm>
        <a:off x="8564568" y="1243632"/>
        <a:ext cx="2810550" cy="45270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F53DA-5B34-4AFF-A367-A7B9348425B0}"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3F1C7-9F38-4BA0-8573-17DAEFAA065D}" type="slidenum">
              <a:rPr lang="en-US" smtClean="0"/>
              <a:t>‹#›</a:t>
            </a:fld>
            <a:endParaRPr lang="en-US"/>
          </a:p>
        </p:txBody>
      </p:sp>
    </p:spTree>
    <p:extLst>
      <p:ext uri="{BB962C8B-B14F-4D97-AF65-F5344CB8AC3E}">
        <p14:creationId xmlns:p14="http://schemas.microsoft.com/office/powerpoint/2010/main" val="4137373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uralhealthweb.org/NRHA/media/Emerge_NRHA/Advocacy/Government%20affairs/2021/04-16-21-Rural-COVID-19-relief-summary.pdf"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ecandothis.hhs.gov/" TargetMode="External"/><Relationship Id="rId5" Type="http://schemas.openxmlformats.org/officeDocument/2006/relationships/hyperlink" Target="https://nam12.safelinks.protection.outlook.com/?url=https%3A%2F%2Flnks.gd%2Fl%2FeyJhbGciOiJIUzI1NiJ9.eyJidWxsZXRpbl9saW5rX2lkIjoxMDEsInVyaSI6ImJwMjpjbGljayIsImJ1bGxldGluX2lkIjoiMjAyMTA0MDguMzg0Mjc2OTEiLCJ1cmwiOiJodHRwczovL3dlY2FuZG90aGlzLmhocy5nb3YvY292aWRjb21tdW5pdHljb3JwcyJ9.UYX_tD3oQ69KK1n5KxO3obmmOHwB9CivvqIVYTS--H0%2Fs%2F983313346%2Fbr%2F101660192975-l&amp;data=04%7C01%7Cmzeagler%40nrharural.org%7C32e62b1906174285033808d8fa837195%7Cfc72794673ba4e94a4ef930ba4ca4c64%7C1%7C1%7C637534789788763897%7CUnknown%7CTWFpbGZsb3d8eyJWIjoiMC4wLjAwMDAiLCJQIjoiV2luMzIiLCJBTiI6Ik1haWwiLCJXVCI6Mn0%3D%7C1000&amp;sdata=gBftxb85AW1SGQiEF45PpSDnPIqb3ULbTbYi6Ij799s%3D&amp;reserved=0" TargetMode="External"/><Relationship Id="rId4" Type="http://schemas.openxmlformats.org/officeDocument/2006/relationships/hyperlink" Target="https://nam12.safelinks.protection.outlook.com/?url=https%3A%2F%2Flnks.gd%2Fl%2FeyJhbGciOiJIUzI1NiJ9.eyJidWxsZXRpbl9saW5rX2lkIjoxMDAsInVyaSI6ImJwMjpjbGljayIsImJ1bGxldGluX2lkIjoiMjAyMTA0MDguMzg0Mjc2OTEiLCJ1cmwiOiJodHRwczovL3dlY2FuZG90aGlzLmhocy5nb3YvIn0.StZ2nKZRz0fsjROpOKME37JjOrbM5MFDboO4fz7VP8E%2Fs%2F983313346%2Fbr%2F101660192975-l&amp;data=04%7C01%7Cmzeagler%40nrharural.org%7C32e62b1906174285033808d8fa837195%7Cfc72794673ba4e94a4ef930ba4ca4c64%7C1%7C1%7C637534789788753908%7CUnknown%7CTWFpbGZsb3d8eyJWIjoiMC4wLjAwMDAiLCJQIjoiV2luMzIiLCJBTiI6Ik1haWwiLCJXVCI6Mn0%3D%7C1000&amp;sdata=JKjrYxK6XJj9rOdFuR%2FpIEGTtgEE9J3J02G1dcm4bmU%3D&amp;reserved=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griculture.senate.gov/hearings/to-consider-the-following-nominations-xochitl-torres-small-to-be-under-secretary-of-agriculture-for-rural-development-and-robert-f-bonnie-to-be-under-secretary-of-agriculture-for-farm-production-and-conserv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ederalregister.gov/public-inspection/2021-14973/medicare-program-cy-2022-payment-policies-under-the-physician-fee-schedule-and-other-changes-to-part"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connect.nrharural.org/home" TargetMode="External"/><Relationship Id="rId4" Type="http://schemas.openxmlformats.org/officeDocument/2006/relationships/hyperlink" Target="https://www.cms.gov/newsroom/fact-sheets/calendar-year-cy-2022-medicare-physician-fee-schedule-proposed-rul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ublic-inspection.federalregister.gov/2021-15159.pdf" TargetMode="External"/><Relationship Id="rId7" Type="http://schemas.openxmlformats.org/officeDocument/2006/relationships/hyperlink" Target="https://www.cms.gov/newsroom/press-releases/hhs-encourages-states-educate-eligible-immigrants-about-medicaid-coverag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whitehouse.gov/briefing-room/statements-releases/2021/07/09/fact-sheet-executive-order-on-promoting-competition-in-the-american-economy/" TargetMode="External"/><Relationship Id="rId5" Type="http://schemas.openxmlformats.org/officeDocument/2006/relationships/hyperlink" Target="https://www.ruralhealthweb.org/getmedia/00e750f1-54e5-4228-9a0e-2a8b80657f47/2021-07-15-DRAFT-Comments-on-OSHA-regulation.aspx" TargetMode="External"/><Relationship Id="rId4" Type="http://schemas.openxmlformats.org/officeDocument/2006/relationships/hyperlink" Target="https://www.federalregister.gov/documents/2021/01/19/2021-00988/recommendations-from-the-metropolitan-and-micropolitan-statistical-area-standards-review-committe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onnect.nrharural.org/hom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nnect.nrharural.org/hom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ruralhealthweb.org/NRHA/media/Emerge_NRHA/Advocacy/Comment%20letters/04-16-21-NRHA-infrastructure-package-comment-lette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uralhealthweb.org/NRHA/media/Emerge_NRHA/Advocacy/Comment%20letters/04-16-21-NRHA-infrastructure-package-comment-letter.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ruralhealthweb.org/NRHA/media/Emerge_NRHA/Advocacy/Government%20affairs/2021/NRHA-FY-2022-appropriations-requests.pdf"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ruralhealthweb.org/getmedia/bf4131fc-ff04-419e-abab-be2f7a6066cc/DearColleague-RuralHealthLetter-041921-final-162431.aspx"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onnect.nrharural.org/home"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s://www.ruralhealthweb.org/advocate/rural-health-advocacy-campaigns" TargetMode="Externa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facebook.com/NRHAAdvocacy" TargetMode="External"/><Relationship Id="rId3" Type="http://schemas.openxmlformats.org/officeDocument/2006/relationships/hyperlink" Target="https://connect.nrharural.org/home" TargetMode="External"/><Relationship Id="rId7" Type="http://schemas.openxmlformats.org/officeDocument/2006/relationships/hyperlink" Target="https://twitter.com/NRHA_Advocacy" TargetMode="External"/><Relationship Id="rId12" Type="http://schemas.openxmlformats.org/officeDocument/2006/relationships/hyperlink" Target="mailto:mzeagler@nrharural.org" TargetMode="External"/><Relationship Id="rId2" Type="http://schemas.openxmlformats.org/officeDocument/2006/relationships/slide" Target="../slides/slide42.xml"/><Relationship Id="rId1" Type="http://schemas.openxmlformats.org/officeDocument/2006/relationships/notesMaster" Target="../notesMasters/notesMaster1.xml"/><Relationship Id="rId6" Type="http://schemas.openxmlformats.org/officeDocument/2006/relationships/hyperlink" Target="https://www.ruralhealthweb.org/news/nrha-today" TargetMode="External"/><Relationship Id="rId11" Type="http://schemas.openxmlformats.org/officeDocument/2006/relationships/hyperlink" Target="mailto:jjorgensen@nrharural.org" TargetMode="External"/><Relationship Id="rId5" Type="http://schemas.openxmlformats.org/officeDocument/2006/relationships/hyperlink" Target="http://eepurl.com/gwaRq9" TargetMode="External"/><Relationship Id="rId10" Type="http://schemas.openxmlformats.org/officeDocument/2006/relationships/hyperlink" Target="mailto:melehwany@nrharural.org" TargetMode="External"/><Relationship Id="rId4" Type="http://schemas.openxmlformats.org/officeDocument/2006/relationships/hyperlink" Target="https://townhallproject.com/" TargetMode="External"/><Relationship Id="rId9" Type="http://schemas.openxmlformats.org/officeDocument/2006/relationships/hyperlink" Target="https://www.linkedin.com/company/national-rural-health-association/?viewAsMember=tru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hhs.gov/about/news/2021/07/13/hhs-provides-398-million-to-small-rural-hospitals-for-covid-testing.html?utm_campaign=enews20210715&amp;utm_medium=email&amp;utm_source=govdelivery" TargetMode="External"/><Relationship Id="rId3" Type="http://schemas.openxmlformats.org/officeDocument/2006/relationships/hyperlink" Target="https://www.phe.gov/emergency/news/healthactions/phe/Pages/COVID-19July2021.aspx" TargetMode="External"/><Relationship Id="rId7" Type="http://schemas.openxmlformats.org/officeDocument/2006/relationships/hyperlink" Target="https://nam12.safelinks.protection.outlook.com/?url=https%3A%2F%2Flnks.gd%2Fl%2FeyJhbGciOiJIUzI1NiJ9.eyJidWxsZXRpbl9saW5rX2lkIjoxMDEsInVyaSI6ImJwMjpjbGljayIsImJ1bGxldGluX2lkIjoiMjAyMTA3MjIuNDM1NTc2NzEiLCJ1cmwiOiJodHRwczovL3d3dy5ocnNhLmdvdi9jb3JvbmF2aXJ1cy9ydXJhbC1oZWFsdGgtY2xpbmljcy9jb25maWRlbmNlIn0.3A65hqZ_tpNgk9h6fSw1UJP_zJ3HVssfyncsNpLRpUE%2Fs%2F983313346%2Fbr%2F109761573765-l&amp;data=04%7C01%7Cmzeagler%40nrharural.org%7C4df8451412ed4ab3f22308d94d2d699e%7Cfc72794673ba4e94a4ef930ba4ca4c64%7C1%7C1%7C637625679761783530%7CUnknown%7CTWFpbGZsb3d8eyJWIjoiMC4wLjAwMDAiLCJQIjoiV2luMzIiLCJBTiI6Ik1haWwiLCJXVCI6Mn0%3D%7C1000&amp;sdata=uxWyC2LwGccuEAmZG5pH5FIFFBCozfdKnXd6L%2FyjQ7M%3D&amp;reserved=0"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nam12.safelinks.protection.outlook.com/?url=https%3A%2F%2Flnks.gd%2Fl%2FeyJhbGciOiJIUzI1NiJ9.eyJidWxsZXRpbl9saW5rX2lkIjoxMDAsInVyaSI6ImJwMjpjbGljayIsImJ1bGxldGluX2lkIjoiMjAyMTA3MjIuNDM1NTc2NzEiLCJ1cmwiOiJodHRwczovL3d3dy5oaHMuZ292L2Fib3V0L25ld3MvMjAyMS8wNy8yMi9iaWRlbi1oYXJyaXMtYWRtaW4tcHJvdmlkZXMtMTAwLW1pbGxpb24tdG8tcnVyYWwtaGVhbHRoLWNsaW5pY3MtZm9yLWNvdmlkLTE5LXZhY2NpbmF0aW9uLmh0bWwifQ.Mxag95JHTWWMNzM81B2bV8AOVv9LqxZZGJIH5D7ySqg%2Fs%2F983313346%2Fbr%2F109761573765-l&amp;data=04%7C01%7Cmzeagler%40nrharural.org%7C4df8451412ed4ab3f22308d94d2d699e%7Cfc72794673ba4e94a4ef930ba4ca4c64%7C1%7C1%7C637625679761783530%7CUnknown%7CTWFpbGZsb3d8eyJWIjoiMC4wLjAwMDAiLCJQIjoiV2luMzIiLCJBTiI6Ik1haWwiLCJXVCI6Mn0%3D%7C1000&amp;sdata=G4Jq2gHr%2B%2FrqQfGU56rucWnC%2BS2Urc43ImwI0LkPDO8%3D&amp;reserved=0" TargetMode="External"/><Relationship Id="rId5" Type="http://schemas.openxmlformats.org/officeDocument/2006/relationships/hyperlink" Target="https://public.govdelivery.com/accounts/USHHSHRSA/subscriber/new?qsp=HRSA-subscribe" TargetMode="External"/><Relationship Id="rId10" Type="http://schemas.openxmlformats.org/officeDocument/2006/relationships/hyperlink" Target="https://www.hhs.gov/about/news/2021/07/15/biden-harris-administration-provides-nearly-144-million-american-rescue-plan-funds-support-covid-19-response-efforts-underserved-communities.html" TargetMode="External"/><Relationship Id="rId4" Type="http://schemas.openxmlformats.org/officeDocument/2006/relationships/hyperlink" Target="https://aspe.hhs.gov/reports/state-medicaid-telehealth-policies" TargetMode="External"/><Relationship Id="rId9" Type="http://schemas.openxmlformats.org/officeDocument/2006/relationships/hyperlink" Target="https://www.hhs.gov/about/news/2021/07/16/hhs-announces-103-million-arp-funding-to-address-health-workforce-burnout.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3F1C7-9F38-4BA0-8573-17DAEFAA065D}" type="slidenum">
              <a:rPr lang="en-US" smtClean="0"/>
              <a:t>1</a:t>
            </a:fld>
            <a:endParaRPr lang="en-US"/>
          </a:p>
        </p:txBody>
      </p:sp>
    </p:spTree>
    <p:extLst>
      <p:ext uri="{BB962C8B-B14F-4D97-AF65-F5344CB8AC3E}">
        <p14:creationId xmlns:p14="http://schemas.microsoft.com/office/powerpoint/2010/main" val="3812376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100">
                <a:effectLst/>
                <a:latin typeface="Calibri" panose="020F0502020204030204" pitchFamily="34" charset="0"/>
                <a:ea typeface="Calibri" panose="020F0502020204030204" pitchFamily="34" charset="0"/>
              </a:rPr>
              <a:t>This plan leverages existing, and identifies new, outreach strategies with NRHA members and other rural stakeholders to increase COVID-19 vaccine confidence in rural communities throughout America.  </a:t>
            </a:r>
          </a:p>
          <a:p>
            <a:pPr marL="0" marR="0">
              <a:spcBef>
                <a:spcPts val="0"/>
              </a:spcBef>
              <a:spcAft>
                <a:spcPts val="600"/>
              </a:spcAft>
            </a:pPr>
            <a:endParaRPr lang="en-US" sz="1100">
              <a:effectLst/>
              <a:latin typeface="Calibri" panose="020F0502020204030204" pitchFamily="34" charset="0"/>
              <a:ea typeface="Calibri" panose="020F0502020204030204" pitchFamily="34" charset="0"/>
            </a:endParaRPr>
          </a:p>
          <a:p>
            <a:pPr marL="0" marR="0" indent="0">
              <a:spcBef>
                <a:spcPts val="0"/>
              </a:spcBef>
              <a:spcAft>
                <a:spcPts val="600"/>
              </a:spcAft>
            </a:pPr>
            <a:r>
              <a:rPr lang="en-US" sz="1100" b="1" u="sng">
                <a:effectLst/>
                <a:latin typeface="Calibri" panose="020F0502020204030204" pitchFamily="34" charset="0"/>
                <a:ea typeface="Times New Roman" panose="02020603050405020304" pitchFamily="18" charset="0"/>
                <a:cs typeface="Times New Roman" panose="02020603050405020304" pitchFamily="18" charset="0"/>
              </a:rPr>
              <a:t>NRHA Strategy:</a:t>
            </a:r>
            <a:r>
              <a:rPr lang="en-US" sz="1100">
                <a:effectLst/>
                <a:latin typeface="Calibri" panose="020F0502020204030204" pitchFamily="34" charset="0"/>
                <a:ea typeface="Times New Roman" panose="02020603050405020304" pitchFamily="18" charset="0"/>
                <a:cs typeface="Times New Roman" panose="02020603050405020304" pitchFamily="18" charset="0"/>
              </a:rPr>
              <a:t> NRHA will communicate clear, consistent information to members and other rural stakeholders about increasing COVID-19 vaccine confidence.  NRHA’s main objectives are to: </a:t>
            </a: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cs typeface="Times New Roman" panose="02020603050405020304" pitchFamily="18" charset="0"/>
              </a:rPr>
              <a:t>Promote the benefit of COVID-19 vaccination in rural America </a:t>
            </a: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cs typeface="Times New Roman" panose="02020603050405020304" pitchFamily="18" charset="0"/>
              </a:rPr>
              <a:t>Increase rural residents’ confidence in the COVID-19 vaccines </a:t>
            </a: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Times New Roman" panose="02020603050405020304" pitchFamily="18" charset="0"/>
                <a:cs typeface="Times New Roman" panose="02020603050405020304" pitchFamily="18" charset="0"/>
              </a:rPr>
              <a:t>Empower rural leadership from three key sectors (healthcare, faith community, and agriculture) to support vaccination activities in their communities</a:t>
            </a:r>
          </a:p>
          <a:p>
            <a:pPr marL="0" marR="0" indent="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indent="0">
              <a:spcBef>
                <a:spcPts val="0"/>
              </a:spcBef>
              <a:spcAft>
                <a:spcPts val="0"/>
              </a:spcAft>
            </a:pPr>
            <a:r>
              <a:rPr lang="en-US" sz="1100">
                <a:effectLst/>
                <a:latin typeface="Calibri" panose="020F0502020204030204" pitchFamily="34" charset="0"/>
                <a:ea typeface="Times New Roman" panose="02020603050405020304" pitchFamily="18" charset="0"/>
                <a:cs typeface="Times New Roman" panose="02020603050405020304" pitchFamily="18" charset="0"/>
              </a:rPr>
              <a:t>To achieve the above objectives, NRHA’s major activities will include:</a:t>
            </a:r>
          </a:p>
          <a:p>
            <a:pPr marL="342900" marR="0" lvl="0" indent="-342900">
              <a:spcBef>
                <a:spcPts val="0"/>
              </a:spcBef>
              <a:spcAft>
                <a:spcPts val="6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Educating eligible rural individuals through healthcare providers, community-based organizations and directing vaccination resources and site resources for their respective State</a:t>
            </a:r>
          </a:p>
          <a:p>
            <a:pPr marL="342900" marR="0" lvl="0" indent="-342900">
              <a:spcBef>
                <a:spcPts val="0"/>
              </a:spcBef>
              <a:spcAft>
                <a:spcPts val="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Distributing educational materials to NRHA members, rural health providers, community-based organizations and other rural stakeholders</a:t>
            </a:r>
          </a:p>
          <a:p>
            <a:pPr marL="342900" marR="0" lvl="0" indent="-342900">
              <a:spcBef>
                <a:spcPts val="0"/>
              </a:spcBef>
              <a:spcAft>
                <a:spcPts val="6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Providing access to training for leadership for three key sectors of rural leaders to work with their communities </a:t>
            </a:r>
          </a:p>
          <a:p>
            <a:pPr marL="342900" marR="0" lvl="0" indent="-342900">
              <a:spcBef>
                <a:spcPts val="0"/>
              </a:spcBef>
              <a:spcAft>
                <a:spcPts val="6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Identifying and disseminating vaccine confidence best practices in rural communities  </a:t>
            </a:r>
          </a:p>
          <a:p>
            <a:pPr marL="342900" marR="0" lvl="0" indent="-342900">
              <a:spcBef>
                <a:spcPts val="0"/>
              </a:spcBef>
              <a:spcAft>
                <a:spcPts val="600"/>
              </a:spcAft>
              <a:buFont typeface="Symbol" panose="05050102010706020507" pitchFamily="18" charset="2"/>
              <a:buChar char=""/>
            </a:pPr>
            <a:r>
              <a:rPr lang="en-US" sz="1100">
                <a:effectLst/>
                <a:latin typeface="Calibri" panose="020F0502020204030204" pitchFamily="34" charset="0"/>
                <a:ea typeface="Calibri" panose="020F0502020204030204" pitchFamily="34" charset="0"/>
              </a:rPr>
              <a:t>Developing targeted rural vaccine messaging in partnership with key rural stakeholders </a:t>
            </a:r>
          </a:p>
          <a:p>
            <a:pPr marL="342900" marR="0" lvl="0" indent="-342900">
              <a:spcBef>
                <a:spcPts val="0"/>
              </a:spcBef>
              <a:spcAft>
                <a:spcPts val="600"/>
              </a:spcAft>
              <a:buFont typeface="Symbol" panose="05050102010706020507" pitchFamily="18" charset="2"/>
              <a:buChar char=""/>
            </a:pPr>
            <a:endParaRPr lang="en-US" sz="1100">
              <a:effectLst/>
              <a:latin typeface="Calibri" panose="020F0502020204030204" pitchFamily="34" charset="0"/>
              <a:ea typeface="Calibri" panose="020F0502020204030204" pitchFamily="34" charset="0"/>
            </a:endParaRPr>
          </a:p>
          <a:p>
            <a:pPr marL="0" marR="0">
              <a:spcBef>
                <a:spcPts val="0"/>
              </a:spcBef>
              <a:spcAft>
                <a:spcPts val="600"/>
              </a:spcAft>
            </a:pPr>
            <a:r>
              <a:rPr lang="en-US" sz="1100" b="1" u="sng">
                <a:effectLst/>
                <a:latin typeface="Calibri" panose="020F0502020204030204" pitchFamily="34" charset="0"/>
                <a:ea typeface="Calibri" panose="020F0502020204030204" pitchFamily="34" charset="0"/>
              </a:rPr>
              <a:t>Target Audiences</a:t>
            </a:r>
            <a:r>
              <a:rPr lang="en-US" sz="1100">
                <a:effectLst/>
                <a:latin typeface="Calibri" panose="020F0502020204030204" pitchFamily="34" charset="0"/>
                <a:ea typeface="Calibri" panose="020F0502020204030204" pitchFamily="34" charset="0"/>
              </a:rPr>
              <a:t>:   NRHA’s outreach efforts will target leaders in the rural health, faith, and agriculture arenas with the ability to reach the diversity of rural residents, including specific underserved populations.  The needs of these three groups will vary and need to be packaged in a way that resonates with their activities and involvement in the vaccine effort.  By targeting each of these groups, NRHA aims to have these leaders in turn reach members of their unique communities to ensure the needs of rural individuals are met. The three target audiences for NRHA’s outreach efforts are:</a:t>
            </a:r>
          </a:p>
          <a:p>
            <a:pPr marL="342900" marR="0" lvl="0" indent="-342900">
              <a:spcBef>
                <a:spcPts val="0"/>
              </a:spcBef>
              <a:spcAft>
                <a:spcPts val="0"/>
              </a:spcAft>
              <a:buFont typeface="Symbol" panose="05050102010706020507" pitchFamily="18" charset="2"/>
              <a:buChar char=""/>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Rural Healthcare Leaders: </a:t>
            </a:r>
            <a:r>
              <a:rPr lang="en-US" sz="1100">
                <a:effectLst/>
                <a:latin typeface="Calibri" panose="020F0502020204030204" pitchFamily="34" charset="0"/>
                <a:ea typeface="Times New Roman" panose="02020603050405020304" pitchFamily="18" charset="0"/>
                <a:cs typeface="Times New Roman" panose="02020603050405020304" pitchFamily="18" charset="0"/>
              </a:rPr>
              <a:t>This sector will focus on engaging trusted healthcare leaders as a critical partner in increasing COVID-19 vaccine confidence who will in turn reach their diverse patient populations. This includes: </a:t>
            </a: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cs typeface="Times New Roman" panose="02020603050405020304" pitchFamily="18" charset="0"/>
              </a:rPr>
              <a:t>Rural hospitals and outpatient clinics, of all designations, who provide health care in rural communities.  </a:t>
            </a: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cs typeface="Times New Roman" panose="02020603050405020304" pitchFamily="18" charset="0"/>
              </a:rPr>
              <a:t>Community Health Workers who assist with language translation, connection to transportation and basic education on the pandemic to inform patients. </a:t>
            </a:r>
          </a:p>
          <a:p>
            <a:pPr marL="742950" marR="0" lvl="1" indent="-285750">
              <a:spcBef>
                <a:spcPts val="0"/>
              </a:spcBef>
              <a:spcAft>
                <a:spcPts val="0"/>
              </a:spcAft>
              <a:buFont typeface="Courier New" panose="02070309020205020404" pitchFamily="49" charset="0"/>
              <a:buChar char="o"/>
            </a:pPr>
            <a:r>
              <a:rPr lang="en-US" sz="1100">
                <a:effectLst/>
                <a:latin typeface="Calibri" panose="020F0502020204030204" pitchFamily="34" charset="0"/>
                <a:ea typeface="Times New Roman" panose="02020603050405020304" pitchFamily="18" charset="0"/>
                <a:cs typeface="Times New Roman" panose="02020603050405020304" pitchFamily="18" charset="0"/>
              </a:rPr>
              <a:t>Public Health officials, working in conjunction with local businesses, community-based organizations, and transit groups, who are particularly effective in improving access to vaccines for rural communities of color. </a:t>
            </a:r>
          </a:p>
          <a:p>
            <a:pPr marL="342900" marR="0" lvl="0" indent="-342900">
              <a:spcBef>
                <a:spcPts val="600"/>
              </a:spcBef>
              <a:spcAft>
                <a:spcPts val="0"/>
              </a:spcAft>
              <a:buFont typeface="Symbol" panose="05050102010706020507" pitchFamily="18" charset="2"/>
              <a:buChar char=""/>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Rural Faith Leaders</a:t>
            </a:r>
            <a:r>
              <a:rPr lang="en-US" sz="1100">
                <a:effectLst/>
                <a:latin typeface="Calibri" panose="020F0502020204030204" pitchFamily="34" charset="0"/>
                <a:ea typeface="Times New Roman" panose="02020603050405020304" pitchFamily="18" charset="0"/>
                <a:cs typeface="Times New Roman" panose="02020603050405020304" pitchFamily="18" charset="0"/>
              </a:rPr>
              <a:t>: The decision to get vaccinated is personal one that can be driven by emotion and faith.  Working with faith leaders to build trust within their congregations and diverse members of the faith community. </a:t>
            </a:r>
          </a:p>
          <a:p>
            <a:pPr marL="342900" marR="0" lvl="0" indent="-342900">
              <a:spcBef>
                <a:spcPts val="600"/>
              </a:spcBef>
              <a:spcAft>
                <a:spcPts val="0"/>
              </a:spcAft>
              <a:buFont typeface="Symbol" panose="05050102010706020507" pitchFamily="18" charset="2"/>
              <a:buChar char=""/>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Rural Agriculture Leaders: </a:t>
            </a:r>
            <a:r>
              <a:rPr lang="en-US" sz="1100">
                <a:effectLst/>
                <a:latin typeface="Calibri" panose="020F0502020204030204" pitchFamily="34" charset="0"/>
                <a:ea typeface="Times New Roman" panose="02020603050405020304" pitchFamily="18" charset="0"/>
                <a:cs typeface="Times New Roman" panose="02020603050405020304" pitchFamily="18" charset="0"/>
              </a:rPr>
              <a:t>Farmers and ranchers have been vocal in their support of the science of vaccines. As major leaders in the rural e</a:t>
            </a:r>
            <a:endParaRPr lang="en-US" sz="2800">
              <a:solidFill>
                <a:srgbClr val="003F72"/>
              </a:solidFill>
              <a:ea typeface="+mn-lt"/>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84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1" fontAlgn="auto" latinLnBrk="0" hangingPunct="1">
              <a:lnSpc>
                <a:spcPct val="100000"/>
              </a:lnSpc>
              <a:spcBef>
                <a:spcPts val="500"/>
              </a:spcBef>
              <a:spcAft>
                <a:spcPts val="500"/>
              </a:spcAft>
              <a:buClrTx/>
              <a:buSzTx/>
              <a:buFont typeface="Arial,Sans-Serif" charset="0"/>
              <a:buNone/>
              <a:tabLst/>
              <a:defRPr/>
            </a:pPr>
            <a:r>
              <a:rPr lang="en-US" sz="2800"/>
              <a:t>NRHA has produced </a:t>
            </a:r>
            <a:r>
              <a:rPr lang="en-US" sz="2800" u="sng">
                <a:hlinkClick r:id="rId3"/>
              </a:rPr>
              <a:t>a summary</a:t>
            </a:r>
            <a:r>
              <a:rPr lang="en-US" sz="2800"/>
              <a:t> of the rural health provisions in COVID-19 relief legislation and highlights NRHA’s priorities for COVID-19 relief for rural health care.</a:t>
            </a:r>
          </a:p>
          <a:p>
            <a:pPr marL="457200" marR="0" lvl="1" indent="0" algn="l" defTabSz="914400" rtl="0" eaLnBrk="1" fontAlgn="auto" latinLnBrk="0" hangingPunct="1">
              <a:lnSpc>
                <a:spcPct val="100000"/>
              </a:lnSpc>
              <a:spcBef>
                <a:spcPts val="500"/>
              </a:spcBef>
              <a:spcAft>
                <a:spcPts val="500"/>
              </a:spcAft>
              <a:buClrTx/>
              <a:buSzTx/>
              <a:buFont typeface="Arial,Sans-Serif" charset="0"/>
              <a:buNone/>
              <a:tabLst/>
              <a:defRPr/>
            </a:pPr>
            <a:endParaRPr lang="en-US" sz="2800"/>
          </a:p>
          <a:p>
            <a:pPr marL="457200" marR="0" lvl="1" indent="0" algn="l" defTabSz="914400" rtl="0" eaLnBrk="1" fontAlgn="auto" latinLnBrk="0" hangingPunct="1">
              <a:lnSpc>
                <a:spcPct val="100000"/>
              </a:lnSpc>
              <a:spcBef>
                <a:spcPts val="500"/>
              </a:spcBef>
              <a:spcAft>
                <a:spcPts val="500"/>
              </a:spcAft>
              <a:buClrTx/>
              <a:buSzTx/>
              <a:buFont typeface="Arial,Sans-Serif" charset="0"/>
              <a:buNone/>
              <a:tabLst/>
              <a:defRPr/>
            </a:pPr>
            <a:r>
              <a:rPr lang="en-US" sz="2800"/>
              <a:t>HHS announced additional measures to encourage vaccinations and increase vaccine confidence as part of the next phase of its COVID-19 public education campaign. The Administration is launching the COVID-19 Community Corps – a nationwide, grassroots network of local voices people know and trust to encourage Americans to get vaccinated. The Community Corps will be comprised of trusted voices in communities across the country, including NRHA, and the Administration will regularly share updated public health information and resources for them to use with their communities to help get friends, family, and followers vaccinated.</a:t>
            </a:r>
            <a:endParaRPr lang="en-US" sz="2800">
              <a:cs typeface="Calibri"/>
            </a:endParaRPr>
          </a:p>
          <a:p>
            <a:pPr marL="457200" marR="0" lvl="1" indent="0" algn="l" defTabSz="914400" rtl="0" eaLnBrk="1" fontAlgn="auto" latinLnBrk="0" hangingPunct="1">
              <a:lnSpc>
                <a:spcPct val="100000"/>
              </a:lnSpc>
              <a:spcBef>
                <a:spcPts val="500"/>
              </a:spcBef>
              <a:spcAft>
                <a:spcPts val="500"/>
              </a:spcAft>
              <a:buClrTx/>
              <a:buSzTx/>
              <a:buFont typeface="Arial,Sans-Serif" charset="0"/>
              <a:buNone/>
              <a:tabLst/>
              <a:defRPr/>
            </a:pPr>
            <a:endParaRPr lang="en-US" sz="2800">
              <a:cs typeface="Calibri"/>
            </a:endParaRPr>
          </a:p>
          <a:p>
            <a:pPr marL="457200" marR="0" lvl="1" indent="0" algn="l" defTabSz="914400" rtl="0" eaLnBrk="1" fontAlgn="auto" latinLnBrk="0" hangingPunct="1">
              <a:lnSpc>
                <a:spcPct val="100000"/>
              </a:lnSpc>
              <a:spcBef>
                <a:spcPts val="500"/>
              </a:spcBef>
              <a:spcAft>
                <a:spcPts val="500"/>
              </a:spcAft>
              <a:buClrTx/>
              <a:buSzTx/>
              <a:buFont typeface="Arial,Sans-Serif" charset="0"/>
              <a:buNone/>
              <a:tabLst/>
              <a:defRPr/>
            </a:pPr>
            <a:r>
              <a:rPr lang="en-US" sz="2800"/>
              <a:t>The U.S. Department of Health &amp; Human Services also </a:t>
            </a:r>
            <a:r>
              <a:rPr lang="en-US" sz="2800" u="sng">
                <a:hlinkClick r:id="rId4"/>
              </a:rPr>
              <a:t>announced a national effort</a:t>
            </a:r>
            <a:r>
              <a:rPr lang="en-US" sz="2800"/>
              <a:t> to help community partners promote COVID-19 vaccine confidence. The campaign includes educational materials targeted to specific audiences and seeks volunteers for </a:t>
            </a:r>
            <a:r>
              <a:rPr lang="en-US" sz="2800" u="sng">
                <a:hlinkClick r:id="rId5"/>
              </a:rPr>
              <a:t>the COVID-19 Community Corps</a:t>
            </a:r>
            <a:r>
              <a:rPr lang="en-US" sz="2800"/>
              <a:t>. Learn more and sign up to engage in the effort at </a:t>
            </a:r>
            <a:r>
              <a:rPr lang="en-US" sz="2800" u="sng">
                <a:hlinkClick r:id="rId6"/>
              </a:rPr>
              <a:t>https://wecandothis.hhs.gov/</a:t>
            </a:r>
            <a:r>
              <a:rPr lang="en-US" sz="2800"/>
              <a:t>.  </a:t>
            </a:r>
          </a:p>
          <a:p>
            <a:pPr marL="457200" lvl="1" indent="0">
              <a:spcBef>
                <a:spcPts val="500"/>
              </a:spcBef>
              <a:spcAft>
                <a:spcPts val="500"/>
              </a:spcAft>
              <a:buFont typeface="Arial,Sans-Serif" charset="0"/>
              <a:buNone/>
            </a:pPr>
            <a:endParaRPr lang="en-US" sz="2800">
              <a:solidFill>
                <a:srgbClr val="003F72"/>
              </a:solidFill>
              <a:ea typeface="+mn-lt"/>
              <a:cs typeface="+mn-l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09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000">
              <a:solidFill>
                <a:srgbClr val="0C2B56"/>
              </a:solidFill>
              <a:ea typeface="Angsana New" charset="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9006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t>Senate Agriculture Committee to Hold Hearing on Under Secretary of Agriculture for Rural Development Nominee </a:t>
            </a:r>
            <a:endParaRPr lang="en-US"/>
          </a:p>
          <a:p>
            <a:pPr marL="171450" indent="-171450" algn="just">
              <a:buFont typeface="Symbol"/>
              <a:buChar char="•"/>
            </a:pPr>
            <a:r>
              <a:rPr lang="en-US"/>
              <a:t>This week, the Senate Committee on Agriculture, Nutrition, and Forestry announced it will </a:t>
            </a:r>
            <a:r>
              <a:rPr lang="en-US" u="sng">
                <a:hlinkClick r:id="rId3"/>
              </a:rPr>
              <a:t>hold a hearing</a:t>
            </a:r>
            <a:r>
              <a:rPr lang="en-US"/>
              <a:t> (on Thurday at 10:00 a.m. ET) on President Biden’s nomination of former Representative Xochitl Torres Small to serve as Under Secretary of Agriculture for Rural Development. During the 116th Congress, NRHA had a good working relationship with former Representative Torres Small and, if confirmed, we look forward to continuing to do so in her new role.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189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t>CMS Releases CY 2022 PFS Proposed Rule </a:t>
            </a:r>
            <a:endParaRPr lang="en-US"/>
          </a:p>
          <a:p>
            <a:pPr marL="171450" indent="-171450" algn="just">
              <a:buFont typeface="Symbol"/>
              <a:buChar char="•"/>
            </a:pPr>
            <a:r>
              <a:rPr lang="en-US"/>
              <a:t>This week, the Centers for Medicare and Medicaid Services (CMS) released the CY 2022 Physician Fee Schedule (PFS) proposed rule </a:t>
            </a:r>
            <a:r>
              <a:rPr lang="en-US" u="sng">
                <a:hlinkClick r:id="rId3"/>
              </a:rPr>
              <a:t>on the Federal Registry</a:t>
            </a:r>
            <a:r>
              <a:rPr lang="en-US"/>
              <a:t>. According to </a:t>
            </a:r>
            <a:r>
              <a:rPr lang="en-US" u="sng">
                <a:hlinkClick r:id="rId4"/>
              </a:rPr>
              <a:t>the CMS fact sheet</a:t>
            </a:r>
            <a:r>
              <a:rPr lang="en-US"/>
              <a:t>, the agency, “Is proposing to allow certain services added to the Medicare telehealth list to remain on the list to the end of December 31, 2023, so that there is a glide path to evaluate whether the services should be permanently added to the telehealth list following the COVID-19 PHE,” in addition to implementing key rural health clinic (RHC) and federally qualified health center (FQHC) provisions of the </a:t>
            </a:r>
            <a:r>
              <a:rPr lang="en-US" i="1"/>
              <a:t>Consolidated Appropriations Act of 2021</a:t>
            </a:r>
            <a:r>
              <a:rPr lang="en-US"/>
              <a:t>. NRHA will share draft comments with our members via </a:t>
            </a:r>
            <a:r>
              <a:rPr lang="en-US" u="sng">
                <a:hlinkClick r:id="rId5"/>
              </a:rPr>
              <a:t>NRHA Connect</a:t>
            </a:r>
            <a:r>
              <a:rPr lang="en-US"/>
              <a:t> and submit final comments prior to the deadline (5:00 p.m. on September 13,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945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t>OMB’s Notice of Decision to Not Increase Minimum Urban Area Population Threshold</a:t>
            </a:r>
            <a:endParaRPr lang="en-US">
              <a:cs typeface="Calibri"/>
            </a:endParaRPr>
          </a:p>
          <a:p>
            <a:pPr marL="171450" indent="-171450" algn="just">
              <a:buFont typeface="Symbol"/>
              <a:buChar char="•"/>
            </a:pPr>
            <a:r>
              <a:rPr lang="en-US"/>
              <a:t>This week, the Office of Management and Budget (OMB) </a:t>
            </a:r>
            <a:r>
              <a:rPr lang="en-US" u="sng">
                <a:hlinkClick r:id="rId3"/>
              </a:rPr>
              <a:t>announced the adoption of 2020 Standards for Delineating Core Based Statistical Areas</a:t>
            </a:r>
            <a:r>
              <a:rPr lang="en-US"/>
              <a:t>. Five of the 6 </a:t>
            </a:r>
            <a:r>
              <a:rPr lang="en-US" u="sng">
                <a:hlinkClick r:id="rId4"/>
              </a:rPr>
              <a:t>proposed changes from the Notice published on January 19, 2021</a:t>
            </a:r>
            <a:r>
              <a:rPr lang="en-US"/>
              <a:t> were finalized in the announcement. The 2020 standards, which reflect modest revisions to the 2010 Standards for Delineating Metropolitan and Micropolitan Statistical Areas supersede the 2010 standards. </a:t>
            </a:r>
            <a:r>
              <a:rPr lang="en-US" b="1"/>
              <a:t>As recommended by NRHA, OMB is </a:t>
            </a:r>
            <a:r>
              <a:rPr lang="en-US" b="1" u="sng"/>
              <a:t>not</a:t>
            </a:r>
            <a:r>
              <a:rPr lang="en-US" b="1"/>
              <a:t> increasing the minimum urban area population to qualify as an MSA from 50,000 to 100,000.</a:t>
            </a:r>
            <a:r>
              <a:rPr lang="en-US"/>
              <a:t> Additionally, NRHA is supportive of OMB's decisions to further evaluate the impact of increasing the minimum urban area population threshold and welcomes the opportunity to help OMB understand that impact increasing the threshold may have on federal rural health programs and their beneficiaries.</a:t>
            </a:r>
            <a:r>
              <a:rPr lang="en-US" i="1"/>
              <a:t> </a:t>
            </a:r>
            <a:endParaRPr lang="en-US"/>
          </a:p>
          <a:p>
            <a:r>
              <a:rPr lang="en-US" i="1">
                <a:cs typeface="Calibri" panose="020F0502020204030204"/>
              </a:rPr>
              <a:t>OSHA Emergency Temporary Standard</a:t>
            </a:r>
          </a:p>
          <a:p>
            <a:pPr marL="171450" indent="-171450">
              <a:buFont typeface="Arial"/>
              <a:buChar char="•"/>
            </a:pPr>
            <a:r>
              <a:rPr lang="en-US"/>
              <a:t>NRHA </a:t>
            </a:r>
            <a:r>
              <a:rPr lang="en-US" u="sng">
                <a:hlinkClick r:id="rId5"/>
              </a:rPr>
              <a:t>submitted comments</a:t>
            </a:r>
            <a:r>
              <a:rPr lang="en-US"/>
              <a:t> on the Occupational Safety and Health Administration (OSHA) emergency temporary standard (ETS). NRHA noted that the ETS does not reflect current science or Centers for Disease Control and Prevention (CDC) guidelines pertaining to COVID-19. As such, NRHA requested OSHA remove, or at a minimum delay implementation of, the rule from the regulatory docket. At a </a:t>
            </a:r>
            <a:endParaRPr lang="en-US">
              <a:cs typeface="Calibri" panose="020F0502020204030204"/>
            </a:endParaRPr>
          </a:p>
          <a:p>
            <a:pPr algn="just"/>
            <a:r>
              <a:rPr lang="en-US" i="1"/>
              <a:t>President Biden Announces New Executive Order on Price Transparency and Hospital Consolidation</a:t>
            </a:r>
            <a:endParaRPr lang="en-US"/>
          </a:p>
          <a:p>
            <a:pPr marL="171450" indent="-171450" algn="just">
              <a:buFont typeface="Symbol,Sans-Serif"/>
              <a:buChar char="•"/>
            </a:pPr>
            <a:r>
              <a:rPr lang="en-US"/>
              <a:t>President Biden announced </a:t>
            </a:r>
            <a:r>
              <a:rPr lang="en-US" u="sng">
                <a:hlinkClick r:id="rId6"/>
              </a:rPr>
              <a:t>a new executive order</a:t>
            </a:r>
            <a:r>
              <a:rPr lang="en-US"/>
              <a:t> (EO) titled, “Executive Order on Promoting Competition in the American Economy.” Within the EO, President Biden encourages the Justice Department and Federal Trade Commission (FTC) to review hospital mergers to ensure patients are not harmed by the mergers. Further, the EO directs HHS to support existing hospital price transparency rules and focus on implementing the recently passed surprise medical bill legislation. The EO also includes provisions related to prescription drug policy, with the hopes of improving competition and lowering drug prices. NRHA will continue to analyze and track implementation of the EO over the coming weeks. </a:t>
            </a:r>
          </a:p>
          <a:p>
            <a:pPr marL="171450" indent="-171450">
              <a:buFont typeface="Arial,Sans-Serif"/>
              <a:buChar char="•"/>
            </a:pPr>
            <a:r>
              <a:rPr lang="en-US"/>
              <a:t>minimum, NRHA requested that OSHA allow additional time for providers to comment on this detailed, overly complex, rule.</a:t>
            </a:r>
          </a:p>
          <a:p>
            <a:pPr algn="just"/>
            <a:r>
              <a:rPr lang="en-US" i="1"/>
              <a:t>HHS Encourages States to Educate Eligible Immigrants about Medicaid Coverage (from </a:t>
            </a:r>
            <a:r>
              <a:rPr lang="en-US" i="1" u="sng">
                <a:hlinkClick r:id="rId7"/>
              </a:rPr>
              <a:t>CMS</a:t>
            </a:r>
            <a:r>
              <a:rPr lang="en-US" i="1"/>
              <a:t>)</a:t>
            </a:r>
            <a:endParaRPr lang="en-US"/>
          </a:p>
          <a:p>
            <a:pPr marL="171450" indent="-171450" algn="just">
              <a:buFont typeface="Symbol,Sans-Serif"/>
              <a:buChar char="•"/>
            </a:pPr>
            <a:r>
              <a:rPr lang="en-US"/>
              <a:t>On Thursday, HHS, through the Centers for Medicare &amp; Medicaid Services (CMS) issued an informational bulletin to states’ Medicaid and Children’s Health Insurance Program (CHIP) agencies reaffirming that the 2019 Public Charge Final Rule – “Inadmissibility on Public Charge Grounds” – is no longer in effect and states should encourage their eligible immigrant populations to access public benefits related to health and housing.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915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Symbol"/>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457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Public Health Emergency Declaration: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January 27, 2020, former HHS Secretary Alex Azar signed a public health emergency (PHE). Through the declaration of the PHE, HHS and the Centers for Medicare and Medicaid Services (CMS) were able to utilize Section 1135 waiver authority to waive certain provisions for the duration of the PHE. These include Critical Access Hospital (CAH) length of stay requirements and certain Medicare telehealth flexibilities. Currently, the PHE is effective through April 21, 2021.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Coronavirus Preparedness and Response Supplemental Appropriations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March 6, 2020, Congress passed and the President signed H.R. 6074, the Coronavirus Preparedness and Response Supplemental Appropriations Act, 2020. This bill provided $8.3 billion in emergency supplemental appropriations for fiscal year (FY) 2020 to combat the spread of COVID-19.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Families First Coronavirus Response Act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March 18, 2020, Congress passed and the President signed H.R. 6201, the Families First Coronavirus Response Act. This act provided funding for COVID-19 testing, 14-day paid leave for American workers affected by the pandemic, and funding for SNAP benefits.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Coronavirus Aid, Relief, and Economic Security (CARES) Act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March 27, 2020, Congress passed and the President signed H.R. 748, the Coronavirus Aid, Relief, and Economic Security (CARES) Act. This, and the American Rescue Plan Act of 2021, are the most comprehensive COVID-19 response packages. The CARES Act created programs such as the Provider Relief Fund (PRF) and the Paycheck Protection Program (PPP), as well as several flexibilities as they pertain to telehealth.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Paycheck Protection Program and Health Care Enhancement Act (PPPHCEA):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April 24, Congress passed and the President signed H.R. 266, the Paycheck Protection Program and Health Care Enhancement Act (PPPCHEA). This was a $484 billion package that provided additional funding to the PPP and PRF.</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Paycheck Protection Program Flexibility Act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June 5, 2020, Congress passed and the President signed H.R. 7010, the Paycheck Protection Program Flexibility Act of 2020. This legislation provided modifications to the PPP in relation to forgiveness of the loans and repayment timelines.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Extended PPP Authority:</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On July 4, 2020, Congress passed and the President signed S. 4116, a bill to extend the authority for commitments for the PPP. This bill simply extended the application timeline to August 8, 2020.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Consolidated Appropriations Act (CAA), 2021: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December 21, 2020, Congress passed, and on December 27, 2020, the President signed H.R. 133, the Consolidated Appropriations Act, 2021. This legislation provided discretionary funding for the remainder of FY 2021 and included $800 billion toward additional COVID-19 relief. </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American Rescue Plan Act: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March 6, 2021, Congress passed, and on March 11, 2021, the President signed H.R.1319, the American Rescue Plan Act of 2021. This legislation provided an additional $1.9 trillion in COVID-19 relief funding.</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marR="0" lvl="0" indent="-342900">
              <a:lnSpc>
                <a:spcPct val="115000"/>
              </a:lnSpc>
              <a:spcBef>
                <a:spcPts val="600"/>
              </a:spcBef>
              <a:spcAft>
                <a:spcPts val="0"/>
              </a:spcAft>
              <a:buFont typeface="Symbol" panose="05050102010706020507" pitchFamily="18" charset="2"/>
              <a:buChar char=""/>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Medicare sequestration relief and technical corrections to the provider-based rural health clinic (RHC) program: </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On April 13, 2021, Congress passed, and on April 14, 2021, the President signed H.R. 1868, a bill to continue relief from Medicare sequestration and to provide technical corrections to changes to the provider-based RHC program that were enacted in the CAA, 2021.</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44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6876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t>Key Procedural Vote on Bipartisan Infrastructure Package Fails</a:t>
            </a:r>
            <a:endParaRPr lang="en-US"/>
          </a:p>
          <a:p>
            <a:pPr marL="285750" indent="-285750" algn="just">
              <a:buFont typeface="Symbol"/>
              <a:buChar char="•"/>
            </a:pPr>
            <a:r>
              <a:rPr lang="en-US"/>
              <a:t>On Wednesday, the Senate failed to proceed with the bipartisan infrastructure package. Republicans were hesitant to support the measure without the text of the bill being finalized, we expect to be released over the weekend. NRHA will provide members with a summary of what is in the bipartisan package as soon we can. Following the bipartisan infrastructure package, NRHA expects Congress to move forward with a reconciliation package to fulfill the remainder of the President’s priorities in the infrastructure space. We will keep members apprised of developments via </a:t>
            </a:r>
            <a:r>
              <a:rPr lang="en-US" u="sng">
                <a:hlinkClick r:id="rId3"/>
              </a:rPr>
              <a:t>NRHA Connect</a:t>
            </a:r>
            <a:r>
              <a:rPr lang="en-US"/>
              <a:t>. </a:t>
            </a:r>
          </a:p>
          <a:p>
            <a:pPr algn="just"/>
            <a:endParaRPr lang="en-US" i="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245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spcBef>
                <a:spcPts val="0"/>
              </a:spcBef>
              <a:buNone/>
            </a:pPr>
            <a:r>
              <a:rPr lang="en-US" sz="1200" dirty="0">
                <a:solidFill>
                  <a:srgbClr val="003F72"/>
                </a:solidFill>
                <a:latin typeface="Calibri"/>
                <a:ea typeface="+mj-ea"/>
                <a:cs typeface="Calibri"/>
              </a:rPr>
              <a:t>NRHA is a national nonprofit membership organization with more than 21,000 members, made up of a diverse collection of individuals and organizations with the common goal of ensuring all rural communities have access to quality, affordable health care. </a:t>
            </a:r>
          </a:p>
          <a:p>
            <a:pPr marL="0" indent="0" algn="ctr">
              <a:spcBef>
                <a:spcPts val="0"/>
              </a:spcBef>
              <a:buNone/>
            </a:pPr>
            <a:endParaRPr lang="en-US" sz="1400" b="1" dirty="0">
              <a:solidFill>
                <a:srgbClr val="003F72"/>
              </a:solidFill>
              <a:latin typeface="Calibri"/>
              <a:ea typeface="+mj-ea"/>
              <a:cs typeface="Calibri"/>
            </a:endParaRPr>
          </a:p>
          <a:p>
            <a:pPr marL="0" indent="0" algn="ctr">
              <a:spcBef>
                <a:spcPts val="0"/>
              </a:spcBef>
              <a:buNone/>
            </a:pPr>
            <a:r>
              <a:rPr lang="en-US" sz="1400" b="1" dirty="0">
                <a:solidFill>
                  <a:srgbClr val="003F72"/>
                </a:solidFill>
                <a:latin typeface="Calibri"/>
                <a:ea typeface="+mj-ea"/>
                <a:cs typeface="Calibri"/>
              </a:rPr>
              <a:t>Our mission is to provide leadership on rural health issues.  </a:t>
            </a:r>
          </a:p>
          <a:p>
            <a:endParaRPr lang="en-US" dirty="0"/>
          </a:p>
        </p:txBody>
      </p:sp>
      <p:sp>
        <p:nvSpPr>
          <p:cNvPr id="4" name="Slide Number Placeholder 3"/>
          <p:cNvSpPr>
            <a:spLocks noGrp="1"/>
          </p:cNvSpPr>
          <p:nvPr>
            <p:ph type="sldNum" sz="quarter" idx="5"/>
          </p:nvPr>
        </p:nvSpPr>
        <p:spPr/>
        <p:txBody>
          <a:bodyPr/>
          <a:lstStyle/>
          <a:p>
            <a:fld id="{525EF531-C7D4-4812-9431-6EA4B77D30E9}" type="slidenum">
              <a:rPr lang="en-US" smtClean="0"/>
              <a:t>2</a:t>
            </a:fld>
            <a:endParaRPr lang="en-US"/>
          </a:p>
        </p:txBody>
      </p:sp>
    </p:spTree>
    <p:extLst>
      <p:ext uri="{BB962C8B-B14F-4D97-AF65-F5344CB8AC3E}">
        <p14:creationId xmlns:p14="http://schemas.microsoft.com/office/powerpoint/2010/main" val="2042535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i="1"/>
              <a:t>Key Procedural Vote on Bipartisan Infrastructure Package Fails</a:t>
            </a:r>
            <a:endParaRPr lang="en-US"/>
          </a:p>
          <a:p>
            <a:pPr marL="285750" indent="-285750" algn="just">
              <a:buFont typeface="Symbol"/>
              <a:buChar char="•"/>
            </a:pPr>
            <a:r>
              <a:rPr lang="en-US"/>
              <a:t>On Wednesday, the Senate failed to proceed with the bipartisan infrastructure package. Republicans were hesitant to support the measure without the text of the bill being finalized, we expect to be released over the weekend. NRHA will provide members with a summary of what is in the bipartisan package as soon we can. Following the bipartisan infrastructure package, NRHA expects Congress to move forward with a reconciliation package to fulfill the remainder of the President’s priorities in the infrastructure space. We will keep members apprised of developments via </a:t>
            </a:r>
            <a:r>
              <a:rPr lang="en-US" u="sng">
                <a:hlinkClick r:id="rId3"/>
              </a:rPr>
              <a:t>NRHA Connect</a:t>
            </a:r>
            <a:r>
              <a:rPr lang="en-US"/>
              <a:t>. </a:t>
            </a:r>
          </a:p>
          <a:p>
            <a:pPr algn="just"/>
            <a:endParaRPr lang="en-US" i="1">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857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a:lnSpc>
                <a:spcPct val="90000"/>
              </a:lnSpc>
              <a:spcAft>
                <a:spcPts val="500"/>
              </a:spcAft>
            </a:pPr>
            <a:endParaRPr lang="en-US">
              <a:cs typeface="Calibri"/>
            </a:endParaRPr>
          </a:p>
          <a:p>
            <a:r>
              <a:rPr lang="en-US"/>
              <a:t>Pending a major reversal in current trajectory, it is unlikely there will be additional COVID-19 relief packages in 2021.</a:t>
            </a:r>
          </a:p>
          <a:p>
            <a:endParaRPr lang="en-US"/>
          </a:p>
          <a:p>
            <a:r>
              <a:rPr lang="en-US"/>
              <a:t>1. Provide capital funding for rural hospitals to build and enhance their infrastructure.</a:t>
            </a:r>
          </a:p>
          <a:p>
            <a:pPr marL="171450" indent="-171450">
              <a:buFont typeface="Arial,Sans-Serif"/>
              <a:buChar char="•"/>
            </a:pPr>
            <a:r>
              <a:rPr lang="en-US"/>
              <a:t>In rural areas, hospitals are often the first or second largest employer in each county. While these facilities are the lifeblood of a given community, they are typically dated and often operate on negative margins. To keep their doors open, rural hospitals must be able to meet the needs of their patients. Unfortunately, many rural providers have cited lack of resources and inadequate facilities as barriers to providing comprehensive services via in-person care and telehealth services. In some communities, rural hospitals date back more than a half-century and are not able to meet the demands of current health care needs.</a:t>
            </a:r>
          </a:p>
          <a:p>
            <a:pPr marL="171450" indent="-171450">
              <a:buFont typeface="Arial,Sans-Serif"/>
              <a:buChar char="•"/>
            </a:pPr>
            <a:endParaRPr lang="en-US"/>
          </a:p>
          <a:p>
            <a:pPr>
              <a:spcAft>
                <a:spcPts val="600"/>
              </a:spcAft>
            </a:pPr>
            <a:r>
              <a:rPr lang="en-US"/>
              <a:t>2. Improve broadband and telehealth services in rural America</a:t>
            </a:r>
          </a:p>
          <a:p>
            <a:pPr marL="171450" indent="-171450">
              <a:buFont typeface="Arial,Sans-Serif"/>
              <a:buChar char="•"/>
            </a:pPr>
            <a:r>
              <a:rPr lang="en-US"/>
              <a:t>In the administration’s outline for the </a:t>
            </a:r>
            <a:r>
              <a:rPr lang="en-US" i="1"/>
              <a:t>American Jobs Plan</a:t>
            </a:r>
            <a:r>
              <a:rPr lang="en-US"/>
              <a:t>, President Biden intends to achieve 100 percent broadband connectivity nationwide, including in rural America. NRHA applauds this goal and believes it will be critical as health care continues to evolve. We request that Congress take the necessary steps to ensure that providers can continue providing telehealth services through the establishment of reliable, high-speed internet access.</a:t>
            </a:r>
          </a:p>
          <a:p>
            <a:pPr marL="171450" indent="-171450">
              <a:buFont typeface="Arial,Sans-Serif"/>
              <a:buChar char="•"/>
            </a:pPr>
            <a:endParaRPr lang="en-US"/>
          </a:p>
          <a:p>
            <a:r>
              <a:rPr lang="en-US"/>
              <a:t>3. Invest in rural workforce, including for health care.</a:t>
            </a:r>
          </a:p>
          <a:p>
            <a:pPr marL="171450" indent="-171450">
              <a:buFont typeface="Arial,Sans-Serif"/>
              <a:buChar char="•"/>
            </a:pPr>
            <a:r>
              <a:rPr lang="en-US"/>
              <a:t>It is critical that any infrastructure package be coupled with investment toward the rural health workforce. Throughout the pandemic, the largest obstacle our members faced was the lack of workforce. NRHA encourages Congress to build on the significant health care workforce investment made in the </a:t>
            </a:r>
            <a:r>
              <a:rPr lang="en-US" i="1"/>
              <a:t>Consolidated Appropriations Act (CAA), 2021</a:t>
            </a:r>
            <a:r>
              <a:rPr lang="en-US"/>
              <a:t> and the </a:t>
            </a:r>
            <a:r>
              <a:rPr lang="en-US" i="1"/>
              <a:t>American Rescue Plan</a:t>
            </a:r>
            <a:r>
              <a:rPr lang="en-US"/>
              <a:t> to ensure the rural health workforce is strengthened and ready to serve their communities.</a:t>
            </a:r>
          </a:p>
          <a:p>
            <a:pPr marL="171450" indent="-171450">
              <a:buFont typeface="Arial,Sans-Serif"/>
              <a:buChar char="•"/>
            </a:pPr>
            <a:endParaRPr lang="en-US"/>
          </a:p>
          <a:p>
            <a:r>
              <a:rPr lang="en-US">
                <a:hlinkClick r:id="rId3"/>
              </a:rPr>
              <a:t>NRHA infrastructure requests document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3289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a:lnSpc>
                <a:spcPct val="90000"/>
              </a:lnSpc>
              <a:spcAft>
                <a:spcPts val="500"/>
              </a:spcAft>
            </a:pPr>
            <a:endParaRPr lang="en-US">
              <a:cs typeface="Calibri"/>
            </a:endParaRPr>
          </a:p>
          <a:p>
            <a:r>
              <a:rPr lang="en-US"/>
              <a:t>Pending a major reversal in current trajectory, it is unlikely there will be additional COVID-19 relief packages in 2021.</a:t>
            </a:r>
          </a:p>
          <a:p>
            <a:endParaRPr lang="en-US"/>
          </a:p>
          <a:p>
            <a:r>
              <a:rPr lang="en-US"/>
              <a:t>1. Provide capital funding for rural hospitals to build and enhance their infrastructure.</a:t>
            </a:r>
          </a:p>
          <a:p>
            <a:pPr marL="171450" indent="-171450">
              <a:buFont typeface="Arial,Sans-Serif"/>
              <a:buChar char="•"/>
            </a:pPr>
            <a:r>
              <a:rPr lang="en-US"/>
              <a:t>In rural areas, hospitals are often the first or second largest employer in each county. While these facilities are the lifeblood of a given community, they are typically dated and often operate on negative margins. To keep their doors open, rural hospitals must be able to meet the needs of their patients. Unfortunately, many rural providers have cited lack of resources and inadequate facilities as barriers to providing comprehensive services via in-person care and telehealth services. In some communities, rural hospitals date back more than a half-century and are not able to meet the demands of current health care needs.</a:t>
            </a:r>
          </a:p>
          <a:p>
            <a:pPr marL="171450" indent="-171450">
              <a:buFont typeface="Arial,Sans-Serif"/>
              <a:buChar char="•"/>
            </a:pPr>
            <a:endParaRPr lang="en-US"/>
          </a:p>
          <a:p>
            <a:pPr>
              <a:spcAft>
                <a:spcPts val="600"/>
              </a:spcAft>
            </a:pPr>
            <a:r>
              <a:rPr lang="en-US"/>
              <a:t>2. Improve broadband and telehealth services in rural America</a:t>
            </a:r>
          </a:p>
          <a:p>
            <a:pPr marL="171450" indent="-171450">
              <a:buFont typeface="Arial,Sans-Serif"/>
              <a:buChar char="•"/>
            </a:pPr>
            <a:r>
              <a:rPr lang="en-US"/>
              <a:t>In the administration’s outline for the </a:t>
            </a:r>
            <a:r>
              <a:rPr lang="en-US" i="1"/>
              <a:t>American Jobs Plan</a:t>
            </a:r>
            <a:r>
              <a:rPr lang="en-US"/>
              <a:t>, President Biden intends to achieve 100 percent broadband connectivity nationwide, including in rural America. NRHA applauds this goal and believes it will be critical as health care continues to evolve. We request that Congress take the necessary steps to ensure that providers can continue providing telehealth services through the establishment of reliable, high-speed internet access.</a:t>
            </a:r>
          </a:p>
          <a:p>
            <a:pPr marL="171450" indent="-171450">
              <a:buFont typeface="Arial,Sans-Serif"/>
              <a:buChar char="•"/>
            </a:pPr>
            <a:endParaRPr lang="en-US"/>
          </a:p>
          <a:p>
            <a:r>
              <a:rPr lang="en-US"/>
              <a:t>3. Invest in rural workforce, including for health care.</a:t>
            </a:r>
          </a:p>
          <a:p>
            <a:pPr marL="171450" indent="-171450">
              <a:buFont typeface="Arial,Sans-Serif"/>
              <a:buChar char="•"/>
            </a:pPr>
            <a:r>
              <a:rPr lang="en-US"/>
              <a:t>It is critical that any infrastructure package be coupled with investment toward the rural health workforce. Throughout the pandemic, the largest obstacle our members faced was the lack of workforce. NRHA encourages Congress to build on the significant health care workforce investment made in the </a:t>
            </a:r>
            <a:r>
              <a:rPr lang="en-US" i="1"/>
              <a:t>Consolidated Appropriations Act (CAA), 2021</a:t>
            </a:r>
            <a:r>
              <a:rPr lang="en-US"/>
              <a:t> and the </a:t>
            </a:r>
            <a:r>
              <a:rPr lang="en-US" i="1"/>
              <a:t>American Rescue Plan</a:t>
            </a:r>
            <a:r>
              <a:rPr lang="en-US"/>
              <a:t> to ensure the rural health workforce is strengthened and ready to serve their communities.</a:t>
            </a:r>
          </a:p>
          <a:p>
            <a:pPr marL="171450" indent="-171450">
              <a:buFont typeface="Arial,Sans-Serif"/>
              <a:buChar char="•"/>
            </a:pPr>
            <a:endParaRPr lang="en-US"/>
          </a:p>
          <a:p>
            <a:r>
              <a:rPr lang="en-US">
                <a:hlinkClick r:id="rId3"/>
              </a:rPr>
              <a:t>NRHA infrastructure requests document</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56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rPr>
              <a:t>CHF staff have heard that Senate leadership is planning to mark up three appropriations bills before adjourning for August recess: Transportation-HUD, Energy and Water, and </a:t>
            </a:r>
            <a:r>
              <a:rPr lang="en-US" sz="1800" err="1">
                <a:solidFill>
                  <a:srgbClr val="000000"/>
                </a:solidFill>
                <a:effectLst/>
                <a:latin typeface="Calibri" panose="020F0502020204030204" pitchFamily="34" charset="0"/>
                <a:ea typeface="Calibri" panose="020F0502020204030204" pitchFamily="34" charset="0"/>
              </a:rPr>
              <a:t>MilCon</a:t>
            </a:r>
            <a:r>
              <a:rPr lang="en-US" sz="1800">
                <a:solidFill>
                  <a:srgbClr val="000000"/>
                </a:solidFill>
                <a:effectLst/>
                <a:latin typeface="Calibri" panose="020F0502020204030204" pitchFamily="34" charset="0"/>
                <a:ea typeface="Calibri" panose="020F0502020204030204" pitchFamily="34" charset="0"/>
              </a:rPr>
              <a:t>-VA. </a:t>
            </a:r>
            <a:r>
              <a:rPr lang="en-US" sz="1800" b="1">
                <a:solidFill>
                  <a:srgbClr val="000000"/>
                </a:solidFill>
                <a:effectLst/>
                <a:latin typeface="Calibri" panose="020F0502020204030204" pitchFamily="34" charset="0"/>
                <a:ea typeface="Calibri" panose="020F0502020204030204" pitchFamily="34" charset="0"/>
              </a:rPr>
              <a:t>There are some indications that the Agriculture bill may also get a markup. </a:t>
            </a:r>
            <a:r>
              <a:rPr lang="en-US" sz="1800">
                <a:solidFill>
                  <a:srgbClr val="000000"/>
                </a:solidFill>
                <a:effectLst/>
                <a:latin typeface="Calibri" panose="020F0502020204030204" pitchFamily="34" charset="0"/>
                <a:ea typeface="Calibri" panose="020F0502020204030204" pitchFamily="34" charset="0"/>
              </a:rPr>
              <a:t>Because it is highly unlikely that the Senate will have passed a budget resolution before the recess, subcommittees will not have 302(b) allocations to work from…The Labor-HHS bill is not expected to be considered until after the Senate returns from the break.</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rPr>
              <a:t>I did not do a comprehensive update of the Ag bill that passed the House but it included nearly $3.7 billion for the Community Facilities program and $786 million for the </a:t>
            </a:r>
            <a:r>
              <a:rPr lang="en-US" sz="1800" err="1">
                <a:effectLst/>
                <a:latin typeface="Calibri" panose="020F0502020204030204" pitchFamily="34" charset="0"/>
                <a:ea typeface="Calibri" panose="020F0502020204030204" pitchFamily="34" charset="0"/>
              </a:rPr>
              <a:t>ReConnect</a:t>
            </a:r>
            <a:r>
              <a:rPr lang="en-US" sz="1800">
                <a:effectLst/>
                <a:latin typeface="Calibri" panose="020F0502020204030204" pitchFamily="34" charset="0"/>
                <a:ea typeface="Calibri" panose="020F0502020204030204" pitchFamily="34" charset="0"/>
              </a:rPr>
              <a:t> Broadband program (both are amounts greater than what we requested), while the USDA Rural Hospital TA program only received level funding ($2 million). </a:t>
            </a:r>
          </a:p>
          <a:p>
            <a:pPr marL="0" indent="0" algn="just">
              <a:buFont typeface="Symbol"/>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2632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Calibri" panose="020F0502020204030204" pitchFamily="34" charset="0"/>
                <a:ea typeface="Calibri" panose="020F0502020204030204" pitchFamily="34" charset="0"/>
              </a:rPr>
              <a:t>CHF staff have heard that Senate leadership is planning to mark up three appropriations bills before adjourning for August recess: Transportation-HUD, Energy and Water, and </a:t>
            </a:r>
            <a:r>
              <a:rPr lang="en-US" sz="1800" err="1">
                <a:solidFill>
                  <a:srgbClr val="000000"/>
                </a:solidFill>
                <a:effectLst/>
                <a:latin typeface="Calibri" panose="020F0502020204030204" pitchFamily="34" charset="0"/>
                <a:ea typeface="Calibri" panose="020F0502020204030204" pitchFamily="34" charset="0"/>
              </a:rPr>
              <a:t>MilCon</a:t>
            </a:r>
            <a:r>
              <a:rPr lang="en-US" sz="1800">
                <a:solidFill>
                  <a:srgbClr val="000000"/>
                </a:solidFill>
                <a:effectLst/>
                <a:latin typeface="Calibri" panose="020F0502020204030204" pitchFamily="34" charset="0"/>
                <a:ea typeface="Calibri" panose="020F0502020204030204" pitchFamily="34" charset="0"/>
              </a:rPr>
              <a:t>-VA. </a:t>
            </a:r>
            <a:r>
              <a:rPr lang="en-US" sz="1800" b="1">
                <a:solidFill>
                  <a:srgbClr val="000000"/>
                </a:solidFill>
                <a:effectLst/>
                <a:latin typeface="Calibri" panose="020F0502020204030204" pitchFamily="34" charset="0"/>
                <a:ea typeface="Calibri" panose="020F0502020204030204" pitchFamily="34" charset="0"/>
              </a:rPr>
              <a:t>There are some indications that the Agriculture bill may also get a markup. </a:t>
            </a:r>
            <a:r>
              <a:rPr lang="en-US" sz="1800">
                <a:solidFill>
                  <a:srgbClr val="000000"/>
                </a:solidFill>
                <a:effectLst/>
                <a:latin typeface="Calibri" panose="020F0502020204030204" pitchFamily="34" charset="0"/>
                <a:ea typeface="Calibri" panose="020F0502020204030204" pitchFamily="34" charset="0"/>
              </a:rPr>
              <a:t>Because it is highly unlikely that the Senate will have passed a budget resolution before the recess, subcommittees will not have 302(b) allocations to work from…The Labor-HHS bill is not expected to be considered until after the Senate returns from the break.</a:t>
            </a:r>
            <a:endParaRPr lang="en-US" sz="1800">
              <a:effectLst/>
              <a:latin typeface="Calibri" panose="020F0502020204030204" pitchFamily="34" charset="0"/>
              <a:ea typeface="Calibri" panose="020F0502020204030204" pitchFamily="34"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a:effectLst/>
                <a:latin typeface="Calibri" panose="020F0502020204030204" pitchFamily="34" charset="0"/>
                <a:ea typeface="Calibri" panose="020F0502020204030204" pitchFamily="34" charset="0"/>
              </a:rPr>
              <a:t>I did not do a comprehensive update of the Ag bill that passed the House but it included nearly $3.7 billion for the Community Facilities program and $786 million for the </a:t>
            </a:r>
            <a:r>
              <a:rPr lang="en-US" sz="1800" err="1">
                <a:effectLst/>
                <a:latin typeface="Calibri" panose="020F0502020204030204" pitchFamily="34" charset="0"/>
                <a:ea typeface="Calibri" panose="020F0502020204030204" pitchFamily="34" charset="0"/>
              </a:rPr>
              <a:t>ReConnect</a:t>
            </a:r>
            <a:r>
              <a:rPr lang="en-US" sz="1800">
                <a:effectLst/>
                <a:latin typeface="Calibri" panose="020F0502020204030204" pitchFamily="34" charset="0"/>
                <a:ea typeface="Calibri" panose="020F0502020204030204" pitchFamily="34" charset="0"/>
              </a:rPr>
              <a:t> Broadband program (both are amounts greater than what we requested), while the USDA Rural Hospital TA program only received level funding ($2 million). </a:t>
            </a:r>
          </a:p>
          <a:p>
            <a:pPr marL="0" indent="0" algn="just">
              <a:buFont typeface="Symbol"/>
              <a:buNone/>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2661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a:t>Earlier this month, the House Appropriations Committee scheduled the subcommittee and full committee markup hearing for the Agriculture, Rural Development, Food and Drug Administration, and Related Agencies (June 25 &amp; June 30) and Labor, Health and Human Services, Education, and Related Agencies (July 12 &amp; July 15) sections of the appropraiationsbills. NRHA looks forward to working with House Members over the next few weeks to ensure the rural health care safety net receives robust funding via the FY 2022 appropriations process.  </a:t>
            </a:r>
          </a:p>
          <a:p>
            <a:r>
              <a:rPr lang="en-US"/>
              <a:t> </a:t>
            </a:r>
            <a:endParaRPr lang="en-US">
              <a:cs typeface="Calibri"/>
            </a:endParaRPr>
          </a:p>
          <a:p>
            <a:pPr marL="114300">
              <a:lnSpc>
                <a:spcPct val="90000"/>
              </a:lnSpc>
              <a:spcBef>
                <a:spcPts val="1200"/>
              </a:spcBef>
              <a:spcAft>
                <a:spcPts val="500"/>
              </a:spcAft>
            </a:pPr>
            <a:r>
              <a:rPr lang="en-US"/>
              <a:t>NRHA is advocating for robust funding for all necessary rural health lines</a:t>
            </a:r>
          </a:p>
          <a:p>
            <a:pPr marL="342900" indent="-171450">
              <a:lnSpc>
                <a:spcPct val="90000"/>
              </a:lnSpc>
              <a:spcAft>
                <a:spcPts val="500"/>
              </a:spcAft>
              <a:buFont typeface="Arial,Sans-Serif"/>
              <a:buChar char="•"/>
            </a:pPr>
            <a:r>
              <a:rPr lang="en-US"/>
              <a:t>Establishment of an CDC Office of Rural Health</a:t>
            </a:r>
          </a:p>
          <a:p>
            <a:pPr marL="342900" indent="-171450">
              <a:lnSpc>
                <a:spcPct val="90000"/>
              </a:lnSpc>
              <a:spcAft>
                <a:spcPts val="500"/>
              </a:spcAft>
              <a:buFont typeface="Arial,Sans-Serif"/>
              <a:buChar char="•"/>
            </a:pPr>
            <a:r>
              <a:rPr lang="en-US"/>
              <a:t>Support for Rural Maternity and Obstetrics Management Strategies (RMOMS) program </a:t>
            </a:r>
          </a:p>
          <a:p>
            <a:pPr marL="342900" indent="-171450">
              <a:lnSpc>
                <a:spcPct val="90000"/>
              </a:lnSpc>
              <a:spcAft>
                <a:spcPts val="500"/>
              </a:spcAft>
              <a:buFont typeface="Arial,Sans-Serif"/>
              <a:buChar char="•"/>
            </a:pPr>
            <a:r>
              <a:rPr lang="en-US"/>
              <a:t>Expansion of the Rural Residency Planning and Development program</a:t>
            </a:r>
          </a:p>
          <a:p>
            <a:pPr marL="342900" indent="-171450">
              <a:lnSpc>
                <a:spcPct val="90000"/>
              </a:lnSpc>
              <a:spcAft>
                <a:spcPts val="500"/>
              </a:spcAft>
              <a:buFont typeface="Arial,Sans-Serif"/>
              <a:buChar char="•"/>
            </a:pPr>
            <a:r>
              <a:rPr lang="en-US"/>
              <a:t>Enhancement of HHS Office for the Advancement of Telehealth</a:t>
            </a:r>
          </a:p>
          <a:p>
            <a:pPr marL="342900" indent="-171450">
              <a:lnSpc>
                <a:spcPct val="90000"/>
              </a:lnSpc>
              <a:spcAft>
                <a:spcPts val="500"/>
              </a:spcAft>
              <a:buFont typeface="Arial,Sans-Serif"/>
              <a:buChar char="•"/>
            </a:pPr>
            <a:r>
              <a:rPr lang="en-US"/>
              <a:t>Modernization of the Medicare Rural Hospital Flexibility program</a:t>
            </a:r>
          </a:p>
          <a:p>
            <a:pPr marL="342900" indent="-171450">
              <a:lnSpc>
                <a:spcPct val="90000"/>
              </a:lnSpc>
              <a:spcAft>
                <a:spcPts val="500"/>
              </a:spcAft>
              <a:buFont typeface="Arial,Sans-Serif"/>
              <a:buChar char="•"/>
            </a:pPr>
            <a:r>
              <a:rPr lang="en-US"/>
              <a:t>Expansion of the USDA Rural Hospital Technical Assistance program </a:t>
            </a:r>
          </a:p>
          <a:p>
            <a:endParaRPr lang="en-US">
              <a:cs typeface="Calibri"/>
            </a:endParaRPr>
          </a:p>
          <a:p>
            <a:r>
              <a:rPr lang="en-US">
                <a:cs typeface="Calibri"/>
                <a:hlinkClick r:id="rId3"/>
              </a:rPr>
              <a:t>NRHA FY 2022 appropriations requests document</a:t>
            </a:r>
            <a:endParaRPr lang="en-US">
              <a:cs typeface="Calibri"/>
            </a:endParaRPr>
          </a:p>
          <a:p>
            <a:r>
              <a:rPr lang="en-US">
                <a:cs typeface="Calibri"/>
                <a:hlinkClick r:id="rId4"/>
              </a:rPr>
              <a:t>Rural</a:t>
            </a:r>
            <a:r>
              <a:rPr lang="en-US">
                <a:hlinkClick r:id="rId4"/>
              </a:rPr>
              <a:t> Health Care Coalition FY22 Appropriations Dear Colleague letter</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67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sz="11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501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Participate in NRHA's infrastructure rural health advocacy campaign to encourage Congress to: </a:t>
            </a:r>
          </a:p>
          <a:p>
            <a:pPr marL="742950" lvl="1" indent="-285750">
              <a:buFont typeface="Arial"/>
              <a:buChar char="•"/>
            </a:pPr>
            <a:r>
              <a:rPr lang="en-US"/>
              <a:t>Provide capital funding for rural hospitals to build and enhance their infrastructure.</a:t>
            </a:r>
          </a:p>
          <a:p>
            <a:pPr marL="742950" lvl="1" indent="-285750">
              <a:buFont typeface="Arial"/>
              <a:buChar char="•"/>
            </a:pPr>
            <a:r>
              <a:rPr lang="en-US"/>
              <a:t>Improve broadband and telehealth services in rural America.</a:t>
            </a:r>
          </a:p>
          <a:p>
            <a:pPr marL="742950" lvl="1" indent="-285750">
              <a:buFont typeface="Arial"/>
              <a:buChar char="•"/>
            </a:pPr>
            <a:r>
              <a:rPr lang="en-US"/>
              <a:t>Invest in rural workforce, including for health care.</a:t>
            </a:r>
          </a:p>
          <a:p>
            <a:pPr>
              <a:spcBef>
                <a:spcPts val="2400"/>
              </a:spcBef>
            </a:pPr>
            <a:r>
              <a:rPr lang="en-US"/>
              <a:t>Participate in NRHA's rural health advocacy campaigns to send an email/letter (pre-drafted by our team) to your Congress and/or the Administration.</a:t>
            </a:r>
          </a:p>
          <a:p>
            <a:pPr marL="742950" lvl="1" indent="-285750">
              <a:buChar char="•"/>
            </a:pPr>
            <a:r>
              <a:rPr lang="en-US"/>
              <a:t>These are made available via </a:t>
            </a:r>
            <a:r>
              <a:rPr lang="en-US">
                <a:hlinkClick r:id="rId3"/>
              </a:rPr>
              <a:t>NRHA Connect</a:t>
            </a:r>
            <a:r>
              <a:rPr lang="en-US"/>
              <a:t> and </a:t>
            </a:r>
            <a:r>
              <a:rPr lang="en-US">
                <a:hlinkClick r:id="rId4"/>
              </a:rPr>
              <a:t>NRHA's website</a:t>
            </a:r>
            <a:r>
              <a:rPr lang="en-US"/>
              <a:t>.</a:t>
            </a:r>
          </a:p>
          <a:p>
            <a:pPr marL="742950" lvl="1" indent="-285750">
              <a:buChar char="•"/>
            </a:pPr>
            <a:r>
              <a:rPr lang="en-US"/>
              <a:t>Get other advocates you know to do the same!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654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NRHA Connect login: </a:t>
            </a:r>
            <a:r>
              <a:rPr lang="en-US">
                <a:hlinkClick r:id="rId3"/>
              </a:rPr>
              <a:t>https://connect.nrharural.org/home</a:t>
            </a:r>
            <a:endParaRPr lang="en-US">
              <a:cs typeface="Calibri" panose="020F0502020204030204"/>
            </a:endParaRPr>
          </a:p>
          <a:p>
            <a:r>
              <a:rPr lang="en-US">
                <a:cs typeface="Calibri" panose="020F0502020204030204"/>
              </a:rPr>
              <a:t>Find a local townhall: </a:t>
            </a:r>
            <a:r>
              <a:rPr lang="en-US">
                <a:hlinkClick r:id="rId4"/>
              </a:rPr>
              <a:t>https://townhallproject.com/</a:t>
            </a:r>
            <a:endParaRPr lang="en-US">
              <a:cs typeface="Calibri" panose="020F0502020204030204"/>
            </a:endParaRPr>
          </a:p>
          <a:p>
            <a:r>
              <a:rPr lang="en-US">
                <a:cs typeface="Calibri" panose="020F0502020204030204"/>
              </a:rPr>
              <a:t>NRHA Rural Roundup sign-up link: </a:t>
            </a:r>
            <a:r>
              <a:rPr lang="en-US">
                <a:hlinkClick r:id="rId5"/>
              </a:rPr>
              <a:t>http://eepurl.com/gwaRq9</a:t>
            </a:r>
            <a:r>
              <a:rPr lang="en-US"/>
              <a:t> </a:t>
            </a:r>
          </a:p>
          <a:p>
            <a:r>
              <a:rPr lang="en-US">
                <a:cs typeface="Calibri" panose="020F0502020204030204"/>
              </a:rPr>
              <a:t>NRHA Today sign-up link: </a:t>
            </a:r>
            <a:r>
              <a:rPr lang="en-US">
                <a:hlinkClick r:id="rId6"/>
              </a:rPr>
              <a:t>https://www.ruralhealthweb.org/news/nrha-today</a:t>
            </a:r>
            <a:endParaRPr lang="en-US">
              <a:cs typeface="Calibri" panose="020F0502020204030204"/>
            </a:endParaRPr>
          </a:p>
          <a:p>
            <a:r>
              <a:rPr lang="en-US">
                <a:cs typeface="Calibri" panose="020F0502020204030204"/>
              </a:rPr>
              <a:t>NRHA GA Twitter: </a:t>
            </a:r>
            <a:r>
              <a:rPr lang="en-US">
                <a:hlinkClick r:id="rId7"/>
              </a:rPr>
              <a:t>https://twitter.com/NRHA_Advocacy</a:t>
            </a:r>
            <a:r>
              <a:rPr lang="en-US"/>
              <a:t> Facebook: </a:t>
            </a:r>
            <a:r>
              <a:rPr lang="en-US">
                <a:hlinkClick r:id="rId8"/>
              </a:rPr>
              <a:t>https://www.facebook.com/NRHAAdvocacy</a:t>
            </a:r>
            <a:r>
              <a:rPr lang="en-US"/>
              <a:t> LinkedIn: </a:t>
            </a:r>
            <a:r>
              <a:rPr lang="en-US">
                <a:hlinkClick r:id="rId9"/>
              </a:rPr>
              <a:t>https://www.linkedin.com/company/national-rural-health-association/?viewAsMember=true</a:t>
            </a:r>
            <a:endParaRPr lang="en-US">
              <a:cs typeface="Calibri" panose="020F0502020204030204"/>
            </a:endParaRPr>
          </a:p>
          <a:p>
            <a:r>
              <a:rPr lang="en-US">
                <a:cs typeface="Calibri" panose="020F0502020204030204"/>
              </a:rPr>
              <a:t>GA emails: </a:t>
            </a:r>
            <a:r>
              <a:rPr lang="en-US">
                <a:hlinkClick r:id="rId10"/>
              </a:rPr>
              <a:t>melehwany@nrharural.org</a:t>
            </a:r>
            <a:r>
              <a:rPr lang="en-US"/>
              <a:t>, </a:t>
            </a:r>
            <a:r>
              <a:rPr lang="en-US">
                <a:hlinkClick r:id="rId11"/>
              </a:rPr>
              <a:t>jjorgensen@nrharural.org</a:t>
            </a:r>
            <a:r>
              <a:rPr lang="en-US"/>
              <a:t>, </a:t>
            </a:r>
            <a:r>
              <a:rPr lang="en-US">
                <a:hlinkClick r:id="rId12"/>
              </a:rPr>
              <a:t>mzeagler@nrharural.org</a:t>
            </a:r>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754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spcBef>
                <a:spcPts val="0"/>
              </a:spcBef>
              <a:buNone/>
            </a:pPr>
            <a:r>
              <a:rPr lang="en-US" sz="1200" dirty="0">
                <a:solidFill>
                  <a:srgbClr val="003F72"/>
                </a:solidFill>
                <a:latin typeface="Calibri"/>
                <a:ea typeface="+mj-ea"/>
                <a:cs typeface="Calibri"/>
              </a:rPr>
              <a:t>NRHA is a national nonprofit membership organization with more than 21,000 members, made up of a diverse collection of individuals and organizations with the common goal of ensuring all rural communities have access to quality, affordable health care. </a:t>
            </a:r>
          </a:p>
          <a:p>
            <a:pPr marL="0" indent="0" algn="ctr">
              <a:spcBef>
                <a:spcPts val="0"/>
              </a:spcBef>
              <a:buNone/>
            </a:pPr>
            <a:endParaRPr lang="en-US" sz="1400" b="1" dirty="0">
              <a:solidFill>
                <a:srgbClr val="003F72"/>
              </a:solidFill>
              <a:latin typeface="Calibri"/>
              <a:ea typeface="+mj-ea"/>
              <a:cs typeface="Calibri"/>
            </a:endParaRPr>
          </a:p>
          <a:p>
            <a:pPr marL="0" indent="0" algn="ctr">
              <a:spcBef>
                <a:spcPts val="0"/>
              </a:spcBef>
              <a:buNone/>
            </a:pPr>
            <a:r>
              <a:rPr lang="en-US" sz="1400" b="1" dirty="0">
                <a:solidFill>
                  <a:srgbClr val="003F72"/>
                </a:solidFill>
                <a:latin typeface="Calibri"/>
                <a:ea typeface="+mj-ea"/>
                <a:cs typeface="Calibri"/>
              </a:rPr>
              <a:t>Our mission is to provide leadership on rural health issues.  </a:t>
            </a:r>
          </a:p>
          <a:p>
            <a:endParaRPr lang="en-US" dirty="0"/>
          </a:p>
        </p:txBody>
      </p:sp>
      <p:sp>
        <p:nvSpPr>
          <p:cNvPr id="4" name="Slide Number Placeholder 3"/>
          <p:cNvSpPr>
            <a:spLocks noGrp="1"/>
          </p:cNvSpPr>
          <p:nvPr>
            <p:ph type="sldNum" sz="quarter" idx="5"/>
          </p:nvPr>
        </p:nvSpPr>
        <p:spPr/>
        <p:txBody>
          <a:bodyPr/>
          <a:lstStyle/>
          <a:p>
            <a:fld id="{525EF531-C7D4-4812-9431-6EA4B77D30E9}" type="slidenum">
              <a:rPr lang="en-US" smtClean="0"/>
              <a:t>43</a:t>
            </a:fld>
            <a:endParaRPr lang="en-US"/>
          </a:p>
        </p:txBody>
      </p:sp>
    </p:spTree>
    <p:extLst>
      <p:ext uri="{BB962C8B-B14F-4D97-AF65-F5344CB8AC3E}">
        <p14:creationId xmlns:p14="http://schemas.microsoft.com/office/powerpoint/2010/main" val="1562890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6E0E110C-CF08-4D86-B09B-122EDA5020F6}"/>
              </a:ext>
            </a:extLst>
          </p:cNvPr>
          <p:cNvSpPr>
            <a:spLocks noGrp="1" noRot="1" noChangeAspect="1" noTextEdit="1"/>
          </p:cNvSpPr>
          <p:nvPr>
            <p:ph type="sldImg"/>
          </p:nvPr>
        </p:nvSpPr>
        <p:spPr bwMode="auto">
          <a:xfrm>
            <a:off x="542925" y="755650"/>
            <a:ext cx="6718300" cy="3779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329FF0B9-BC0E-486E-ACDE-CF3A97437E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MS PGothic" panose="020B0600070205080204" pitchFamily="34" charset="-128"/>
            </a:endParaRPr>
          </a:p>
        </p:txBody>
      </p:sp>
      <p:sp>
        <p:nvSpPr>
          <p:cNvPr id="16388" name="Slide Number Placeholder 3">
            <a:extLst>
              <a:ext uri="{FF2B5EF4-FFF2-40B4-BE49-F238E27FC236}">
                <a16:creationId xmlns:a16="http://schemas.microsoft.com/office/drawing/2014/main" id="{C58AF18C-118D-4640-9B4D-32F95B1FC0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86C0EC-05C4-48F5-88D7-A369311A88A9}"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505050"/>
                </a:solidFill>
                <a:effectLst/>
                <a:latin typeface="Helvetica" panose="020B0604020202020204" pitchFamily="34" charset="0"/>
                <a:ea typeface="Times New Roman" panose="02020603050405020304" pitchFamily="18" charset="0"/>
              </a:rPr>
              <a:t>Analyzes new COVID-19 infection rates between April 25-May 1, 2021, finding a decline in the number of new infections but an increase in COVID-related deaths. Includes an interactive map of all U.S. counties' infection rates. Details the distribution of rural COVID-19 hotspots and rural vaccination efforts across the country. </a:t>
            </a:r>
            <a:br>
              <a:rPr lang="en-US" sz="1800" dirty="0">
                <a:solidFill>
                  <a:srgbClr val="505050"/>
                </a:solidFill>
                <a:effectLst/>
                <a:latin typeface="Helvetica" panose="020B0604020202020204" pitchFamily="34" charset="0"/>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96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505050"/>
                </a:solidFill>
                <a:effectLst/>
                <a:latin typeface="Helvetica" panose="020B0604020202020204" pitchFamily="34" charset="0"/>
                <a:ea typeface="Times New Roman" panose="02020603050405020304" pitchFamily="18" charset="0"/>
              </a:rPr>
              <a:t>Analyzes new COVID-19 infection rates between April 25-May 1, 2021, finding a decline in the number of new infections but an increase in COVID-related deaths. Includes an interactive map of all U.S. counties' infection rates. Details the distribution of rural COVID-19 hotspots and rural vaccination efforts across the country. </a:t>
            </a:r>
            <a:br>
              <a:rPr lang="en-US" sz="1800" dirty="0">
                <a:solidFill>
                  <a:srgbClr val="505050"/>
                </a:solidFill>
                <a:effectLst/>
                <a:latin typeface="Helvetica" panose="020B0604020202020204" pitchFamily="34" charset="0"/>
                <a:ea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9853F1C7-9F38-4BA0-8573-17DAEFAA065D}" type="slidenum">
              <a:rPr lang="en-US" smtClean="0"/>
              <a:t>15</a:t>
            </a:fld>
            <a:endParaRPr lang="en-US"/>
          </a:p>
        </p:txBody>
      </p:sp>
    </p:spTree>
    <p:extLst>
      <p:ext uri="{BB962C8B-B14F-4D97-AF65-F5344CB8AC3E}">
        <p14:creationId xmlns:p14="http://schemas.microsoft.com/office/powerpoint/2010/main" val="2480739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Rural/Urban Vaccination Rates Compared to National Adjusted Rate</a:t>
            </a:r>
            <a:endParaRPr lang="en-US"/>
          </a:p>
          <a:p>
            <a:r>
              <a:rPr lang="en-US"/>
              <a:t>County completed vaccination rates as of July 15 compared to the national rate (adjusted*) of 44.7% of the population.</a:t>
            </a:r>
            <a:br>
              <a:rPr lang="en-US"/>
            </a:br>
            <a:r>
              <a:rPr lang="en-US"/>
              <a:t>Average or Better is equal to or greater than the national adjusted average of 44.7%. </a:t>
            </a:r>
            <a:r>
              <a:rPr lang="en-US" b="1"/>
              <a:t>Low </a:t>
            </a:r>
            <a:r>
              <a:rPr lang="en-US"/>
              <a:t>is up</a:t>
            </a:r>
            <a:r>
              <a:rPr lang="en-US" b="0" i="0">
                <a:effectLst/>
              </a:rPr>
              <a:t> to </a:t>
            </a:r>
            <a:r>
              <a:rPr lang="en-US"/>
              <a:t>30% below national adjusted average</a:t>
            </a:r>
            <a:r>
              <a:rPr lang="en-US" b="0" i="0">
                <a:effectLst/>
              </a:rPr>
              <a:t>. </a:t>
            </a:r>
            <a:r>
              <a:rPr lang="en-US" b="1"/>
              <a:t>Very Low </a:t>
            </a:r>
            <a:r>
              <a:rPr lang="en-US"/>
              <a:t>is more than 30% below the national adjusted average.</a:t>
            </a:r>
          </a:p>
          <a:p>
            <a:endParaRPr lang="en-US">
              <a:solidFill>
                <a:srgbClr val="111111"/>
              </a:solidFill>
              <a:latin typeface="georgi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041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Rural/Urban Vaccination Rates Compared to National Adjusted Rate</a:t>
            </a:r>
            <a:endParaRPr lang="en-US"/>
          </a:p>
          <a:p>
            <a:r>
              <a:rPr lang="en-US"/>
              <a:t>County completed vaccination rates as of July 15 compared to the national rate (adjusted*) of 44.7% of the population.</a:t>
            </a:r>
            <a:br>
              <a:rPr lang="en-US"/>
            </a:br>
            <a:r>
              <a:rPr lang="en-US"/>
              <a:t>Average or Better is equal to or greater than the national adjusted average of 44.7%. </a:t>
            </a:r>
            <a:r>
              <a:rPr lang="en-US" b="1"/>
              <a:t>Low </a:t>
            </a:r>
            <a:r>
              <a:rPr lang="en-US"/>
              <a:t>is up</a:t>
            </a:r>
            <a:r>
              <a:rPr lang="en-US" b="0" i="0">
                <a:effectLst/>
              </a:rPr>
              <a:t> to </a:t>
            </a:r>
            <a:r>
              <a:rPr lang="en-US"/>
              <a:t>30% below national adjusted average</a:t>
            </a:r>
            <a:r>
              <a:rPr lang="en-US" b="0" i="0">
                <a:effectLst/>
              </a:rPr>
              <a:t>. </a:t>
            </a:r>
            <a:r>
              <a:rPr lang="en-US" b="1"/>
              <a:t>Very Low </a:t>
            </a:r>
            <a:r>
              <a:rPr lang="en-US"/>
              <a:t>is more than 30% below the national adjusted average.</a:t>
            </a:r>
          </a:p>
          <a:p>
            <a:endParaRPr lang="en-US">
              <a:solidFill>
                <a:srgbClr val="111111"/>
              </a:solidFill>
              <a:latin typeface="georgi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959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 Department of Health and Human Services (HHS) Secretary Becerra has </a:t>
            </a:r>
            <a:r>
              <a:rPr lang="en-US" u="sng">
                <a:hlinkClick r:id="rId3"/>
              </a:rPr>
              <a:t>renewed the determination</a:t>
            </a:r>
            <a:r>
              <a:rPr lang="en-US"/>
              <a:t> that the COVID-19 public health emergency (PHE) exists. This decision extends the PHE another 90 days, or until October 18, 2021, and allows the Centers for Medicare and Medicaid Services’ (CMS) 1135 waivers, including those that allow rural providers to furnish telehealth services, to continue. HHS </a:t>
            </a:r>
            <a:r>
              <a:rPr lang="en-US" u="sng">
                <a:hlinkClick r:id="rId4"/>
              </a:rPr>
              <a:t>has reviewed</a:t>
            </a:r>
            <a:r>
              <a:rPr lang="en-US"/>
              <a:t> state Medicaid telehealth policies before and during the COVID-19 pandemic and found that while as many as 47 state Medicaid programs were paying for some form of care via telehealth before the COVID-19 Public Health Emergency,</a:t>
            </a:r>
            <a:r>
              <a:rPr lang="en-US" b="0" i="0">
                <a:effectLst/>
              </a:rPr>
              <a:t> data </a:t>
            </a:r>
            <a:r>
              <a:rPr lang="en-US"/>
              <a:t>show that services increased more than 20-fold between February and April 2020. Rates declined after April but remained far above pre-pandemic level. NRHA is continuing to advocate that Congress make permanent provisions that allow </a:t>
            </a:r>
            <a:r>
              <a:rPr lang="en-US" b="0" i="0">
                <a:effectLst/>
              </a:rPr>
              <a:t>rural </a:t>
            </a:r>
            <a:r>
              <a:rPr lang="en-US"/>
              <a:t>providers to offer telehealth services </a:t>
            </a:r>
            <a:r>
              <a:rPr lang="en-US" b="0" i="0">
                <a:effectLst/>
              </a:rPr>
              <a:t>to </a:t>
            </a:r>
            <a:r>
              <a:rPr lang="en-US"/>
              <a:t>their patients</a:t>
            </a:r>
            <a:r>
              <a:rPr lang="en-US" b="0" i="0">
                <a:effectLst/>
              </a:rPr>
              <a:t>. </a:t>
            </a:r>
          </a:p>
          <a:p>
            <a:endParaRPr lang="en-US">
              <a:cs typeface="Calibri"/>
            </a:endParaRPr>
          </a:p>
          <a:p>
            <a:pPr algn="just"/>
            <a:r>
              <a:rPr lang="en-US" i="1"/>
              <a:t>Rural Health Clinics Receive $100 Million for COVID-19 Vaccine Outreach (from </a:t>
            </a:r>
            <a:r>
              <a:rPr lang="en-US" i="1" u="sng">
                <a:hlinkClick r:id="rId5"/>
              </a:rPr>
              <a:t>FORHP Announcements</a:t>
            </a:r>
            <a:r>
              <a:rPr lang="en-US" i="1"/>
              <a:t>)</a:t>
            </a:r>
            <a:endParaRPr lang="en-US"/>
          </a:p>
          <a:p>
            <a:pPr marL="171450" indent="-171450" algn="just">
              <a:buFont typeface="Symbol,Sans-Serif"/>
              <a:buChar char="•"/>
            </a:pPr>
            <a:r>
              <a:rPr lang="en-US"/>
              <a:t>This week, HHS </a:t>
            </a:r>
            <a:r>
              <a:rPr lang="en-US" u="sng">
                <a:hlinkClick r:id="rId6"/>
              </a:rPr>
              <a:t>announced</a:t>
            </a:r>
            <a:r>
              <a:rPr lang="en-US"/>
              <a:t> that funds will go to more than 1,980 Rural Health Clinics (RHCs) to help residents understand the benefits of vaccination against COVID-19 and other infectious diseases. The funds will be administered by the Health Resources and Services Administration (HRSA) through the </a:t>
            </a:r>
            <a:r>
              <a:rPr lang="en-US" u="sng">
                <a:hlinkClick r:id="rId7"/>
              </a:rPr>
              <a:t>Rural Health Clinic Vaccine Confidence Program</a:t>
            </a:r>
            <a:r>
              <a:rPr lang="en-US"/>
              <a:t>.</a:t>
            </a:r>
          </a:p>
          <a:p>
            <a:pPr algn="just"/>
            <a:r>
              <a:rPr lang="en-US" i="1"/>
              <a:t>HHS Provides $398 Million to Small Rural Hospitals for COVID-19 Testing and Mitigation and other COVID-19 related resources (from </a:t>
            </a:r>
            <a:r>
              <a:rPr lang="en-US" i="1" u="sng">
                <a:hlinkClick r:id="rId5"/>
              </a:rPr>
              <a:t>HRSA</a:t>
            </a:r>
            <a:r>
              <a:rPr lang="en-US" i="1"/>
              <a:t>)  </a:t>
            </a:r>
            <a:endParaRPr lang="en-US"/>
          </a:p>
          <a:p>
            <a:pPr marL="171450" indent="-171450" algn="just">
              <a:buFont typeface="Arial,Sans-Serif"/>
              <a:buChar char="•"/>
            </a:pPr>
            <a:r>
              <a:rPr lang="en-US"/>
              <a:t>Thanks to the American Rescue Plan, the U.S. Department of Health and Human Services (HHS) through HRSA </a:t>
            </a:r>
            <a:r>
              <a:rPr lang="en-US" u="sng">
                <a:hlinkClick r:id="rId8"/>
              </a:rPr>
              <a:t>provided $398 million in funding</a:t>
            </a:r>
            <a:r>
              <a:rPr lang="en-US"/>
              <a:t> through the Small Rural Hospital Improvement Program (SHIP)</a:t>
            </a:r>
            <a:r>
              <a:rPr lang="en-US" b="1"/>
              <a:t> </a:t>
            </a:r>
            <a:r>
              <a:rPr lang="en-US"/>
              <a:t>to 1,540 small rural hospitals for COVID-19 testing and mitigation.</a:t>
            </a:r>
          </a:p>
          <a:p>
            <a:pPr marL="171450" indent="-171450" algn="just">
              <a:buFont typeface="Arial,Sans-Serif"/>
              <a:buChar char="•"/>
            </a:pPr>
            <a:r>
              <a:rPr lang="en-US"/>
              <a:t>The Department also announced, “The availability of an estimated $103 million in American Rescue Plan funding over a three-year period to reduce burnout and promote mental health among the health workforce. These investments, which take into particular consideration the needs of rural and medically underserved communities, will help health care organizations establish a culture of wellness among the health and public safety workforce and will support training efforts that build resiliency for those at the beginning of their health careers (</a:t>
            </a:r>
            <a:r>
              <a:rPr lang="en-US" u="sng">
                <a:hlinkClick r:id="rId9"/>
              </a:rPr>
              <a:t>HHS press release</a:t>
            </a:r>
            <a:r>
              <a:rPr lang="en-US"/>
              <a:t>).”</a:t>
            </a:r>
          </a:p>
          <a:p>
            <a:pPr marL="171450" indent="-171450" algn="just">
              <a:buFont typeface="Arial,Sans-Serif"/>
              <a:buChar char="•"/>
            </a:pPr>
            <a:r>
              <a:rPr lang="en-US"/>
              <a:t>Additionally, the Department announced it has, “Awarded nearly $144 million in American Rescue Plan funding to 102 HRSA Health Center Program look-alikes (LALs) to respond to and mitigate the spread of COVID-19, and enhance health care services and infrastructure in communities across the country. LALs are community-based health care providers that provide essential primary health care services to underserved communities and vulnerable populations but do not otherwise receive HRSA Health Center Program funding (</a:t>
            </a:r>
            <a:r>
              <a:rPr lang="en-US" u="sng">
                <a:hlinkClick r:id="rId10"/>
              </a:rPr>
              <a:t>HHS press release</a:t>
            </a:r>
            <a:r>
              <a:rPr lang="en-US"/>
              <a:t>).”</a:t>
            </a:r>
          </a:p>
          <a:p>
            <a:pPr algn="just"/>
            <a:endParaRPr lang="en-US"/>
          </a:p>
          <a:p>
            <a:pPr>
              <a:spcAft>
                <a:spcPts val="600"/>
              </a:spcAft>
            </a:pP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3F1C7-9F38-4BA0-8573-17DAEFAA06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329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a:t>In a recent MMWR, the Centers for Disease Control and Prevention (CDC) collected data on vaccine doses administered across the rural-urban continuum and found that coverage was lower overall, among all age groups, and among men and women in rural compared with urban counties. They found that as of April 10, a lower percentage of rural adults had received a COVID-19 vaccine compared to urban adults – a difference of about ~7% within their study. To address lagging rural vaccination rates, NRHA is communicating to the administration and external partners the need for rural-appropriate messaging and stakeholder engagement. The factors that motivate rural Americans to get vaccinated are often different than those of their urban counterparts, and thus, the messages rural community leaders share should be different. NRHA believes that to increase rural COVID-19 vaccine confidence and uptake, it is important we develop a local approach that empowers and encourages trusted community leaders to share clear, concise, and often personal messages about vaccine safety, efficacy, and social impact. </a:t>
            </a:r>
            <a:br>
              <a:rPr lang="en-US" sz="1800">
                <a:effectLst/>
                <a:latin typeface="Arial" panose="020B0604020202020204" pitchFamily="34" charset="0"/>
                <a:ea typeface="Times New Roman" panose="02020603050405020304" pitchFamily="18" charset="0"/>
                <a:cs typeface="Arial"/>
              </a:rPr>
            </a:br>
            <a:endParaRPr lang="en-US">
              <a:cs typeface="Calibri"/>
            </a:endParaRPr>
          </a:p>
          <a:p>
            <a:pPr marL="171450" indent="-171450" algn="just">
              <a:buFont typeface="Symbol"/>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A13B26-BC07-4B30-8886-3CBCAC9915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027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1FBE8-96D8-4F25-8B25-45EBF8BBCB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00BB271-E7B1-4C51-8B14-1ABD3A87D0C9}"/>
              </a:ext>
            </a:extLst>
          </p:cNvPr>
          <p:cNvSpPr>
            <a:spLocks noGrp="1"/>
          </p:cNvSpPr>
          <p:nvPr>
            <p:ph type="subTitle" idx="1"/>
          </p:nvPr>
        </p:nvSpPr>
        <p:spPr>
          <a:xfrm>
            <a:off x="1524000" y="3602038"/>
            <a:ext cx="9144000" cy="1655762"/>
          </a:xfrm>
        </p:spPr>
        <p:txBody>
          <a:bodyPr/>
          <a:lstStyle>
            <a:lvl1pPr marL="0" indent="0" algn="ctr">
              <a:buNone/>
              <a:defRPr sz="2400">
                <a:solidFill>
                  <a:srgbClr val="3A4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0981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854F-5365-4916-AD90-291ACCA44F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6195F-D0CA-4164-B740-9D7402DEA5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160302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333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AEBB7-2CAA-432E-A70F-9C6006C974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154CB9-60BD-4553-8006-2472653908DA}"/>
              </a:ext>
            </a:extLst>
          </p:cNvPr>
          <p:cNvSpPr>
            <a:spLocks noGrp="1"/>
          </p:cNvSpPr>
          <p:nvPr>
            <p:ph idx="1"/>
          </p:nvPr>
        </p:nvSpPr>
        <p:spPr>
          <a:xfrm>
            <a:off x="5183188" y="987426"/>
            <a:ext cx="6172200" cy="46386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2C5EAA-5B47-4809-A57D-4F2B75E6A6B6}"/>
              </a:ext>
            </a:extLst>
          </p:cNvPr>
          <p:cNvSpPr>
            <a:spLocks noGrp="1"/>
          </p:cNvSpPr>
          <p:nvPr>
            <p:ph type="body" sz="half" idx="2"/>
          </p:nvPr>
        </p:nvSpPr>
        <p:spPr>
          <a:xfrm>
            <a:off x="839788" y="2057400"/>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456553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51DF-479A-40E6-BCB2-4A8D17E50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EFDA1B-8A32-49BD-8BBA-17C93979CB2A}"/>
              </a:ext>
            </a:extLst>
          </p:cNvPr>
          <p:cNvSpPr>
            <a:spLocks noGrp="1"/>
          </p:cNvSpPr>
          <p:nvPr>
            <p:ph type="pic" idx="1"/>
          </p:nvPr>
        </p:nvSpPr>
        <p:spPr>
          <a:xfrm>
            <a:off x="5183188" y="987426"/>
            <a:ext cx="6172200" cy="46640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9EBC95-29E9-430C-9CF8-B6CE73B475F1}"/>
              </a:ext>
            </a:extLst>
          </p:cNvPr>
          <p:cNvSpPr>
            <a:spLocks noGrp="1"/>
          </p:cNvSpPr>
          <p:nvPr>
            <p:ph type="body" sz="half" idx="2"/>
          </p:nvPr>
        </p:nvSpPr>
        <p:spPr>
          <a:xfrm>
            <a:off x="839788" y="2057400"/>
            <a:ext cx="3932237" cy="36476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49902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AFC7-2614-4446-9436-D6768E712B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52E21-7EDE-426B-B5CB-10EF98497A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8385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5C48E5-5B8C-49A1-A85A-ED8B3A0151E7}"/>
              </a:ext>
            </a:extLst>
          </p:cNvPr>
          <p:cNvSpPr>
            <a:spLocks noGrp="1"/>
          </p:cNvSpPr>
          <p:nvPr>
            <p:ph type="title" orient="vert"/>
          </p:nvPr>
        </p:nvSpPr>
        <p:spPr>
          <a:xfrm>
            <a:off x="8724900" y="365125"/>
            <a:ext cx="2628900" cy="53299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AC0AF2-36A4-4FD6-8D94-0638CE3BD05E}"/>
              </a:ext>
            </a:extLst>
          </p:cNvPr>
          <p:cNvSpPr>
            <a:spLocks noGrp="1"/>
          </p:cNvSpPr>
          <p:nvPr>
            <p:ph type="body" orient="vert" idx="1"/>
          </p:nvPr>
        </p:nvSpPr>
        <p:spPr>
          <a:xfrm>
            <a:off x="838200" y="365125"/>
            <a:ext cx="7734300" cy="53299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02183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9376-56E2-4E35-A6EB-B96CA2D37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15866-F668-48F1-8FA9-A8D7258FC755}"/>
              </a:ext>
            </a:extLst>
          </p:cNvPr>
          <p:cNvSpPr>
            <a:spLocks noGrp="1"/>
          </p:cNvSpPr>
          <p:nvPr>
            <p:ph idx="1"/>
          </p:nvPr>
        </p:nvSpPr>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38533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BCE4-A973-4A0D-BCE3-2730A8409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6BF85-13F7-49A9-AEBF-8521FED1366E}"/>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4722621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9CCB-AEDE-46B1-87A2-FA11A3CC6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8EC86-6C11-45C5-83CA-69289A028480}"/>
              </a:ext>
            </a:extLst>
          </p:cNvPr>
          <p:cNvSpPr>
            <a:spLocks noGrp="1"/>
          </p:cNvSpPr>
          <p:nvPr>
            <p:ph sz="half" idx="1"/>
          </p:nvPr>
        </p:nvSpPr>
        <p:spPr>
          <a:xfrm>
            <a:off x="838200" y="1825625"/>
            <a:ext cx="5181600" cy="435133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A612D2-6F66-433D-A4A8-8CBCC2B37A52}"/>
              </a:ext>
            </a:extLst>
          </p:cNvPr>
          <p:cNvSpPr>
            <a:spLocks noGrp="1"/>
          </p:cNvSpPr>
          <p:nvPr>
            <p:ph sz="half" idx="2"/>
          </p:nvPr>
        </p:nvSpPr>
        <p:spPr>
          <a:xfrm>
            <a:off x="6172200" y="1825625"/>
            <a:ext cx="5181600" cy="435133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370386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FD81-552F-4FCF-A934-58FACA75C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33BEB-A591-4B20-914A-1FCD187CA62A}"/>
              </a:ext>
            </a:extLst>
          </p:cNvPr>
          <p:cNvSpPr>
            <a:spLocks noGrp="1"/>
          </p:cNvSpPr>
          <p:nvPr>
            <p:ph type="body" idx="1"/>
          </p:nvPr>
        </p:nvSpPr>
        <p:spPr>
          <a:xfrm>
            <a:off x="839788" y="1681163"/>
            <a:ext cx="5157787" cy="823912"/>
          </a:xfrm>
        </p:spPr>
        <p:txBody>
          <a:bodyPr anchor="b"/>
          <a:lstStyle>
            <a:lvl1pPr marL="0" indent="0">
              <a:buNone/>
              <a:defRPr sz="2400" b="1">
                <a:solidFill>
                  <a:srgbClr val="3A49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B3EC58-6843-4203-8E23-D71F39000A2E}"/>
              </a:ext>
            </a:extLst>
          </p:cNvPr>
          <p:cNvSpPr>
            <a:spLocks noGrp="1"/>
          </p:cNvSpPr>
          <p:nvPr>
            <p:ph sz="half" idx="2"/>
          </p:nvPr>
        </p:nvSpPr>
        <p:spPr>
          <a:xfrm>
            <a:off x="839788" y="2505075"/>
            <a:ext cx="5157787" cy="368458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5A8DCA3-09B9-4F49-9F51-30008537B150}"/>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3A49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69BF50-8299-4F06-8431-5F7E28A86B60}"/>
              </a:ext>
            </a:extLst>
          </p:cNvPr>
          <p:cNvSpPr>
            <a:spLocks noGrp="1"/>
          </p:cNvSpPr>
          <p:nvPr>
            <p:ph sz="quarter" idx="4"/>
          </p:nvPr>
        </p:nvSpPr>
        <p:spPr>
          <a:xfrm>
            <a:off x="6172200" y="2505075"/>
            <a:ext cx="5183188" cy="368458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7672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F23F-93AC-40F2-B8DB-09FC598809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796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FD563-1944-4DD9-9392-5EAC560C97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CA03D4-E90B-4C58-AB33-04B55666B7FE}"/>
              </a:ext>
            </a:extLst>
          </p:cNvPr>
          <p:cNvSpPr>
            <a:spLocks noGrp="1"/>
          </p:cNvSpPr>
          <p:nvPr>
            <p:ph type="body" orient="vert" idx="1"/>
          </p:nvPr>
        </p:nvSpPr>
        <p:spPr>
          <a:xfrm>
            <a:off x="838200" y="365125"/>
            <a:ext cx="7734300" cy="5811838"/>
          </a:xfrm>
        </p:spPr>
        <p:txBody>
          <a:bodyPr vert="eaVert"/>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34262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6854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854F-5365-4916-AD90-291ACCA44F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46195F-D0CA-4164-B740-9D7402DEA5A6}"/>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75525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109A1B8-BF25-4403-A47E-84D1BCBCFF0C}"/>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BF073D5C-E08B-4BB0-99FB-C61F3549ED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3FFC4B-EA25-4BA8-82FB-0E83FFA95362}"/>
              </a:ext>
            </a:extLst>
          </p:cNvPr>
          <p:cNvSpPr>
            <a:spLocks noGrp="1"/>
          </p:cNvSpPr>
          <p:nvPr>
            <p:ph type="sldNum" sz="quarter" idx="12"/>
          </p:nvPr>
        </p:nvSpPr>
        <p:spPr/>
        <p:txBody>
          <a:bodyPr/>
          <a:lstStyle>
            <a:lvl1pPr>
              <a:defRPr/>
            </a:lvl1pPr>
          </a:lstStyle>
          <a:p>
            <a:pPr>
              <a:defRPr/>
            </a:pPr>
            <a:fld id="{19B5F632-75E2-4B43-B8C4-82E75B00DBAB}" type="slidenum">
              <a:rPr lang="en-US"/>
              <a:pPr>
                <a:defRPr/>
              </a:pPr>
              <a:t>‹#›</a:t>
            </a:fld>
            <a:endParaRPr lang="en-US"/>
          </a:p>
        </p:txBody>
      </p:sp>
    </p:spTree>
    <p:extLst>
      <p:ext uri="{BB962C8B-B14F-4D97-AF65-F5344CB8AC3E}">
        <p14:creationId xmlns:p14="http://schemas.microsoft.com/office/powerpoint/2010/main" val="34794211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9BC4D-ECED-4168-8225-FB71F213D63D}"/>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9C8AE1BF-613A-4185-A122-3E86336CB9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466711-ECFE-43F4-B1FF-0F8989E07155}"/>
              </a:ext>
            </a:extLst>
          </p:cNvPr>
          <p:cNvSpPr>
            <a:spLocks noGrp="1"/>
          </p:cNvSpPr>
          <p:nvPr>
            <p:ph type="sldNum" sz="quarter" idx="12"/>
          </p:nvPr>
        </p:nvSpPr>
        <p:spPr/>
        <p:txBody>
          <a:bodyPr/>
          <a:lstStyle>
            <a:lvl1pPr>
              <a:defRPr/>
            </a:lvl1pPr>
          </a:lstStyle>
          <a:p>
            <a:pPr>
              <a:defRPr/>
            </a:pPr>
            <a:fld id="{DF173038-A3D6-4EC1-8B66-0B4B64E2E994}" type="slidenum">
              <a:rPr lang="en-US"/>
              <a:pPr>
                <a:defRPr/>
              </a:pPr>
              <a:t>‹#›</a:t>
            </a:fld>
            <a:endParaRPr lang="en-US"/>
          </a:p>
        </p:txBody>
      </p:sp>
    </p:spTree>
    <p:extLst>
      <p:ext uri="{BB962C8B-B14F-4D97-AF65-F5344CB8AC3E}">
        <p14:creationId xmlns:p14="http://schemas.microsoft.com/office/powerpoint/2010/main" val="27783327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4A27E-4231-40DD-B861-01405807FE65}"/>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A6E1DF58-CBBF-477E-BCFA-15E8E78264C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E5FD12-DDEF-4D4A-B4E1-04BF97AC04AD}"/>
              </a:ext>
            </a:extLst>
          </p:cNvPr>
          <p:cNvSpPr>
            <a:spLocks noGrp="1"/>
          </p:cNvSpPr>
          <p:nvPr>
            <p:ph type="sldNum" sz="quarter" idx="12"/>
          </p:nvPr>
        </p:nvSpPr>
        <p:spPr/>
        <p:txBody>
          <a:bodyPr/>
          <a:lstStyle>
            <a:lvl1pPr>
              <a:defRPr/>
            </a:lvl1pPr>
          </a:lstStyle>
          <a:p>
            <a:pPr>
              <a:defRPr/>
            </a:pPr>
            <a:fld id="{DFFE886B-14A8-4149-B91F-AB75A5E5E33F}" type="slidenum">
              <a:rPr lang="en-US"/>
              <a:pPr>
                <a:defRPr/>
              </a:pPr>
              <a:t>‹#›</a:t>
            </a:fld>
            <a:endParaRPr lang="en-US"/>
          </a:p>
        </p:txBody>
      </p:sp>
    </p:spTree>
    <p:extLst>
      <p:ext uri="{BB962C8B-B14F-4D97-AF65-F5344CB8AC3E}">
        <p14:creationId xmlns:p14="http://schemas.microsoft.com/office/powerpoint/2010/main" val="279627608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D24E889-B049-446B-82C1-599FB8ED39B5}"/>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6" name="Footer Placeholder 4">
            <a:extLst>
              <a:ext uri="{FF2B5EF4-FFF2-40B4-BE49-F238E27FC236}">
                <a16:creationId xmlns:a16="http://schemas.microsoft.com/office/drawing/2014/main" id="{C9EF3C49-6ADF-4E4C-AA90-BABCED40F1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7C0CE8-FA1F-49FD-B50D-9359135B0E0D}"/>
              </a:ext>
            </a:extLst>
          </p:cNvPr>
          <p:cNvSpPr>
            <a:spLocks noGrp="1"/>
          </p:cNvSpPr>
          <p:nvPr>
            <p:ph type="sldNum" sz="quarter" idx="12"/>
          </p:nvPr>
        </p:nvSpPr>
        <p:spPr/>
        <p:txBody>
          <a:bodyPr/>
          <a:lstStyle>
            <a:lvl1pPr>
              <a:defRPr/>
            </a:lvl1pPr>
          </a:lstStyle>
          <a:p>
            <a:pPr>
              <a:defRPr/>
            </a:pPr>
            <a:fld id="{F5D9C98C-6CDB-41B0-BBA7-48AAA072EE75}" type="slidenum">
              <a:rPr lang="en-US"/>
              <a:pPr>
                <a:defRPr/>
              </a:pPr>
              <a:t>‹#›</a:t>
            </a:fld>
            <a:endParaRPr lang="en-US"/>
          </a:p>
        </p:txBody>
      </p:sp>
    </p:spTree>
    <p:extLst>
      <p:ext uri="{BB962C8B-B14F-4D97-AF65-F5344CB8AC3E}">
        <p14:creationId xmlns:p14="http://schemas.microsoft.com/office/powerpoint/2010/main" val="16209954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9C0BAC4-79C2-4B9F-9419-E30C92916D0E}"/>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8" name="Footer Placeholder 4">
            <a:extLst>
              <a:ext uri="{FF2B5EF4-FFF2-40B4-BE49-F238E27FC236}">
                <a16:creationId xmlns:a16="http://schemas.microsoft.com/office/drawing/2014/main" id="{58D2A29B-50BA-403B-8B0A-3579247D72F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491448D-DD4A-48FB-9873-DCACC43FB50A}"/>
              </a:ext>
            </a:extLst>
          </p:cNvPr>
          <p:cNvSpPr>
            <a:spLocks noGrp="1"/>
          </p:cNvSpPr>
          <p:nvPr>
            <p:ph type="sldNum" sz="quarter" idx="12"/>
          </p:nvPr>
        </p:nvSpPr>
        <p:spPr/>
        <p:txBody>
          <a:bodyPr/>
          <a:lstStyle>
            <a:lvl1pPr>
              <a:defRPr/>
            </a:lvl1pPr>
          </a:lstStyle>
          <a:p>
            <a:pPr>
              <a:defRPr/>
            </a:pPr>
            <a:fld id="{07640A83-C2F5-4273-8659-882020916FED}" type="slidenum">
              <a:rPr lang="en-US"/>
              <a:pPr>
                <a:defRPr/>
              </a:pPr>
              <a:t>‹#›</a:t>
            </a:fld>
            <a:endParaRPr lang="en-US"/>
          </a:p>
        </p:txBody>
      </p:sp>
    </p:spTree>
    <p:extLst>
      <p:ext uri="{BB962C8B-B14F-4D97-AF65-F5344CB8AC3E}">
        <p14:creationId xmlns:p14="http://schemas.microsoft.com/office/powerpoint/2010/main" val="5785447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0B3FF74-6FDC-4AA3-BE13-2E1F210FDC99}"/>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4" name="Footer Placeholder 4">
            <a:extLst>
              <a:ext uri="{FF2B5EF4-FFF2-40B4-BE49-F238E27FC236}">
                <a16:creationId xmlns:a16="http://schemas.microsoft.com/office/drawing/2014/main" id="{F9AE0FFA-9E7F-416F-9E9B-06D34EBAC42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63160C5-9F74-4664-9D6A-1EE45BAF0A85}"/>
              </a:ext>
            </a:extLst>
          </p:cNvPr>
          <p:cNvSpPr>
            <a:spLocks noGrp="1"/>
          </p:cNvSpPr>
          <p:nvPr>
            <p:ph type="sldNum" sz="quarter" idx="12"/>
          </p:nvPr>
        </p:nvSpPr>
        <p:spPr/>
        <p:txBody>
          <a:bodyPr/>
          <a:lstStyle>
            <a:lvl1pPr>
              <a:defRPr/>
            </a:lvl1pPr>
          </a:lstStyle>
          <a:p>
            <a:pPr>
              <a:defRPr/>
            </a:pPr>
            <a:fld id="{11151C5D-F80D-4AFC-B9E0-A27535D4E628}" type="slidenum">
              <a:rPr lang="en-US"/>
              <a:pPr>
                <a:defRPr/>
              </a:pPr>
              <a:t>‹#›</a:t>
            </a:fld>
            <a:endParaRPr lang="en-US"/>
          </a:p>
        </p:txBody>
      </p:sp>
    </p:spTree>
    <p:extLst>
      <p:ext uri="{BB962C8B-B14F-4D97-AF65-F5344CB8AC3E}">
        <p14:creationId xmlns:p14="http://schemas.microsoft.com/office/powerpoint/2010/main" val="13851727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0517208-BEE4-4776-870F-75CFA4DAFB94}"/>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3" name="Footer Placeholder 4">
            <a:extLst>
              <a:ext uri="{FF2B5EF4-FFF2-40B4-BE49-F238E27FC236}">
                <a16:creationId xmlns:a16="http://schemas.microsoft.com/office/drawing/2014/main" id="{4EC3AFF9-0C6A-4027-9567-722EF14F524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159A599-7CFC-4AA8-88A1-106ACCC7C6A0}"/>
              </a:ext>
            </a:extLst>
          </p:cNvPr>
          <p:cNvSpPr>
            <a:spLocks noGrp="1"/>
          </p:cNvSpPr>
          <p:nvPr>
            <p:ph type="sldNum" sz="quarter" idx="12"/>
          </p:nvPr>
        </p:nvSpPr>
        <p:spPr/>
        <p:txBody>
          <a:bodyPr/>
          <a:lstStyle>
            <a:lvl1pPr>
              <a:defRPr/>
            </a:lvl1pPr>
          </a:lstStyle>
          <a:p>
            <a:pPr>
              <a:defRPr/>
            </a:pPr>
            <a:fld id="{2569C7C5-4AC4-4543-A55C-6281D6715B42}" type="slidenum">
              <a:rPr lang="en-US"/>
              <a:pPr>
                <a:defRPr/>
              </a:pPr>
              <a:t>‹#›</a:t>
            </a:fld>
            <a:endParaRPr lang="en-US"/>
          </a:p>
        </p:txBody>
      </p:sp>
    </p:spTree>
    <p:extLst>
      <p:ext uri="{BB962C8B-B14F-4D97-AF65-F5344CB8AC3E}">
        <p14:creationId xmlns:p14="http://schemas.microsoft.com/office/powerpoint/2010/main" val="6268354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229D349-574A-4E71-B2E7-AB834DE1D806}"/>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6" name="Footer Placeholder 4">
            <a:extLst>
              <a:ext uri="{FF2B5EF4-FFF2-40B4-BE49-F238E27FC236}">
                <a16:creationId xmlns:a16="http://schemas.microsoft.com/office/drawing/2014/main" id="{3597E3E6-FAA3-4561-B40E-E88A92FFAA9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FE07DDF-885C-4B9A-A6FA-04E91495F76C}"/>
              </a:ext>
            </a:extLst>
          </p:cNvPr>
          <p:cNvSpPr>
            <a:spLocks noGrp="1"/>
          </p:cNvSpPr>
          <p:nvPr>
            <p:ph type="sldNum" sz="quarter" idx="12"/>
          </p:nvPr>
        </p:nvSpPr>
        <p:spPr/>
        <p:txBody>
          <a:bodyPr/>
          <a:lstStyle>
            <a:lvl1pPr>
              <a:defRPr/>
            </a:lvl1pPr>
          </a:lstStyle>
          <a:p>
            <a:pPr>
              <a:defRPr/>
            </a:pPr>
            <a:fld id="{F62EE2C6-45CB-4292-855C-44E76DD41C17}" type="slidenum">
              <a:rPr lang="en-US"/>
              <a:pPr>
                <a:defRPr/>
              </a:pPr>
              <a:t>‹#›</a:t>
            </a:fld>
            <a:endParaRPr lang="en-US"/>
          </a:p>
        </p:txBody>
      </p:sp>
    </p:spTree>
    <p:extLst>
      <p:ext uri="{BB962C8B-B14F-4D97-AF65-F5344CB8AC3E}">
        <p14:creationId xmlns:p14="http://schemas.microsoft.com/office/powerpoint/2010/main" val="1879159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DAEC5C-59A9-4BFF-B183-7A695A1F2AEF}"/>
              </a:ext>
            </a:extLst>
          </p:cNvPr>
          <p:cNvSpPr>
            <a:spLocks noGrp="1"/>
          </p:cNvSpPr>
          <p:nvPr>
            <p:ph type="subTitle" idx="1"/>
          </p:nvPr>
        </p:nvSpPr>
        <p:spPr>
          <a:xfrm>
            <a:off x="1524000" y="4486624"/>
            <a:ext cx="9144000" cy="1655762"/>
          </a:xfrm>
          <a:prstGeom prst="rect">
            <a:avLst/>
          </a:prstGeom>
        </p:spPr>
        <p:txBody>
          <a:bodyPr/>
          <a:lstStyle>
            <a:lvl1pPr marL="0" indent="0" algn="ctr">
              <a:buNone/>
              <a:defRPr sz="2400">
                <a:solidFill>
                  <a:srgbClr val="3A497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314366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EDBAD73-58E1-424A-ABA8-927197D69D93}"/>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6" name="Footer Placeholder 4">
            <a:extLst>
              <a:ext uri="{FF2B5EF4-FFF2-40B4-BE49-F238E27FC236}">
                <a16:creationId xmlns:a16="http://schemas.microsoft.com/office/drawing/2014/main" id="{3B9DEC6D-D71E-4351-B8FD-C67F26FB8FC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A07830D-8B7B-4305-9ECD-48189EE95AF5}"/>
              </a:ext>
            </a:extLst>
          </p:cNvPr>
          <p:cNvSpPr>
            <a:spLocks noGrp="1"/>
          </p:cNvSpPr>
          <p:nvPr>
            <p:ph type="sldNum" sz="quarter" idx="12"/>
          </p:nvPr>
        </p:nvSpPr>
        <p:spPr/>
        <p:txBody>
          <a:bodyPr/>
          <a:lstStyle>
            <a:lvl1pPr>
              <a:defRPr/>
            </a:lvl1pPr>
          </a:lstStyle>
          <a:p>
            <a:pPr>
              <a:defRPr/>
            </a:pPr>
            <a:fld id="{17FE0803-E943-4C8B-A45A-824C2D98D641}" type="slidenum">
              <a:rPr lang="en-US"/>
              <a:pPr>
                <a:defRPr/>
              </a:pPr>
              <a:t>‹#›</a:t>
            </a:fld>
            <a:endParaRPr lang="en-US"/>
          </a:p>
        </p:txBody>
      </p:sp>
    </p:spTree>
    <p:extLst>
      <p:ext uri="{BB962C8B-B14F-4D97-AF65-F5344CB8AC3E}">
        <p14:creationId xmlns:p14="http://schemas.microsoft.com/office/powerpoint/2010/main" val="35967810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26409-457A-47DC-B420-56ACF4A04F30}"/>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03389AE9-7E4D-41E6-9354-426275E720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7C7A44-3317-48F0-BF7E-F68E40F47216}"/>
              </a:ext>
            </a:extLst>
          </p:cNvPr>
          <p:cNvSpPr>
            <a:spLocks noGrp="1"/>
          </p:cNvSpPr>
          <p:nvPr>
            <p:ph type="sldNum" sz="quarter" idx="12"/>
          </p:nvPr>
        </p:nvSpPr>
        <p:spPr/>
        <p:txBody>
          <a:bodyPr/>
          <a:lstStyle>
            <a:lvl1pPr>
              <a:defRPr/>
            </a:lvl1pPr>
          </a:lstStyle>
          <a:p>
            <a:pPr>
              <a:defRPr/>
            </a:pPr>
            <a:fld id="{BFDAB8FB-8B93-4ACB-8217-64E98BD0A52A}" type="slidenum">
              <a:rPr lang="en-US"/>
              <a:pPr>
                <a:defRPr/>
              </a:pPr>
              <a:t>‹#›</a:t>
            </a:fld>
            <a:endParaRPr lang="en-US"/>
          </a:p>
        </p:txBody>
      </p:sp>
    </p:spTree>
    <p:extLst>
      <p:ext uri="{BB962C8B-B14F-4D97-AF65-F5344CB8AC3E}">
        <p14:creationId xmlns:p14="http://schemas.microsoft.com/office/powerpoint/2010/main" val="967581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44522D-3391-4AA9-AFC9-77DA88219902}"/>
              </a:ext>
            </a:extLst>
          </p:cNvPr>
          <p:cNvSpPr>
            <a:spLocks noGrp="1"/>
          </p:cNvSpPr>
          <p:nvPr>
            <p:ph type="dt" sz="half" idx="10"/>
          </p:nvPr>
        </p:nvSpPr>
        <p:spPr/>
        <p:txBody>
          <a:bodyPr/>
          <a:lstStyle>
            <a:lvl1pPr>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B474C3C8-2111-4E8E-B230-76D1E7D7E05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BF7B7F-C7CC-4196-B992-10797FEA32DB}"/>
              </a:ext>
            </a:extLst>
          </p:cNvPr>
          <p:cNvSpPr>
            <a:spLocks noGrp="1"/>
          </p:cNvSpPr>
          <p:nvPr>
            <p:ph type="sldNum" sz="quarter" idx="12"/>
          </p:nvPr>
        </p:nvSpPr>
        <p:spPr/>
        <p:txBody>
          <a:bodyPr/>
          <a:lstStyle>
            <a:lvl1pPr>
              <a:defRPr/>
            </a:lvl1pPr>
          </a:lstStyle>
          <a:p>
            <a:pPr>
              <a:defRPr/>
            </a:pPr>
            <a:fld id="{853B5683-81BA-4B48-8238-E03F2B6D44A6}" type="slidenum">
              <a:rPr lang="en-US"/>
              <a:pPr>
                <a:defRPr/>
              </a:pPr>
              <a:t>‹#›</a:t>
            </a:fld>
            <a:endParaRPr lang="en-US"/>
          </a:p>
        </p:txBody>
      </p:sp>
    </p:spTree>
    <p:extLst>
      <p:ext uri="{BB962C8B-B14F-4D97-AF65-F5344CB8AC3E}">
        <p14:creationId xmlns:p14="http://schemas.microsoft.com/office/powerpoint/2010/main" val="18789502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016000" y="457200"/>
            <a:ext cx="7518400" cy="838200"/>
          </a:xfrm>
          <a:prstGeom prst="rect">
            <a:avLst/>
          </a:prstGeom>
        </p:spPr>
        <p:txBody>
          <a:bodyPr/>
          <a:lstStyle>
            <a:lvl1pPr>
              <a:buFontTx/>
              <a:buNone/>
              <a:defRPr>
                <a:solidFill>
                  <a:srgbClr val="002D67"/>
                </a:solidFill>
              </a:defRPr>
            </a:lvl1pPr>
          </a:lstStyle>
          <a:p>
            <a:pPr lvl="0"/>
            <a:r>
              <a:rPr lang="en-US"/>
              <a:t>Click to edit Master text styles</a:t>
            </a:r>
          </a:p>
        </p:txBody>
      </p:sp>
      <p:sp>
        <p:nvSpPr>
          <p:cNvPr id="7" name="Content Placeholder 6"/>
          <p:cNvSpPr>
            <a:spLocks noGrp="1"/>
          </p:cNvSpPr>
          <p:nvPr>
            <p:ph sz="quarter" idx="11"/>
          </p:nvPr>
        </p:nvSpPr>
        <p:spPr>
          <a:xfrm>
            <a:off x="1016000" y="1600200"/>
            <a:ext cx="10160000" cy="3429000"/>
          </a:xfrm>
          <a:prstGeom prst="rect">
            <a:avLst/>
          </a:prstGeom>
        </p:spPr>
        <p:txBody>
          <a:bodyPr/>
          <a:lstStyle>
            <a:lvl1pPr>
              <a:buFontTx/>
              <a:buNone/>
              <a:defRPr sz="2000"/>
            </a:lvl1pPr>
            <a:lvl2pPr>
              <a:buFont typeface="Arial"/>
              <a:buChar char="•"/>
              <a:defRPr sz="1600"/>
            </a:lvl2pPr>
            <a:lvl3pPr>
              <a:buFont typeface="Courier New"/>
              <a:buChar char="o"/>
              <a:defRPr sz="1400"/>
            </a:lvl3pPr>
            <a:lvl4pPr>
              <a:defRPr sz="160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5144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Subtitle, No Bullet">
    <p:spTree>
      <p:nvGrpSpPr>
        <p:cNvPr id="1" name=""/>
        <p:cNvGrpSpPr/>
        <p:nvPr/>
      </p:nvGrpSpPr>
      <p:grpSpPr>
        <a:xfrm>
          <a:off x="0" y="0"/>
          <a:ext cx="0" cy="0"/>
          <a:chOff x="0" y="0"/>
          <a:chExt cx="0" cy="0"/>
        </a:xfrm>
      </p:grpSpPr>
      <p:sp>
        <p:nvSpPr>
          <p:cNvPr id="8" name="Content Placeholder 2"/>
          <p:cNvSpPr>
            <a:spLocks noGrp="1"/>
          </p:cNvSpPr>
          <p:nvPr>
            <p:ph idx="1"/>
          </p:nvPr>
        </p:nvSpPr>
        <p:spPr>
          <a:xfrm>
            <a:off x="621101" y="1739900"/>
            <a:ext cx="11024659" cy="4617868"/>
          </a:xfrm>
        </p:spPr>
        <p:txBody>
          <a:bodyPr/>
          <a:lstStyle>
            <a:lvl1pPr marL="0" indent="0">
              <a:buNone/>
              <a:defRPr>
                <a:solidFill>
                  <a:schemeClr val="accent1"/>
                </a:solidFill>
                <a:latin typeface="+mj-lt"/>
              </a:defRPr>
            </a:lvl1pPr>
            <a:lvl2pPr marL="6350" indent="0">
              <a:lnSpc>
                <a:spcPct val="100000"/>
              </a:lnSpc>
              <a:spcBef>
                <a:spcPts val="0"/>
              </a:spcBef>
              <a:buNone/>
              <a:defRPr/>
            </a:lvl2pPr>
            <a:lvl3pPr marL="231775" indent="0">
              <a:buNone/>
              <a:defRPr/>
            </a:lvl3pPr>
            <a:lvl4pPr marL="457200" indent="0">
              <a:buNone/>
              <a:defRPr/>
            </a:lvl4pPr>
          </a:lstStyle>
          <a:p>
            <a:pPr lvl="0"/>
            <a:r>
              <a:rPr lang="en-US"/>
              <a:t>Edit Master text styles</a:t>
            </a:r>
          </a:p>
          <a:p>
            <a:pPr lvl="1"/>
            <a:r>
              <a:rPr lang="en-US"/>
              <a:t>Second level</a:t>
            </a:r>
          </a:p>
        </p:txBody>
      </p:sp>
      <p:sp>
        <p:nvSpPr>
          <p:cNvPr id="11" name="Title 1"/>
          <p:cNvSpPr>
            <a:spLocks noGrp="1"/>
          </p:cNvSpPr>
          <p:nvPr>
            <p:ph type="title"/>
          </p:nvPr>
        </p:nvSpPr>
        <p:spPr>
          <a:xfrm>
            <a:off x="609601" y="0"/>
            <a:ext cx="8946033" cy="1143000"/>
          </a:xfrm>
        </p:spPr>
        <p:txBody>
          <a:bodyPr/>
          <a:lstStyle>
            <a:lvl1pPr>
              <a:defRPr sz="2400"/>
            </a:lvl1pPr>
          </a:lstStyle>
          <a:p>
            <a:r>
              <a:rPr lang="en-US"/>
              <a:t>Click to edit Master title style</a:t>
            </a:r>
            <a:endParaRPr lang="en-US" dirty="0"/>
          </a:p>
        </p:txBody>
      </p:sp>
    </p:spTree>
    <p:extLst>
      <p:ext uri="{BB962C8B-B14F-4D97-AF65-F5344CB8AC3E}">
        <p14:creationId xmlns:p14="http://schemas.microsoft.com/office/powerpoint/2010/main" val="8500847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DE3CBE-C6DF-45F0-B246-6CC04F86196D}"/>
              </a:ext>
            </a:extLst>
          </p:cNvPr>
          <p:cNvSpPr>
            <a:spLocks noGrp="1"/>
          </p:cNvSpPr>
          <p:nvPr>
            <p:ph type="dt" sz="half" idx="10"/>
          </p:nvPr>
        </p:nvSpPr>
        <p:spPr/>
        <p:txBody>
          <a:bodyPr/>
          <a:lstStyle>
            <a:lvl1pPr>
              <a:defRPr/>
            </a:lvl1pPr>
          </a:lstStyle>
          <a:p>
            <a:pPr>
              <a:defRPr/>
            </a:pPr>
            <a:fld id="{CAB10B9A-81C0-4B9A-84CD-2AF59D3C41D2}" type="datetime1">
              <a:rPr lang="en-US"/>
              <a:pPr>
                <a:defRPr/>
              </a:pPr>
              <a:t>8/11/2021</a:t>
            </a:fld>
            <a:endParaRPr lang="en-US" dirty="0"/>
          </a:p>
        </p:txBody>
      </p:sp>
      <p:sp>
        <p:nvSpPr>
          <p:cNvPr id="5" name="Footer Placeholder 4">
            <a:extLst>
              <a:ext uri="{FF2B5EF4-FFF2-40B4-BE49-F238E27FC236}">
                <a16:creationId xmlns:a16="http://schemas.microsoft.com/office/drawing/2014/main" id="{4BFBE339-A804-43DC-8720-153DA32D69A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A845FB-B3CF-4DE9-B5ED-0D87EE62442C}"/>
              </a:ext>
            </a:extLst>
          </p:cNvPr>
          <p:cNvSpPr>
            <a:spLocks noGrp="1"/>
          </p:cNvSpPr>
          <p:nvPr>
            <p:ph type="sldNum" sz="quarter" idx="12"/>
          </p:nvPr>
        </p:nvSpPr>
        <p:spPr/>
        <p:txBody>
          <a:bodyPr/>
          <a:lstStyle>
            <a:lvl1pPr>
              <a:defRPr/>
            </a:lvl1pPr>
          </a:lstStyle>
          <a:p>
            <a:pPr>
              <a:defRPr/>
            </a:pPr>
            <a:fld id="{4C7FD147-BAAE-4A3E-9CC5-2AA0229E079A}" type="slidenum">
              <a:rPr lang="en-US" altLang="en-US"/>
              <a:pPr>
                <a:defRPr/>
              </a:pPr>
              <a:t>‹#›</a:t>
            </a:fld>
            <a:endParaRPr lang="en-US" altLang="en-US"/>
          </a:p>
        </p:txBody>
      </p:sp>
    </p:spTree>
    <p:extLst>
      <p:ext uri="{BB962C8B-B14F-4D97-AF65-F5344CB8AC3E}">
        <p14:creationId xmlns:p14="http://schemas.microsoft.com/office/powerpoint/2010/main" val="38322042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84F6A-BE92-49E1-8697-909DFEF57204}"/>
              </a:ext>
            </a:extLst>
          </p:cNvPr>
          <p:cNvSpPr>
            <a:spLocks noGrp="1"/>
          </p:cNvSpPr>
          <p:nvPr>
            <p:ph type="dt" sz="half" idx="10"/>
          </p:nvPr>
        </p:nvSpPr>
        <p:spPr/>
        <p:txBody>
          <a:bodyPr/>
          <a:lstStyle>
            <a:lvl1pPr>
              <a:defRPr/>
            </a:lvl1pPr>
          </a:lstStyle>
          <a:p>
            <a:pPr>
              <a:defRPr/>
            </a:pPr>
            <a:fld id="{CF31F0BD-A113-4945-96A1-B0D525068E22}" type="datetime1">
              <a:rPr lang="en-US"/>
              <a:pPr>
                <a:defRPr/>
              </a:pPr>
              <a:t>8/11/2021</a:t>
            </a:fld>
            <a:endParaRPr lang="en-US" dirty="0"/>
          </a:p>
        </p:txBody>
      </p:sp>
      <p:sp>
        <p:nvSpPr>
          <p:cNvPr id="5" name="Footer Placeholder 4">
            <a:extLst>
              <a:ext uri="{FF2B5EF4-FFF2-40B4-BE49-F238E27FC236}">
                <a16:creationId xmlns:a16="http://schemas.microsoft.com/office/drawing/2014/main" id="{15566B56-CD7C-44F6-AD76-D99266C5E0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B8C845-0537-41CE-8246-94BFBD359C09}"/>
              </a:ext>
            </a:extLst>
          </p:cNvPr>
          <p:cNvSpPr>
            <a:spLocks noGrp="1"/>
          </p:cNvSpPr>
          <p:nvPr>
            <p:ph type="sldNum" sz="quarter" idx="12"/>
          </p:nvPr>
        </p:nvSpPr>
        <p:spPr/>
        <p:txBody>
          <a:bodyPr/>
          <a:lstStyle>
            <a:lvl1pPr>
              <a:defRPr/>
            </a:lvl1pPr>
          </a:lstStyle>
          <a:p>
            <a:pPr>
              <a:defRPr/>
            </a:pPr>
            <a:fld id="{DBE7F3BA-A782-4804-8E22-D0F487F2F85D}" type="slidenum">
              <a:rPr lang="en-US" altLang="en-US"/>
              <a:pPr>
                <a:defRPr/>
              </a:pPr>
              <a:t>‹#›</a:t>
            </a:fld>
            <a:endParaRPr lang="en-US" altLang="en-US"/>
          </a:p>
        </p:txBody>
      </p:sp>
    </p:spTree>
    <p:extLst>
      <p:ext uri="{BB962C8B-B14F-4D97-AF65-F5344CB8AC3E}">
        <p14:creationId xmlns:p14="http://schemas.microsoft.com/office/powerpoint/2010/main" val="31639443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41E161-4197-46D0-9AA6-34996567842D}"/>
              </a:ext>
            </a:extLst>
          </p:cNvPr>
          <p:cNvSpPr>
            <a:spLocks noGrp="1"/>
          </p:cNvSpPr>
          <p:nvPr>
            <p:ph type="dt" sz="half" idx="10"/>
          </p:nvPr>
        </p:nvSpPr>
        <p:spPr/>
        <p:txBody>
          <a:bodyPr/>
          <a:lstStyle>
            <a:lvl1pPr>
              <a:defRPr/>
            </a:lvl1pPr>
          </a:lstStyle>
          <a:p>
            <a:pPr>
              <a:defRPr/>
            </a:pPr>
            <a:fld id="{F4BD7B0D-BEBF-41D0-918E-D561E3A0198C}" type="datetime1">
              <a:rPr lang="en-US"/>
              <a:pPr>
                <a:defRPr/>
              </a:pPr>
              <a:t>8/11/2021</a:t>
            </a:fld>
            <a:endParaRPr lang="en-US" dirty="0"/>
          </a:p>
        </p:txBody>
      </p:sp>
      <p:sp>
        <p:nvSpPr>
          <p:cNvPr id="5" name="Footer Placeholder 4">
            <a:extLst>
              <a:ext uri="{FF2B5EF4-FFF2-40B4-BE49-F238E27FC236}">
                <a16:creationId xmlns:a16="http://schemas.microsoft.com/office/drawing/2014/main" id="{D1E7625A-4359-483B-8A1F-76FB00B5AB3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7A8A5A9-CD71-4C3D-A17C-F2D8D8FEBE8A}"/>
              </a:ext>
            </a:extLst>
          </p:cNvPr>
          <p:cNvSpPr>
            <a:spLocks noGrp="1"/>
          </p:cNvSpPr>
          <p:nvPr>
            <p:ph type="sldNum" sz="quarter" idx="12"/>
          </p:nvPr>
        </p:nvSpPr>
        <p:spPr/>
        <p:txBody>
          <a:bodyPr/>
          <a:lstStyle>
            <a:lvl1pPr>
              <a:defRPr/>
            </a:lvl1pPr>
          </a:lstStyle>
          <a:p>
            <a:pPr>
              <a:defRPr/>
            </a:pPr>
            <a:fld id="{BAF79145-FEEF-4A04-BF90-9CFD53874AB5}" type="slidenum">
              <a:rPr lang="en-US" altLang="en-US"/>
              <a:pPr>
                <a:defRPr/>
              </a:pPr>
              <a:t>‹#›</a:t>
            </a:fld>
            <a:endParaRPr lang="en-US" altLang="en-US"/>
          </a:p>
        </p:txBody>
      </p:sp>
    </p:spTree>
    <p:extLst>
      <p:ext uri="{BB962C8B-B14F-4D97-AF65-F5344CB8AC3E}">
        <p14:creationId xmlns:p14="http://schemas.microsoft.com/office/powerpoint/2010/main" val="122043174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F463BB1-1E45-4CE7-8D83-168C89292479}"/>
              </a:ext>
            </a:extLst>
          </p:cNvPr>
          <p:cNvSpPr>
            <a:spLocks noGrp="1"/>
          </p:cNvSpPr>
          <p:nvPr>
            <p:ph type="dt" sz="half" idx="10"/>
          </p:nvPr>
        </p:nvSpPr>
        <p:spPr/>
        <p:txBody>
          <a:bodyPr/>
          <a:lstStyle>
            <a:lvl1pPr>
              <a:defRPr/>
            </a:lvl1pPr>
          </a:lstStyle>
          <a:p>
            <a:pPr>
              <a:defRPr/>
            </a:pPr>
            <a:fld id="{F9237763-D83A-4798-B11B-98E9A3BF6A0E}" type="datetime1">
              <a:rPr lang="en-US"/>
              <a:pPr>
                <a:defRPr/>
              </a:pPr>
              <a:t>8/11/2021</a:t>
            </a:fld>
            <a:endParaRPr lang="en-US" dirty="0"/>
          </a:p>
        </p:txBody>
      </p:sp>
      <p:sp>
        <p:nvSpPr>
          <p:cNvPr id="6" name="Footer Placeholder 4">
            <a:extLst>
              <a:ext uri="{FF2B5EF4-FFF2-40B4-BE49-F238E27FC236}">
                <a16:creationId xmlns:a16="http://schemas.microsoft.com/office/drawing/2014/main" id="{9E77E6E9-B7BE-4A92-8263-4B30CF1DA36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41C137E-BF53-4024-9A68-4C8A5F3A3ECB}"/>
              </a:ext>
            </a:extLst>
          </p:cNvPr>
          <p:cNvSpPr>
            <a:spLocks noGrp="1"/>
          </p:cNvSpPr>
          <p:nvPr>
            <p:ph type="sldNum" sz="quarter" idx="12"/>
          </p:nvPr>
        </p:nvSpPr>
        <p:spPr/>
        <p:txBody>
          <a:bodyPr/>
          <a:lstStyle>
            <a:lvl1pPr>
              <a:defRPr/>
            </a:lvl1pPr>
          </a:lstStyle>
          <a:p>
            <a:pPr>
              <a:defRPr/>
            </a:pPr>
            <a:fld id="{3E0815B3-E3A8-4D33-BE53-A4E2B8551A5E}" type="slidenum">
              <a:rPr lang="en-US" altLang="en-US"/>
              <a:pPr>
                <a:defRPr/>
              </a:pPr>
              <a:t>‹#›</a:t>
            </a:fld>
            <a:endParaRPr lang="en-US" altLang="en-US"/>
          </a:p>
        </p:txBody>
      </p:sp>
    </p:spTree>
    <p:extLst>
      <p:ext uri="{BB962C8B-B14F-4D97-AF65-F5344CB8AC3E}">
        <p14:creationId xmlns:p14="http://schemas.microsoft.com/office/powerpoint/2010/main" val="17463654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E1D56F-0B0F-48F2-BCD3-0F4CFF22E127}"/>
              </a:ext>
            </a:extLst>
          </p:cNvPr>
          <p:cNvSpPr>
            <a:spLocks noGrp="1"/>
          </p:cNvSpPr>
          <p:nvPr>
            <p:ph type="dt" sz="half" idx="10"/>
          </p:nvPr>
        </p:nvSpPr>
        <p:spPr/>
        <p:txBody>
          <a:bodyPr/>
          <a:lstStyle>
            <a:lvl1pPr>
              <a:defRPr/>
            </a:lvl1pPr>
          </a:lstStyle>
          <a:p>
            <a:pPr>
              <a:defRPr/>
            </a:pPr>
            <a:fld id="{05521A56-4CB0-49D1-85C9-47608C6DC3BE}" type="datetime1">
              <a:rPr lang="en-US"/>
              <a:pPr>
                <a:defRPr/>
              </a:pPr>
              <a:t>8/11/2021</a:t>
            </a:fld>
            <a:endParaRPr lang="en-US" dirty="0"/>
          </a:p>
        </p:txBody>
      </p:sp>
      <p:sp>
        <p:nvSpPr>
          <p:cNvPr id="8" name="Footer Placeholder 4">
            <a:extLst>
              <a:ext uri="{FF2B5EF4-FFF2-40B4-BE49-F238E27FC236}">
                <a16:creationId xmlns:a16="http://schemas.microsoft.com/office/drawing/2014/main" id="{179CC25D-7B50-4D22-9775-9D1AF70FA6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0377D27-167C-4209-B97E-5C6EB0BDB92A}"/>
              </a:ext>
            </a:extLst>
          </p:cNvPr>
          <p:cNvSpPr>
            <a:spLocks noGrp="1"/>
          </p:cNvSpPr>
          <p:nvPr>
            <p:ph type="sldNum" sz="quarter" idx="12"/>
          </p:nvPr>
        </p:nvSpPr>
        <p:spPr/>
        <p:txBody>
          <a:bodyPr/>
          <a:lstStyle>
            <a:lvl1pPr>
              <a:defRPr/>
            </a:lvl1pPr>
          </a:lstStyle>
          <a:p>
            <a:pPr>
              <a:defRPr/>
            </a:pPr>
            <a:fld id="{54917507-8541-43F3-B96D-AC62D79482AD}" type="slidenum">
              <a:rPr lang="en-US" altLang="en-US"/>
              <a:pPr>
                <a:defRPr/>
              </a:pPr>
              <a:t>‹#›</a:t>
            </a:fld>
            <a:endParaRPr lang="en-US" altLang="en-US"/>
          </a:p>
        </p:txBody>
      </p:sp>
    </p:spTree>
    <p:extLst>
      <p:ext uri="{BB962C8B-B14F-4D97-AF65-F5344CB8AC3E}">
        <p14:creationId xmlns:p14="http://schemas.microsoft.com/office/powerpoint/2010/main" val="1382396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CBA749E8-EEA4-4586-8DF1-CF7E715E9876}"/>
              </a:ext>
            </a:extLst>
          </p:cNvPr>
          <p:cNvSpPr>
            <a:spLocks noGrp="1"/>
          </p:cNvSpPr>
          <p:nvPr>
            <p:ph sz="half" idx="1"/>
          </p:nvPr>
        </p:nvSpPr>
        <p:spPr>
          <a:xfrm>
            <a:off x="838200" y="4688091"/>
            <a:ext cx="5181600" cy="1603375"/>
          </a:xfrm>
          <a:prstGeom prst="rect">
            <a:avLst/>
          </a:prstGeom>
        </p:spPr>
        <p:txBody>
          <a:bodyPr/>
          <a:lstStyle>
            <a:lvl1pPr marL="0" indent="0">
              <a:buNone/>
              <a:defRPr>
                <a:solidFill>
                  <a:srgbClr val="3A4972"/>
                </a:solidFill>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86A23232-9295-4A96-BB3F-908A040D937B}"/>
              </a:ext>
            </a:extLst>
          </p:cNvPr>
          <p:cNvSpPr>
            <a:spLocks noGrp="1"/>
          </p:cNvSpPr>
          <p:nvPr>
            <p:ph sz="half" idx="2"/>
          </p:nvPr>
        </p:nvSpPr>
        <p:spPr>
          <a:xfrm>
            <a:off x="6172200" y="4688091"/>
            <a:ext cx="5181600" cy="1603375"/>
          </a:xfrm>
          <a:prstGeom prst="rect">
            <a:avLst/>
          </a:prstGeom>
        </p:spPr>
        <p:txBody>
          <a:bodyPr/>
          <a:lstStyle>
            <a:lvl1pPr marL="0" indent="0">
              <a:buNone/>
              <a:defRPr>
                <a:solidFill>
                  <a:srgbClr val="3A4972"/>
                </a:solidFill>
              </a:defRPr>
            </a:lvl1pPr>
          </a:lstStyle>
          <a:p>
            <a:pPr lvl="0"/>
            <a:r>
              <a:rPr lang="en-US" dirty="0"/>
              <a:t>Click to edit Master text styles</a:t>
            </a:r>
          </a:p>
        </p:txBody>
      </p:sp>
    </p:spTree>
    <p:extLst>
      <p:ext uri="{BB962C8B-B14F-4D97-AF65-F5344CB8AC3E}">
        <p14:creationId xmlns:p14="http://schemas.microsoft.com/office/powerpoint/2010/main" val="242991302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1D36EB7-1D9A-47C4-8F01-5208C9C0E204}"/>
              </a:ext>
            </a:extLst>
          </p:cNvPr>
          <p:cNvSpPr>
            <a:spLocks noGrp="1"/>
          </p:cNvSpPr>
          <p:nvPr>
            <p:ph type="dt" sz="half" idx="10"/>
          </p:nvPr>
        </p:nvSpPr>
        <p:spPr/>
        <p:txBody>
          <a:bodyPr/>
          <a:lstStyle>
            <a:lvl1pPr>
              <a:defRPr/>
            </a:lvl1pPr>
          </a:lstStyle>
          <a:p>
            <a:pPr>
              <a:defRPr/>
            </a:pPr>
            <a:fld id="{6E5AC308-6204-4872-BC97-C958332BD10B}" type="datetime1">
              <a:rPr lang="en-US"/>
              <a:pPr>
                <a:defRPr/>
              </a:pPr>
              <a:t>8/11/2021</a:t>
            </a:fld>
            <a:endParaRPr lang="en-US" dirty="0"/>
          </a:p>
        </p:txBody>
      </p:sp>
      <p:sp>
        <p:nvSpPr>
          <p:cNvPr id="4" name="Footer Placeholder 4">
            <a:extLst>
              <a:ext uri="{FF2B5EF4-FFF2-40B4-BE49-F238E27FC236}">
                <a16:creationId xmlns:a16="http://schemas.microsoft.com/office/drawing/2014/main" id="{2D49B8F2-5F23-4EA7-887A-D8DD1068EE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0ABB9D6-6F17-4CB0-89E9-F53024DA1D1C}"/>
              </a:ext>
            </a:extLst>
          </p:cNvPr>
          <p:cNvSpPr>
            <a:spLocks noGrp="1"/>
          </p:cNvSpPr>
          <p:nvPr>
            <p:ph type="sldNum" sz="quarter" idx="12"/>
          </p:nvPr>
        </p:nvSpPr>
        <p:spPr/>
        <p:txBody>
          <a:bodyPr/>
          <a:lstStyle>
            <a:lvl1pPr>
              <a:defRPr/>
            </a:lvl1pPr>
          </a:lstStyle>
          <a:p>
            <a:pPr>
              <a:defRPr/>
            </a:pPr>
            <a:fld id="{C1AE8726-D697-4878-9BEE-C7D23FFA72E2}" type="slidenum">
              <a:rPr lang="en-US" altLang="en-US"/>
              <a:pPr>
                <a:defRPr/>
              </a:pPr>
              <a:t>‹#›</a:t>
            </a:fld>
            <a:endParaRPr lang="en-US" altLang="en-US"/>
          </a:p>
        </p:txBody>
      </p:sp>
    </p:spTree>
    <p:extLst>
      <p:ext uri="{BB962C8B-B14F-4D97-AF65-F5344CB8AC3E}">
        <p14:creationId xmlns:p14="http://schemas.microsoft.com/office/powerpoint/2010/main" val="13817696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4F17204-3A41-4613-8B60-6182E491BD1B}"/>
              </a:ext>
            </a:extLst>
          </p:cNvPr>
          <p:cNvSpPr>
            <a:spLocks noGrp="1"/>
          </p:cNvSpPr>
          <p:nvPr>
            <p:ph type="dt" sz="half" idx="10"/>
          </p:nvPr>
        </p:nvSpPr>
        <p:spPr/>
        <p:txBody>
          <a:bodyPr/>
          <a:lstStyle>
            <a:lvl1pPr>
              <a:defRPr/>
            </a:lvl1pPr>
          </a:lstStyle>
          <a:p>
            <a:pPr>
              <a:defRPr/>
            </a:pPr>
            <a:fld id="{377A53B5-FE10-4B1A-ADDE-162437D2DD9E}" type="datetime1">
              <a:rPr lang="en-US"/>
              <a:pPr>
                <a:defRPr/>
              </a:pPr>
              <a:t>8/11/2021</a:t>
            </a:fld>
            <a:endParaRPr lang="en-US" dirty="0"/>
          </a:p>
        </p:txBody>
      </p:sp>
      <p:sp>
        <p:nvSpPr>
          <p:cNvPr id="3" name="Footer Placeholder 4">
            <a:extLst>
              <a:ext uri="{FF2B5EF4-FFF2-40B4-BE49-F238E27FC236}">
                <a16:creationId xmlns:a16="http://schemas.microsoft.com/office/drawing/2014/main" id="{29E91C30-C9DA-4C31-9091-CA1B9EC76FE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2F77CCC-E103-416E-8ADE-2109AD9B242A}"/>
              </a:ext>
            </a:extLst>
          </p:cNvPr>
          <p:cNvSpPr>
            <a:spLocks noGrp="1"/>
          </p:cNvSpPr>
          <p:nvPr>
            <p:ph type="sldNum" sz="quarter" idx="12"/>
          </p:nvPr>
        </p:nvSpPr>
        <p:spPr/>
        <p:txBody>
          <a:bodyPr/>
          <a:lstStyle>
            <a:lvl1pPr>
              <a:defRPr/>
            </a:lvl1pPr>
          </a:lstStyle>
          <a:p>
            <a:pPr>
              <a:defRPr/>
            </a:pPr>
            <a:fld id="{C818E4DC-F72A-43AC-9C0A-233C609B071F}" type="slidenum">
              <a:rPr lang="en-US" altLang="en-US"/>
              <a:pPr>
                <a:defRPr/>
              </a:pPr>
              <a:t>‹#›</a:t>
            </a:fld>
            <a:endParaRPr lang="en-US" altLang="en-US"/>
          </a:p>
        </p:txBody>
      </p:sp>
    </p:spTree>
    <p:extLst>
      <p:ext uri="{BB962C8B-B14F-4D97-AF65-F5344CB8AC3E}">
        <p14:creationId xmlns:p14="http://schemas.microsoft.com/office/powerpoint/2010/main" val="30404050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183C96A-21E4-42C3-BE1C-E0DB0056B18C}"/>
              </a:ext>
            </a:extLst>
          </p:cNvPr>
          <p:cNvSpPr>
            <a:spLocks noGrp="1"/>
          </p:cNvSpPr>
          <p:nvPr>
            <p:ph type="dt" sz="half" idx="10"/>
          </p:nvPr>
        </p:nvSpPr>
        <p:spPr/>
        <p:txBody>
          <a:bodyPr/>
          <a:lstStyle>
            <a:lvl1pPr>
              <a:defRPr/>
            </a:lvl1pPr>
          </a:lstStyle>
          <a:p>
            <a:pPr>
              <a:defRPr/>
            </a:pPr>
            <a:fld id="{4E22CAE0-F323-4915-BA16-7E805FAEAE08}" type="datetime1">
              <a:rPr lang="en-US"/>
              <a:pPr>
                <a:defRPr/>
              </a:pPr>
              <a:t>8/11/2021</a:t>
            </a:fld>
            <a:endParaRPr lang="en-US" dirty="0"/>
          </a:p>
        </p:txBody>
      </p:sp>
      <p:sp>
        <p:nvSpPr>
          <p:cNvPr id="6" name="Footer Placeholder 4">
            <a:extLst>
              <a:ext uri="{FF2B5EF4-FFF2-40B4-BE49-F238E27FC236}">
                <a16:creationId xmlns:a16="http://schemas.microsoft.com/office/drawing/2014/main" id="{F2896FAA-5C13-47E9-84DA-1F4B222024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107C6DF-378D-42B9-99E1-71D4AB2AC91B}"/>
              </a:ext>
            </a:extLst>
          </p:cNvPr>
          <p:cNvSpPr>
            <a:spLocks noGrp="1"/>
          </p:cNvSpPr>
          <p:nvPr>
            <p:ph type="sldNum" sz="quarter" idx="12"/>
          </p:nvPr>
        </p:nvSpPr>
        <p:spPr/>
        <p:txBody>
          <a:bodyPr/>
          <a:lstStyle>
            <a:lvl1pPr>
              <a:defRPr/>
            </a:lvl1pPr>
          </a:lstStyle>
          <a:p>
            <a:pPr>
              <a:defRPr/>
            </a:pPr>
            <a:fld id="{796CC331-1F4E-4460-AE92-5F821AF286C6}" type="slidenum">
              <a:rPr lang="en-US" altLang="en-US"/>
              <a:pPr>
                <a:defRPr/>
              </a:pPr>
              <a:t>‹#›</a:t>
            </a:fld>
            <a:endParaRPr lang="en-US" altLang="en-US"/>
          </a:p>
        </p:txBody>
      </p:sp>
    </p:spTree>
    <p:extLst>
      <p:ext uri="{BB962C8B-B14F-4D97-AF65-F5344CB8AC3E}">
        <p14:creationId xmlns:p14="http://schemas.microsoft.com/office/powerpoint/2010/main" val="277560647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231EAB3C-9656-4B5B-8842-0AE682D77B37}"/>
              </a:ext>
            </a:extLst>
          </p:cNvPr>
          <p:cNvSpPr>
            <a:spLocks noGrp="1"/>
          </p:cNvSpPr>
          <p:nvPr>
            <p:ph type="dt" sz="half" idx="10"/>
          </p:nvPr>
        </p:nvSpPr>
        <p:spPr/>
        <p:txBody>
          <a:bodyPr/>
          <a:lstStyle>
            <a:lvl1pPr>
              <a:defRPr/>
            </a:lvl1pPr>
          </a:lstStyle>
          <a:p>
            <a:pPr>
              <a:defRPr/>
            </a:pPr>
            <a:fld id="{0EF2F32E-D31D-4196-ADAF-DAA62E7C9048}" type="datetime1">
              <a:rPr lang="en-US"/>
              <a:pPr>
                <a:defRPr/>
              </a:pPr>
              <a:t>8/11/2021</a:t>
            </a:fld>
            <a:endParaRPr lang="en-US" dirty="0"/>
          </a:p>
        </p:txBody>
      </p:sp>
      <p:sp>
        <p:nvSpPr>
          <p:cNvPr id="6" name="Footer Placeholder 4">
            <a:extLst>
              <a:ext uri="{FF2B5EF4-FFF2-40B4-BE49-F238E27FC236}">
                <a16:creationId xmlns:a16="http://schemas.microsoft.com/office/drawing/2014/main" id="{8710BFE6-DED5-4975-8C7F-944A1C1943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E2E6C31-98BD-4F21-99D2-0DDBEE87606A}"/>
              </a:ext>
            </a:extLst>
          </p:cNvPr>
          <p:cNvSpPr>
            <a:spLocks noGrp="1"/>
          </p:cNvSpPr>
          <p:nvPr>
            <p:ph type="sldNum" sz="quarter" idx="12"/>
          </p:nvPr>
        </p:nvSpPr>
        <p:spPr/>
        <p:txBody>
          <a:bodyPr/>
          <a:lstStyle>
            <a:lvl1pPr>
              <a:defRPr/>
            </a:lvl1pPr>
          </a:lstStyle>
          <a:p>
            <a:pPr>
              <a:defRPr/>
            </a:pPr>
            <a:fld id="{EB6AA91D-732F-4500-B4B1-ECA0D59E2E04}" type="slidenum">
              <a:rPr lang="en-US" altLang="en-US"/>
              <a:pPr>
                <a:defRPr/>
              </a:pPr>
              <a:t>‹#›</a:t>
            </a:fld>
            <a:endParaRPr lang="en-US" altLang="en-US"/>
          </a:p>
        </p:txBody>
      </p:sp>
    </p:spTree>
    <p:extLst>
      <p:ext uri="{BB962C8B-B14F-4D97-AF65-F5344CB8AC3E}">
        <p14:creationId xmlns:p14="http://schemas.microsoft.com/office/powerpoint/2010/main" val="14341045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93CEB7-F649-448F-B322-CF80CFF3CF27}"/>
              </a:ext>
            </a:extLst>
          </p:cNvPr>
          <p:cNvSpPr>
            <a:spLocks noGrp="1"/>
          </p:cNvSpPr>
          <p:nvPr>
            <p:ph type="dt" sz="half" idx="10"/>
          </p:nvPr>
        </p:nvSpPr>
        <p:spPr/>
        <p:txBody>
          <a:bodyPr/>
          <a:lstStyle>
            <a:lvl1pPr>
              <a:defRPr/>
            </a:lvl1pPr>
          </a:lstStyle>
          <a:p>
            <a:pPr>
              <a:defRPr/>
            </a:pPr>
            <a:fld id="{AE295B53-0ADB-4BC9-AEC2-D5FC799E111F}" type="datetime1">
              <a:rPr lang="en-US"/>
              <a:pPr>
                <a:defRPr/>
              </a:pPr>
              <a:t>8/11/2021</a:t>
            </a:fld>
            <a:endParaRPr lang="en-US" dirty="0"/>
          </a:p>
        </p:txBody>
      </p:sp>
      <p:sp>
        <p:nvSpPr>
          <p:cNvPr id="5" name="Footer Placeholder 4">
            <a:extLst>
              <a:ext uri="{FF2B5EF4-FFF2-40B4-BE49-F238E27FC236}">
                <a16:creationId xmlns:a16="http://schemas.microsoft.com/office/drawing/2014/main" id="{53E58453-DE29-4FCF-A6E6-6BA4B38BC4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1EDB49-4E5F-40F9-B567-61431676E93C}"/>
              </a:ext>
            </a:extLst>
          </p:cNvPr>
          <p:cNvSpPr>
            <a:spLocks noGrp="1"/>
          </p:cNvSpPr>
          <p:nvPr>
            <p:ph type="sldNum" sz="quarter" idx="12"/>
          </p:nvPr>
        </p:nvSpPr>
        <p:spPr/>
        <p:txBody>
          <a:bodyPr/>
          <a:lstStyle>
            <a:lvl1pPr>
              <a:defRPr/>
            </a:lvl1pPr>
          </a:lstStyle>
          <a:p>
            <a:pPr>
              <a:defRPr/>
            </a:pPr>
            <a:fld id="{D45A9BE4-4582-4744-A56F-B016D4A3A8FE}" type="slidenum">
              <a:rPr lang="en-US" altLang="en-US"/>
              <a:pPr>
                <a:defRPr/>
              </a:pPr>
              <a:t>‹#›</a:t>
            </a:fld>
            <a:endParaRPr lang="en-US" altLang="en-US"/>
          </a:p>
        </p:txBody>
      </p:sp>
    </p:spTree>
    <p:extLst>
      <p:ext uri="{BB962C8B-B14F-4D97-AF65-F5344CB8AC3E}">
        <p14:creationId xmlns:p14="http://schemas.microsoft.com/office/powerpoint/2010/main" val="45398546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51939-C5C0-48F7-A54D-B8C558D6B0C1}"/>
              </a:ext>
            </a:extLst>
          </p:cNvPr>
          <p:cNvSpPr>
            <a:spLocks noGrp="1"/>
          </p:cNvSpPr>
          <p:nvPr>
            <p:ph type="dt" sz="half" idx="10"/>
          </p:nvPr>
        </p:nvSpPr>
        <p:spPr/>
        <p:txBody>
          <a:bodyPr/>
          <a:lstStyle>
            <a:lvl1pPr>
              <a:defRPr/>
            </a:lvl1pPr>
          </a:lstStyle>
          <a:p>
            <a:pPr>
              <a:defRPr/>
            </a:pPr>
            <a:fld id="{F924C029-7BCE-4578-8BAE-343306AE354D}" type="datetime1">
              <a:rPr lang="en-US"/>
              <a:pPr>
                <a:defRPr/>
              </a:pPr>
              <a:t>8/11/2021</a:t>
            </a:fld>
            <a:endParaRPr lang="en-US" dirty="0"/>
          </a:p>
        </p:txBody>
      </p:sp>
      <p:sp>
        <p:nvSpPr>
          <p:cNvPr id="5" name="Footer Placeholder 4">
            <a:extLst>
              <a:ext uri="{FF2B5EF4-FFF2-40B4-BE49-F238E27FC236}">
                <a16:creationId xmlns:a16="http://schemas.microsoft.com/office/drawing/2014/main" id="{7CBD831B-FE75-4824-BA19-FB877B13AE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544C02-16A9-4D1C-B522-571541111250}"/>
              </a:ext>
            </a:extLst>
          </p:cNvPr>
          <p:cNvSpPr>
            <a:spLocks noGrp="1"/>
          </p:cNvSpPr>
          <p:nvPr>
            <p:ph type="sldNum" sz="quarter" idx="12"/>
          </p:nvPr>
        </p:nvSpPr>
        <p:spPr/>
        <p:txBody>
          <a:bodyPr/>
          <a:lstStyle>
            <a:lvl1pPr>
              <a:defRPr/>
            </a:lvl1pPr>
          </a:lstStyle>
          <a:p>
            <a:pPr>
              <a:defRPr/>
            </a:pPr>
            <a:fld id="{6AF983F1-B827-4607-8080-7D89783874FA}" type="slidenum">
              <a:rPr lang="en-US" altLang="en-US"/>
              <a:pPr>
                <a:defRPr/>
              </a:pPr>
              <a:t>‹#›</a:t>
            </a:fld>
            <a:endParaRPr lang="en-US" altLang="en-US"/>
          </a:p>
        </p:txBody>
      </p:sp>
    </p:spTree>
    <p:extLst>
      <p:ext uri="{BB962C8B-B14F-4D97-AF65-F5344CB8AC3E}">
        <p14:creationId xmlns:p14="http://schemas.microsoft.com/office/powerpoint/2010/main" val="198049784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716F-A05F-4E66-A3C2-27ED92B4857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BD900B1-7629-4E1B-BE2F-EB794902B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774525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BCE4-A973-4A0D-BCE3-2730A8409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6BF85-13F7-49A9-AEBF-8521FED1366E}"/>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25022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D647-E08B-4FA4-B2EE-A2AE233BA8AD}"/>
              </a:ext>
            </a:extLst>
          </p:cNvPr>
          <p:cNvSpPr>
            <a:spLocks noGrp="1"/>
          </p:cNvSpPr>
          <p:nvPr>
            <p:ph type="title"/>
          </p:nvPr>
        </p:nvSpPr>
        <p:spPr>
          <a:xfrm>
            <a:off x="838200" y="315431"/>
            <a:ext cx="10515600" cy="718240"/>
          </a:xfrm>
          <a:prstGeom prst="rect">
            <a:avLst/>
          </a:prstGeom>
        </p:spPr>
        <p:txBody>
          <a:bodyPr/>
          <a:lstStyle>
            <a:lvl1pPr algn="ctr">
              <a:defRPr>
                <a:solidFill>
                  <a:srgbClr val="3A4972"/>
                </a:solidFill>
              </a:defRPr>
            </a:lvl1pPr>
          </a:lstStyle>
          <a:p>
            <a:r>
              <a:rPr lang="en-US" dirty="0"/>
              <a:t>Click to edit Master title style</a:t>
            </a:r>
          </a:p>
        </p:txBody>
      </p:sp>
    </p:spTree>
    <p:extLst>
      <p:ext uri="{BB962C8B-B14F-4D97-AF65-F5344CB8AC3E}">
        <p14:creationId xmlns:p14="http://schemas.microsoft.com/office/powerpoint/2010/main" val="280900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75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716F-A05F-4E66-A3C2-27ED92B4857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8BD900B1-7629-4E1B-BE2F-EB794902BF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9992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89E9-AE12-4CD1-A35B-371FC946A9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D8782-0112-47CB-AC83-565990928F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585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9266-F4B4-47EC-AC53-F2B67AE9E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97E21-0003-4F14-A2C2-6F959446C22E}"/>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23363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26A8D-47C9-4A19-AA88-6647AD5C3A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4F8BC-0397-457D-8DA7-36D0B03819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243BCE7-CEAB-4EC7-8A6F-86D2C18F8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195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09376-56E2-4E35-A6EB-B96CA2D37D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15866-F668-48F1-8FA9-A8D7258FC755}"/>
              </a:ext>
            </a:extLst>
          </p:cNvPr>
          <p:cNvSpPr>
            <a:spLocks noGrp="1"/>
          </p:cNvSpPr>
          <p:nvPr>
            <p:ph idx="1"/>
          </p:nvPr>
        </p:nvSpPr>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87719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55B3-7B59-4CB7-A651-BE05A8B8E0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CA5724-3503-4B06-855F-C30EEA22F5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C23266-28B1-4853-BFC4-F60E5A5914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05F75-FEC6-455E-A42D-5DE8B1AA31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C775AC-C2D9-4D14-90FD-ED8E5C8E14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2663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B1BC-0823-4F14-8B1C-E167944FF9C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2897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3824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30B3A-6F93-4BF6-96FB-5571911C2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9DDD3D-74F2-4CB1-A84B-2E9B7B625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807EEA-0018-4DBC-9BD2-E10C4EA70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02887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C1381-5BC0-43BF-B26A-F25C8D151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2D6A26-23FA-41BD-BA4B-0697C6C5D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A88F9-434D-499E-981F-2E5C0682D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5724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88129-9522-48B2-BB7C-F82AD9E4E5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0DDE4-EFA9-465A-8952-427E623576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29030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10A51-2E61-4750-B286-238FC1E3D4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3DEE57-A353-4FDF-B930-37385AEE9E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91881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C78D1-F37F-4B98-A34C-C594518B1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21AB33-831A-47EB-9476-3517B980A4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749204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08480-12D6-4DFC-A874-EE0594B81DE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0223D86-6992-4546-A61D-9809B94E41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04282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6B5D3-71FF-4298-955C-8C948981CB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867CCA-79E3-470A-8332-3517F0A7D9BF}"/>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5849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BCE4-A973-4A0D-BCE3-2730A84096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F6BF85-13F7-49A9-AEBF-8521FED1366E}"/>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00375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478C-A500-461C-B974-1BDC777472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EAF129-469C-4B59-8493-0556EDD9B5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70E52-D9E0-4E6A-9E75-30CE608A34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42438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EC91-E067-46AD-9F34-D1ED4C1E5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E5E4F9-AF96-4C8D-85D5-85E09CAE9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09D5F35-7465-4103-B9A7-144BA350C8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8DDD7D-984E-4E9F-8E7D-A57FCCE74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2F870-21FB-41C1-9E74-437C30D225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07099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1D2A-D0D1-4306-9091-BB08E030BF3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7006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2402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73E4-026A-4B9F-96E1-DB643B90A8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83E301-80C0-4953-8704-734648EA10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3B7B46-BD1E-44BD-BFFF-998FB41EF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98254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6B13-FF59-40D2-BCE0-910C36A776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418767-BA96-4244-BFA6-FAE1091F8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93BC37-8FBA-42C7-85C3-39FD09D95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85850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FACA-56CD-43C9-B159-14CF0DC930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DEC60-0807-4EAC-8D7D-0E834AD3F2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6806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40E8E-A515-43C3-AFAC-BEC57142E5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2B431B-58C6-416D-A840-5D4CDFCFE0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1799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7566186-ECA7-4991-90EE-D534FDC6C04E}"/>
              </a:ext>
            </a:extLst>
          </p:cNvPr>
          <p:cNvGraphicFramePr>
            <a:graphicFrameLocks noChangeAspect="1"/>
          </p:cNvGraphicFramePr>
          <p:nvPr userDrawn="1">
            <p:custDataLst>
              <p:tags r:id="rId1"/>
            </p:custDataLst>
            <p:extLst>
              <p:ext uri="{D42A27DB-BD31-4B8C-83A1-F6EECF244321}">
                <p14:modId xmlns:p14="http://schemas.microsoft.com/office/powerpoint/2010/main" val="813830335"/>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4" name="Object 3" hidden="1">
                        <a:extLst>
                          <a:ext uri="{FF2B5EF4-FFF2-40B4-BE49-F238E27FC236}">
                            <a16:creationId xmlns:a16="http://schemas.microsoft.com/office/drawing/2014/main" id="{C7566186-ECA7-4991-90EE-D534FDC6C04E}"/>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B495991-1E07-4639-8B3E-0877E9367090}"/>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dirty="0">
              <a:latin typeface="Segoe UI" panose="020B0502040204020203" pitchFamily="34" charset="0"/>
              <a:ea typeface="Verdana" panose="020B0604030504040204" pitchFamily="34" charset="0"/>
              <a:sym typeface="Segoe UI" panose="020B0502040204020203"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2807A342-4A26-42F1-BF69-F677C0331593}"/>
              </a:ext>
            </a:extLst>
          </p:cNvPr>
          <p:cNvSpPr>
            <a:spLocks noGrp="1"/>
          </p:cNvSpPr>
          <p:nvPr>
            <p:ph idx="1"/>
          </p:nvPr>
        </p:nvSpPr>
        <p:spPr>
          <a:xfrm>
            <a:off x="621101" y="1595888"/>
            <a:ext cx="11024659" cy="476188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86008691"/>
      </p:ext>
    </p:extLst>
  </p:cSld>
  <p:clrMapOvr>
    <a:masterClrMapping/>
  </p:clrMapOvr>
  <p:extLst>
    <p:ext uri="{DCECCB84-F9BA-43D5-87BE-67443E8EF086}">
      <p15:sldGuideLst xmlns:p15="http://schemas.microsoft.com/office/powerpoint/2012/main">
        <p15:guide id="3" orient="horz" pos="2160">
          <p15:clr>
            <a:srgbClr val="FBAE40"/>
          </p15:clr>
        </p15:guide>
        <p15:guide id="4" pos="549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A7B0-614A-4D76-BD40-E0FAF2F3CB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59D55E6-7F68-4EB9-B931-15A0BFB4C2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714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E9CCB-AEDE-46B1-87A2-FA11A3CC62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08EC86-6C11-45C5-83CA-69289A028480}"/>
              </a:ext>
            </a:extLst>
          </p:cNvPr>
          <p:cNvSpPr>
            <a:spLocks noGrp="1"/>
          </p:cNvSpPr>
          <p:nvPr>
            <p:ph sz="half" idx="1"/>
          </p:nvPr>
        </p:nvSpPr>
        <p:spPr>
          <a:xfrm>
            <a:off x="838200" y="1825625"/>
            <a:ext cx="5181600" cy="435133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A612D2-6F66-433D-A4A8-8CBCC2B37A52}"/>
              </a:ext>
            </a:extLst>
          </p:cNvPr>
          <p:cNvSpPr>
            <a:spLocks noGrp="1"/>
          </p:cNvSpPr>
          <p:nvPr>
            <p:ph sz="half" idx="2"/>
          </p:nvPr>
        </p:nvSpPr>
        <p:spPr>
          <a:xfrm>
            <a:off x="6172200" y="1825625"/>
            <a:ext cx="5181600" cy="435133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7339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8E24B-6935-4A29-AC5A-D1EFE1B9F5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647F4B-8553-4BBC-A769-75530B588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364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40FA1-D5AE-4C4A-A1F7-A4E35B202A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7A454-EA73-4C82-A78A-8A8B2EB3FD62}"/>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630621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82FA-3C82-4E59-B6A3-142C6B04E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01C9D-C511-42B2-9A80-24D0A390D4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65E1D9-A2F2-4463-AA64-55E14EDAC3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9145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5797-342C-402A-8AF5-E314794BE0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D01BD-0BA4-4953-97DC-DC738B430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FD82E-3AF2-40D8-9A75-C1792A6DEA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7500A0-8120-467B-8755-5191E7FBAF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40B2B-5E14-48EB-903E-2B9F3E96BA9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407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870E3-B453-497C-A3D9-3B9315D3EF7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7887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9631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DF2FB-AD99-46F5-A613-484F486EC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F9A5B1C-9D8A-450D-8477-877A68759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F00488-BFCA-4A75-918A-7123C4274E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396204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5F041-FC43-4E28-8289-D8EF7E2241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CF7A5-E6EF-490A-8EE4-449F28E55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10ACFE-4BC9-45EA-B3A7-8B995906E3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351599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A6CEA-1A33-484E-917B-F28BD044AA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69644D-6FC4-4DF8-9B45-DA5A9A41F3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778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8FA9CA-83E3-4064-B246-0B0387FD72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98CCFB-D256-4A14-AAE2-52DD81C2B5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423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FD81-552F-4FCF-A934-58FACA75C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233BEB-A591-4B20-914A-1FCD187CA62A}"/>
              </a:ext>
            </a:extLst>
          </p:cNvPr>
          <p:cNvSpPr>
            <a:spLocks noGrp="1"/>
          </p:cNvSpPr>
          <p:nvPr>
            <p:ph type="body" idx="1"/>
          </p:nvPr>
        </p:nvSpPr>
        <p:spPr>
          <a:xfrm>
            <a:off x="839788" y="1681163"/>
            <a:ext cx="5157787" cy="823912"/>
          </a:xfrm>
        </p:spPr>
        <p:txBody>
          <a:bodyPr anchor="b"/>
          <a:lstStyle>
            <a:lvl1pPr marL="0" indent="0">
              <a:buNone/>
              <a:defRPr sz="2400" b="1">
                <a:solidFill>
                  <a:srgbClr val="3A49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B3EC58-6843-4203-8E23-D71F39000A2E}"/>
              </a:ext>
            </a:extLst>
          </p:cNvPr>
          <p:cNvSpPr>
            <a:spLocks noGrp="1"/>
          </p:cNvSpPr>
          <p:nvPr>
            <p:ph sz="half" idx="2"/>
          </p:nvPr>
        </p:nvSpPr>
        <p:spPr>
          <a:xfrm>
            <a:off x="839788" y="2505075"/>
            <a:ext cx="5157787" cy="368458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5A8DCA3-09B9-4F49-9F51-30008537B150}"/>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3A497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69BF50-8299-4F06-8431-5F7E28A86B60}"/>
              </a:ext>
            </a:extLst>
          </p:cNvPr>
          <p:cNvSpPr>
            <a:spLocks noGrp="1"/>
          </p:cNvSpPr>
          <p:nvPr>
            <p:ph sz="quarter" idx="4"/>
          </p:nvPr>
        </p:nvSpPr>
        <p:spPr>
          <a:xfrm>
            <a:off x="6172200" y="2505075"/>
            <a:ext cx="5183188" cy="3684588"/>
          </a:xfrm>
        </p:spPr>
        <p:txBody>
          <a:bodyPr/>
          <a:lstStyle>
            <a:lvl1pPr>
              <a:defRPr>
                <a:solidFill>
                  <a:srgbClr val="3A4972"/>
                </a:solidFill>
              </a:defRPr>
            </a:lvl1pPr>
            <a:lvl2pPr>
              <a:defRPr>
                <a:solidFill>
                  <a:srgbClr val="3A4972"/>
                </a:solidFill>
              </a:defRPr>
            </a:lvl2pPr>
            <a:lvl3pPr>
              <a:defRPr>
                <a:solidFill>
                  <a:srgbClr val="3A4972"/>
                </a:solidFill>
              </a:defRPr>
            </a:lvl3pPr>
            <a:lvl4pPr>
              <a:defRPr>
                <a:solidFill>
                  <a:srgbClr val="3A4972"/>
                </a:solidFill>
              </a:defRPr>
            </a:lvl4pPr>
            <a:lvl5pPr>
              <a:defRPr>
                <a:solidFill>
                  <a:srgbClr val="3A497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70619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68733-0826-4844-BE84-AAFAFA233F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77F220-7331-43F6-9A36-11A96AEC56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008520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413F-FBF0-4A2A-8B0F-B329B9D076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4EFC8-83C4-4420-B447-5F3B40EF69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6386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9498-4474-4A11-BE95-6CAC6DD9CA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C319A-8126-4482-8FF0-E092913F8AF9}"/>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197070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EA849-4477-432D-B81A-37E807E3B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9D8BF-7FC7-411A-B340-41C328AE41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9D6DEF-F16D-4D34-88A4-4306768C8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1154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2DEE4-4469-4021-8E58-AA5FDB9F7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3BB1D-E978-4F54-8FCC-320B221AE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5B564-55FA-4F07-A3D3-8A4D188469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753F20-60A0-4E8E-A129-3570039717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2D592C-FFBE-4112-8AC1-FE99723733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64203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DCA5F-314A-4AB3-8C74-E694D3EC12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14375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192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B0E6-CABA-4331-AA42-97E545D8C9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011261-A363-4722-95E9-30C12FC9FA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5CB843-6F5E-477A-B73B-7C2745217C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0841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3C38-D10A-40FF-A8F3-0AD288778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3933C2-5C85-4296-B262-8E33277BC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6BF003-7AEC-4C20-B715-BD6F2B318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53581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F1E8-40D1-46FE-B097-FF380881D5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C27A0-5A01-4666-A7D9-E323715270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4401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BF23F-93AC-40F2-B8DB-09FC5988092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21372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FDF2C-4576-458F-AC52-F33CE7EAB7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1ACF48-7BB6-4C86-B051-EC98A6067A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19113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CCDF4-4FB1-4EE0-AF1F-FB48DE1BA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FF3A1-A3CC-4AAE-8D04-47B0937DB5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22900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2B81-06B8-4CCA-A3F9-DE668022F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4E0F7-C3A2-463F-8625-FFC14AA9A3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31751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1E4F2-DE38-4FC7-90C3-5DCA47C6C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9E538-8B51-46DD-BE1B-BBC31E04C7AB}"/>
              </a:ext>
            </a:extLst>
          </p:cNvPr>
          <p:cNvSpPr>
            <a:spLocks noGrp="1"/>
          </p:cNvSpPr>
          <p:nvPr>
            <p:ph type="body" idx="1"/>
          </p:nvPr>
        </p:nvSpPr>
        <p:spPr>
          <a:xfrm>
            <a:off x="831850" y="4589463"/>
            <a:ext cx="10515600" cy="1500187"/>
          </a:xfrm>
        </p:spPr>
        <p:txBody>
          <a:bodyPr/>
          <a:lstStyle>
            <a:lvl1pPr marL="0" indent="0">
              <a:buNone/>
              <a:defRPr sz="2400">
                <a:solidFill>
                  <a:srgbClr val="3A497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8467496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41710-0DC4-4A20-A6EF-DD09676A951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C3FA23F-7E74-4734-8732-A8BE05D15E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2E31C-9B15-45B5-B9AC-C30A46989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84391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F0F91-DFEB-4966-9DE5-E85C24CF52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433A1A-FC2B-407C-A202-2505376F22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DC9A5C-7EF9-4EBF-A333-5C37973100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F651F2-3F51-4C9D-8961-BA6EC9292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2A0B7B-E870-4AEC-802C-56E9602E0F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19729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759D5-D40D-4813-85E1-975320A0BF4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55988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1844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6CD6E-5204-47D3-929C-4C91E242CF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D74FC5-C8B1-4326-9E84-DE7D01E67F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38415F-D466-4FDD-80F3-E9C98DD09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26975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C33C-2A97-4395-8E35-A8CA23C34F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9B5DB4-0A4D-4AC6-9AAC-8D814C558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A2C10-63F8-4C75-A17A-B8768C5076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408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39462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28EF-D710-4879-9FAF-069A7BD0C7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30BCCC-E691-4DF7-9360-77D86FB734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2783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D25821-94FA-43C7-9F0B-3E0F9A9B2B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1A55C0-1852-4BDB-9D1B-199FCDDCBE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71926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0D77E-DF3D-48DE-8E49-7E28AC5D7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95C0C1-CCFA-4AD4-B5C9-0314A691D8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01578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447D-B7EB-49EB-9AE2-912F02C191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FE4474-8103-4F6A-97D5-17A02FA913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40907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5394F-3D64-4293-AD8B-9D4A54151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A98300-747F-4E7E-A58E-15ED8AADC0AE}"/>
              </a:ext>
            </a:extLst>
          </p:cNvPr>
          <p:cNvSpPr>
            <a:spLocks noGrp="1"/>
          </p:cNvSpPr>
          <p:nvPr>
            <p:ph type="body" idx="1"/>
          </p:nvPr>
        </p:nvSpPr>
        <p:spPr>
          <a:xfrm>
            <a:off x="831850" y="4589463"/>
            <a:ext cx="10515600" cy="112553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5931901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42E37-CB7F-47E1-AC08-405709991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2C0EDF-AF46-456E-9498-4D8AEAECC228}"/>
              </a:ext>
            </a:extLst>
          </p:cNvPr>
          <p:cNvSpPr>
            <a:spLocks noGrp="1"/>
          </p:cNvSpPr>
          <p:nvPr>
            <p:ph sz="half" idx="1"/>
          </p:nvPr>
        </p:nvSpPr>
        <p:spPr>
          <a:xfrm>
            <a:off x="838200" y="1825625"/>
            <a:ext cx="5181600" cy="3859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8221D7-7F5D-468E-AC8C-1F8C2C4EF73A}"/>
              </a:ext>
            </a:extLst>
          </p:cNvPr>
          <p:cNvSpPr>
            <a:spLocks noGrp="1"/>
          </p:cNvSpPr>
          <p:nvPr>
            <p:ph sz="half" idx="2"/>
          </p:nvPr>
        </p:nvSpPr>
        <p:spPr>
          <a:xfrm>
            <a:off x="6172200" y="1825625"/>
            <a:ext cx="5181600" cy="3859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1372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A03EF-3C6D-41BA-BB9D-660E0CCDC3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C66ACE-9618-4210-B40A-A3254FAE6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624CD2-B123-4575-B40A-36227E704538}"/>
              </a:ext>
            </a:extLst>
          </p:cNvPr>
          <p:cNvSpPr>
            <a:spLocks noGrp="1"/>
          </p:cNvSpPr>
          <p:nvPr>
            <p:ph sz="half" idx="2"/>
          </p:nvPr>
        </p:nvSpPr>
        <p:spPr>
          <a:xfrm>
            <a:off x="839788" y="2505075"/>
            <a:ext cx="5157787"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BFD208-5BE7-482E-A005-CE20C9F70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5ED79-94AA-41D3-A928-41A3BF25F406}"/>
              </a:ext>
            </a:extLst>
          </p:cNvPr>
          <p:cNvSpPr>
            <a:spLocks noGrp="1"/>
          </p:cNvSpPr>
          <p:nvPr>
            <p:ph sz="quarter" idx="4"/>
          </p:nvPr>
        </p:nvSpPr>
        <p:spPr>
          <a:xfrm>
            <a:off x="6172200" y="2505075"/>
            <a:ext cx="5183188" cy="31999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2842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97C4-B695-42C3-AA8D-960FA4B786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37954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0536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99CA-C240-4C5F-8F30-D24A6BD768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A6268A-EDD8-40A7-91C7-7BF3C23AA282}"/>
              </a:ext>
            </a:extLst>
          </p:cNvPr>
          <p:cNvSpPr>
            <a:spLocks noGrp="1"/>
          </p:cNvSpPr>
          <p:nvPr>
            <p:ph idx="1"/>
          </p:nvPr>
        </p:nvSpPr>
        <p:spPr>
          <a:xfrm>
            <a:off x="5183188" y="987426"/>
            <a:ext cx="6172200" cy="46513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C12332-57E4-42BE-A610-62A0ECCE96BF}"/>
              </a:ext>
            </a:extLst>
          </p:cNvPr>
          <p:cNvSpPr>
            <a:spLocks noGrp="1"/>
          </p:cNvSpPr>
          <p:nvPr>
            <p:ph type="body" sz="half" idx="2"/>
          </p:nvPr>
        </p:nvSpPr>
        <p:spPr>
          <a:xfrm>
            <a:off x="839788" y="2057400"/>
            <a:ext cx="3932237" cy="363772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4018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9533C-4E9A-456D-8B53-FE0B459532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D8D040-5636-44C9-B666-F0C56EEDE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3C72EB4-06E1-4B70-9B87-E998DA985867}"/>
              </a:ext>
            </a:extLst>
          </p:cNvPr>
          <p:cNvSpPr>
            <a:spLocks noGrp="1"/>
          </p:cNvSpPr>
          <p:nvPr>
            <p:ph type="body" sz="half" idx="2"/>
          </p:nvPr>
        </p:nvSpPr>
        <p:spPr>
          <a:xfrm>
            <a:off x="839788" y="2057400"/>
            <a:ext cx="3932237" cy="3811588"/>
          </a:xfrm>
        </p:spPr>
        <p:txBody>
          <a:bodyPr/>
          <a:lstStyle>
            <a:lvl1pPr marL="0" indent="0">
              <a:buNone/>
              <a:defRPr sz="1600">
                <a:solidFill>
                  <a:srgbClr val="3A497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58035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2C492-EED2-4AAC-8A2E-C439C4407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FC18E1-3A62-4C15-93B0-E735274F0AFA}"/>
              </a:ext>
            </a:extLst>
          </p:cNvPr>
          <p:cNvSpPr>
            <a:spLocks noGrp="1"/>
          </p:cNvSpPr>
          <p:nvPr>
            <p:ph type="pic" idx="1"/>
          </p:nvPr>
        </p:nvSpPr>
        <p:spPr>
          <a:xfrm>
            <a:off x="5183188" y="987425"/>
            <a:ext cx="6172200" cy="46767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B8E20B-0001-4E24-A83A-5CD8ED38AB69}"/>
              </a:ext>
            </a:extLst>
          </p:cNvPr>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21360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4F112-0466-4CAC-A5B1-61DC1FEB51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1910ED-EB94-4F47-A76D-8D7025F09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403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C6A2C8-111E-4B8B-AFFA-BF9E963FEDDC}"/>
              </a:ext>
            </a:extLst>
          </p:cNvPr>
          <p:cNvSpPr>
            <a:spLocks noGrp="1"/>
          </p:cNvSpPr>
          <p:nvPr>
            <p:ph type="title" orient="vert"/>
          </p:nvPr>
        </p:nvSpPr>
        <p:spPr>
          <a:xfrm>
            <a:off x="8724900" y="365125"/>
            <a:ext cx="2628900" cy="533993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5CF7A8-680D-4755-BF62-36DCBE9313D8}"/>
              </a:ext>
            </a:extLst>
          </p:cNvPr>
          <p:cNvSpPr>
            <a:spLocks noGrp="1"/>
          </p:cNvSpPr>
          <p:nvPr>
            <p:ph type="body" orient="vert" idx="1"/>
          </p:nvPr>
        </p:nvSpPr>
        <p:spPr>
          <a:xfrm>
            <a:off x="838200" y="365125"/>
            <a:ext cx="7734300" cy="5339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0789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4EAE4-5B4E-43D7-ADDD-B5D0B9DC0D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78493D-8251-4585-81A2-A652CB7F32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6646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95D9C-313A-42F0-A132-781E3AFEB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61336-42EC-41ED-A90D-224F84DA09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77055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C0508-4B62-4CE6-A3FB-4F63F836A5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20EFD1-DC55-4E2E-BC9D-B90DA0305E49}"/>
              </a:ext>
            </a:extLst>
          </p:cNvPr>
          <p:cNvSpPr>
            <a:spLocks noGrp="1"/>
          </p:cNvSpPr>
          <p:nvPr>
            <p:ph type="body" idx="1"/>
          </p:nvPr>
        </p:nvSpPr>
        <p:spPr>
          <a:xfrm>
            <a:off x="831850" y="4589464"/>
            <a:ext cx="10515600" cy="113547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34165957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7E2C-D3A0-4BDC-BFD6-0640ACCF86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5096A0-7E95-48BA-9179-D44E1F7F9581}"/>
              </a:ext>
            </a:extLst>
          </p:cNvPr>
          <p:cNvSpPr>
            <a:spLocks noGrp="1"/>
          </p:cNvSpPr>
          <p:nvPr>
            <p:ph sz="half" idx="1"/>
          </p:nvPr>
        </p:nvSpPr>
        <p:spPr>
          <a:xfrm>
            <a:off x="838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544CD1-B89D-4E99-8C65-7661B16C5F49}"/>
              </a:ext>
            </a:extLst>
          </p:cNvPr>
          <p:cNvSpPr>
            <a:spLocks noGrp="1"/>
          </p:cNvSpPr>
          <p:nvPr>
            <p:ph sz="half" idx="2"/>
          </p:nvPr>
        </p:nvSpPr>
        <p:spPr>
          <a:xfrm>
            <a:off x="6172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45490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46B1-2B54-453C-B8F4-376C74531F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5D655-258D-4C3A-82DA-64BE04E78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B1FFC5-0EC8-4633-AF69-3851E2F4D182}"/>
              </a:ext>
            </a:extLst>
          </p:cNvPr>
          <p:cNvSpPr>
            <a:spLocks noGrp="1"/>
          </p:cNvSpPr>
          <p:nvPr>
            <p:ph sz="half" idx="2"/>
          </p:nvPr>
        </p:nvSpPr>
        <p:spPr>
          <a:xfrm>
            <a:off x="839788" y="2505075"/>
            <a:ext cx="5157787" cy="321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3B6773-96A5-45DF-B01A-C29D15D36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BA4BD-77A4-4049-8C09-16BA2AB39254}"/>
              </a:ext>
            </a:extLst>
          </p:cNvPr>
          <p:cNvSpPr>
            <a:spLocks noGrp="1"/>
          </p:cNvSpPr>
          <p:nvPr>
            <p:ph sz="quarter" idx="4"/>
          </p:nvPr>
        </p:nvSpPr>
        <p:spPr>
          <a:xfrm>
            <a:off x="6172200" y="2505075"/>
            <a:ext cx="5183188" cy="32198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2738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1B9FA-B671-441F-A8E5-E0E86FD4628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591135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435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08DE6-8ABE-45DB-B1A5-446561AF6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044968-4CDC-44E6-A61C-4B9A3DEDC9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F9E591A-238F-442C-AEB8-BB93C59E6096}"/>
              </a:ext>
            </a:extLst>
          </p:cNvPr>
          <p:cNvSpPr>
            <a:spLocks noGrp="1"/>
          </p:cNvSpPr>
          <p:nvPr>
            <p:ph type="body" sz="half" idx="2"/>
          </p:nvPr>
        </p:nvSpPr>
        <p:spPr>
          <a:xfrm>
            <a:off x="839788" y="2057400"/>
            <a:ext cx="3932237" cy="3811588"/>
          </a:xfrm>
        </p:spPr>
        <p:txBody>
          <a:bodyPr/>
          <a:lstStyle>
            <a:lvl1pPr marL="0" indent="0">
              <a:buNone/>
              <a:defRPr sz="1600">
                <a:solidFill>
                  <a:srgbClr val="0068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646527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66C7E-F4D9-4176-B41A-6CEECA0A6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1B147D8-4228-406D-8817-67CF86D13D6C}"/>
              </a:ext>
            </a:extLst>
          </p:cNvPr>
          <p:cNvSpPr>
            <a:spLocks noGrp="1"/>
          </p:cNvSpPr>
          <p:nvPr>
            <p:ph idx="1"/>
          </p:nvPr>
        </p:nvSpPr>
        <p:spPr>
          <a:xfrm>
            <a:off x="5183188" y="987425"/>
            <a:ext cx="6172200" cy="46767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501804-B092-49EA-AC2B-7D0412E0760A}"/>
              </a:ext>
            </a:extLst>
          </p:cNvPr>
          <p:cNvSpPr>
            <a:spLocks noGrp="1"/>
          </p:cNvSpPr>
          <p:nvPr>
            <p:ph type="body" sz="half" idx="2"/>
          </p:nvPr>
        </p:nvSpPr>
        <p:spPr>
          <a:xfrm>
            <a:off x="839788" y="2057400"/>
            <a:ext cx="3932237"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621940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81D3-8E64-4780-B071-5D721D1C9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4C0A1DF-6BCF-4F00-B43C-5538D49D7190}"/>
              </a:ext>
            </a:extLst>
          </p:cNvPr>
          <p:cNvSpPr>
            <a:spLocks noGrp="1"/>
          </p:cNvSpPr>
          <p:nvPr>
            <p:ph type="pic" idx="1"/>
          </p:nvPr>
        </p:nvSpPr>
        <p:spPr>
          <a:xfrm>
            <a:off x="5183188" y="987426"/>
            <a:ext cx="6172200" cy="466402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B6A0C9-88B0-442A-B24C-F63D529850C4}"/>
              </a:ext>
            </a:extLst>
          </p:cNvPr>
          <p:cNvSpPr>
            <a:spLocks noGrp="1"/>
          </p:cNvSpPr>
          <p:nvPr>
            <p:ph type="body" sz="half" idx="2"/>
          </p:nvPr>
        </p:nvSpPr>
        <p:spPr>
          <a:xfrm>
            <a:off x="839788" y="2057400"/>
            <a:ext cx="3932237" cy="36476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18599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E7580-C56F-45B2-9D87-3BD6E91C6D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6D301-1839-4B9F-9049-13D93CAC9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28312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202AF7-D32F-420A-9B4E-3340066942B9}"/>
              </a:ext>
            </a:extLst>
          </p:cNvPr>
          <p:cNvSpPr>
            <a:spLocks noGrp="1"/>
          </p:cNvSpPr>
          <p:nvPr>
            <p:ph type="title" orient="vert"/>
          </p:nvPr>
        </p:nvSpPr>
        <p:spPr>
          <a:xfrm>
            <a:off x="8724900" y="365125"/>
            <a:ext cx="2628900" cy="532999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5BE658-9EA1-4CC8-AB43-FF6AE28ACE83}"/>
              </a:ext>
            </a:extLst>
          </p:cNvPr>
          <p:cNvSpPr>
            <a:spLocks noGrp="1"/>
          </p:cNvSpPr>
          <p:nvPr>
            <p:ph type="body" orient="vert" idx="1"/>
          </p:nvPr>
        </p:nvSpPr>
        <p:spPr>
          <a:xfrm>
            <a:off x="838200" y="365125"/>
            <a:ext cx="7734300" cy="53299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83639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84499-1B2D-4AA0-B86A-515F682628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304869-08FA-46EF-B391-329BE6FBF7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99980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6D122-7B8C-4495-8329-FC04D0904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8EF267-1F28-4231-B2F7-E648398F0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36583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1347-7DD9-4643-AF2A-CD890E6D37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AD1A1D-0D3C-4B1D-99F8-A20FFA1E133D}"/>
              </a:ext>
            </a:extLst>
          </p:cNvPr>
          <p:cNvSpPr>
            <a:spLocks noGrp="1"/>
          </p:cNvSpPr>
          <p:nvPr>
            <p:ph type="body" idx="1"/>
          </p:nvPr>
        </p:nvSpPr>
        <p:spPr>
          <a:xfrm>
            <a:off x="831850" y="4589464"/>
            <a:ext cx="10515600" cy="111559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2735130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AEB42-D269-412A-8927-C263D32DDA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ED2ABA-22E5-4CC7-9A18-5D679FBB8AB0}"/>
              </a:ext>
            </a:extLst>
          </p:cNvPr>
          <p:cNvSpPr>
            <a:spLocks noGrp="1"/>
          </p:cNvSpPr>
          <p:nvPr>
            <p:ph sz="half" idx="1"/>
          </p:nvPr>
        </p:nvSpPr>
        <p:spPr>
          <a:xfrm>
            <a:off x="838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B538AE-879D-4168-9789-899CFDE50022}"/>
              </a:ext>
            </a:extLst>
          </p:cNvPr>
          <p:cNvSpPr>
            <a:spLocks noGrp="1"/>
          </p:cNvSpPr>
          <p:nvPr>
            <p:ph sz="half" idx="2"/>
          </p:nvPr>
        </p:nvSpPr>
        <p:spPr>
          <a:xfrm>
            <a:off x="6172200" y="1825625"/>
            <a:ext cx="5181600" cy="38694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9770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CC5E-075E-44D0-AA8C-7BC83F31FF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8D20EC-2310-4D8F-A264-FCB7DD99C3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A57A5A-0F0C-4C80-88E0-73E7403AD2D2}"/>
              </a:ext>
            </a:extLst>
          </p:cNvPr>
          <p:cNvSpPr>
            <a:spLocks noGrp="1"/>
          </p:cNvSpPr>
          <p:nvPr>
            <p:ph sz="half" idx="2"/>
          </p:nvPr>
        </p:nvSpPr>
        <p:spPr>
          <a:xfrm>
            <a:off x="839788" y="2505075"/>
            <a:ext cx="5157787" cy="3190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04AF7E-4197-426A-A476-8746DA5E32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D86CD-3274-4BA9-9F71-0B2A028D1562}"/>
              </a:ext>
            </a:extLst>
          </p:cNvPr>
          <p:cNvSpPr>
            <a:spLocks noGrp="1"/>
          </p:cNvSpPr>
          <p:nvPr>
            <p:ph sz="quarter" idx="4"/>
          </p:nvPr>
        </p:nvSpPr>
        <p:spPr>
          <a:xfrm>
            <a:off x="6172200" y="2505075"/>
            <a:ext cx="5183188" cy="3190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03538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32AE-A21A-4BB8-B92D-A4FA5A08349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33163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11.pn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5" Type="http://schemas.openxmlformats.org/officeDocument/2006/relationships/slideLayout" Target="../slideLayouts/slideLayout109.xml"/><Relationship Id="rId4" Type="http://schemas.openxmlformats.org/officeDocument/2006/relationships/slideLayout" Target="../slideLayouts/slideLayout108.xml"/><Relationship Id="rId9" Type="http://schemas.openxmlformats.org/officeDocument/2006/relationships/image" Target="../media/image1.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6.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8.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9.pn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10.pn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38411277-D3D0-484B-97AF-D5001982541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AFF4948-2D84-4F16-9D12-18ABD81B6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8FF07E9-6657-4463-8C07-1776D14FC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87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rgbClr val="3A49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3F307ACA-286D-4675-A5CB-5C9EA622694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781E26D-76B4-4F18-BC3C-496E118223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E0AA08F-0924-45EB-A631-93FF193310D0}"/>
              </a:ext>
            </a:extLst>
          </p:cNvPr>
          <p:cNvSpPr>
            <a:spLocks noGrp="1"/>
          </p:cNvSpPr>
          <p:nvPr>
            <p:ph type="body" idx="1"/>
          </p:nvPr>
        </p:nvSpPr>
        <p:spPr>
          <a:xfrm>
            <a:off x="838200" y="1825625"/>
            <a:ext cx="10515600" cy="38993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60182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38411277-D3D0-484B-97AF-D5001982541F}"/>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FAFF4948-2D84-4F16-9D12-18ABD81B6D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FF07E9-6657-4463-8C07-1776D14FC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34E9F1D0-E709-4A34-BAEE-7CD5871F11CF}"/>
              </a:ext>
            </a:extLst>
          </p:cNvPr>
          <p:cNvCxnSpPr/>
          <p:nvPr userDrawn="1"/>
        </p:nvCxnSpPr>
        <p:spPr>
          <a:xfrm>
            <a:off x="838200" y="1690688"/>
            <a:ext cx="10515600" cy="0"/>
          </a:xfrm>
          <a:prstGeom prst="line">
            <a:avLst/>
          </a:prstGeom>
          <a:ln w="28575">
            <a:solidFill>
              <a:srgbClr val="3A49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850701"/>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8" r:id="rId7"/>
  </p:sldLayoutIdLst>
  <p:txStyles>
    <p:titleStyle>
      <a:lvl1pPr algn="l" defTabSz="914400" rtl="0" eaLnBrk="1" latinLnBrk="0" hangingPunct="1">
        <a:lnSpc>
          <a:spcPct val="90000"/>
        </a:lnSpc>
        <a:spcBef>
          <a:spcPct val="0"/>
        </a:spcBef>
        <a:buNone/>
        <a:defRPr sz="4400" kern="1200">
          <a:solidFill>
            <a:srgbClr val="3A49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D164FE9A-DD0C-495E-BBAB-3A07076ABE2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418028EE-A2D1-43E9-9F41-873E93CC3C10}"/>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3041DA-D4C4-4940-A336-435103F4FF3C}"/>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D12342E8-70C3-4E6F-9E66-AD487CC19E78}" type="datetimeFigureOut">
              <a:rPr lang="en-US"/>
              <a:pPr>
                <a:defRPr/>
              </a:pPr>
              <a:t>8/11/2021</a:t>
            </a:fld>
            <a:endParaRPr lang="en-US"/>
          </a:p>
        </p:txBody>
      </p:sp>
      <p:sp>
        <p:nvSpPr>
          <p:cNvPr id="5" name="Footer Placeholder 4">
            <a:extLst>
              <a:ext uri="{FF2B5EF4-FFF2-40B4-BE49-F238E27FC236}">
                <a16:creationId xmlns:a16="http://schemas.microsoft.com/office/drawing/2014/main" id="{8466DA1C-207B-4939-B740-7BC19AAB2185}"/>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F0BEB9D-178F-4D52-85F8-AA2BE90563A4}"/>
              </a:ext>
            </a:extLst>
          </p:cNvPr>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B636DD6-5B05-4392-8966-EEB58B0E69EC}" type="slidenum">
              <a:rPr lang="en-US"/>
              <a:pPr>
                <a:defRPr/>
              </a:pPr>
              <a:t>‹#›</a:t>
            </a:fld>
            <a:endParaRPr lang="en-US"/>
          </a:p>
        </p:txBody>
      </p:sp>
    </p:spTree>
    <p:extLst>
      <p:ext uri="{BB962C8B-B14F-4D97-AF65-F5344CB8AC3E}">
        <p14:creationId xmlns:p14="http://schemas.microsoft.com/office/powerpoint/2010/main" val="25807729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0DA08F-E2B9-4ADD-A1AD-E4F577A7536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40B4639-7C21-4796-A31D-32C3F5F282D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4AF3566-A74F-4B04-9265-BDCEACB354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ACEDD71-CF15-4061-ACDD-8BA33B79E295}" type="datetime1">
              <a:rPr lang="en-US"/>
              <a:pPr>
                <a:defRPr/>
              </a:pPr>
              <a:t>8/11/2021</a:t>
            </a:fld>
            <a:endParaRPr lang="en-US" dirty="0"/>
          </a:p>
        </p:txBody>
      </p:sp>
      <p:sp>
        <p:nvSpPr>
          <p:cNvPr id="5" name="Footer Placeholder 4">
            <a:extLst>
              <a:ext uri="{FF2B5EF4-FFF2-40B4-BE49-F238E27FC236}">
                <a16:creationId xmlns:a16="http://schemas.microsoft.com/office/drawing/2014/main" id="{5CFDA5BD-30F6-4460-8407-BFEFD5A253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CB13109-CCA7-4F2C-BB0B-6FDF8F9600B5}"/>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898AAF0-7D46-497D-9BB0-97CC32C57967}" type="slidenum">
              <a:rPr lang="en-US" altLang="en-US"/>
              <a:pPr>
                <a:defRPr/>
              </a:pPr>
              <a:t>‹#›</a:t>
            </a:fld>
            <a:endParaRPr lang="en-US" altLang="en-US"/>
          </a:p>
        </p:txBody>
      </p:sp>
    </p:spTree>
    <p:extLst>
      <p:ext uri="{BB962C8B-B14F-4D97-AF65-F5344CB8AC3E}">
        <p14:creationId xmlns:p14="http://schemas.microsoft.com/office/powerpoint/2010/main" val="192211981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0C76A6A7-9F98-45D9-91D9-A3B55B08C67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15FF27F-B87C-4BE3-8468-9773DBB7A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3057B-CDDA-45AE-A98D-616E8E980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2619425"/>
      </p:ext>
    </p:extLst>
  </p:cSld>
  <p:clrMap bg1="lt1" tx1="dk1" bg2="lt2" tx2="dk2" accent1="accent1" accent2="accent2" accent3="accent3" accent4="accent4" accent5="accent5" accent6="accent6" hlink="hlink" folHlink="folHlink"/>
  <p:sldLayoutIdLst>
    <p:sldLayoutId id="2147483807" r:id="rId1"/>
    <p:sldLayoutId id="2147483808" r:id="rId2"/>
  </p:sldLayoutIdLst>
  <p:txStyles>
    <p:titleStyle>
      <a:lvl1pPr algn="l" defTabSz="914400" rtl="0" eaLnBrk="1" latinLnBrk="0" hangingPunct="1">
        <a:lnSpc>
          <a:spcPct val="90000"/>
        </a:lnSpc>
        <a:spcBef>
          <a:spcPct val="0"/>
        </a:spcBef>
        <a:buNone/>
        <a:defRPr sz="4400" kern="1200">
          <a:solidFill>
            <a:srgbClr val="003F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F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F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F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F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F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C551F72B-251B-4958-AD13-FE899E6844B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554632" y="1341070"/>
            <a:ext cx="5063847" cy="2646185"/>
          </a:xfrm>
          <a:prstGeom prst="rect">
            <a:avLst/>
          </a:prstGeom>
        </p:spPr>
      </p:pic>
    </p:spTree>
    <p:extLst>
      <p:ext uri="{BB962C8B-B14F-4D97-AF65-F5344CB8AC3E}">
        <p14:creationId xmlns:p14="http://schemas.microsoft.com/office/powerpoint/2010/main" val="12860651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FB9C7E05-821C-407A-A517-2B0701CF850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15FF27F-B87C-4BE3-8468-9773DBB7A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3057B-CDDA-45AE-A98D-616E8E980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00980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rgbClr val="3A497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D3A44570-5796-4C82-A6B1-641C5CF8D5A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156439E-19E4-4E14-B197-F7C680A862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08F8FB7-779D-4212-B320-3A60F6AA7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9655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12731ACB-E142-4255-AE61-D69F1B32057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B674BA36-1C52-495D-8D55-BCFAF954B7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34C6B62-FF87-45AF-8696-379293BAD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60252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CFB638A8-2462-48AE-A2DB-97DC27F054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F914D39-9C43-4B27-B882-2FD5F118E2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3A0E53-6308-428E-ABF2-74889B1C25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7297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2A780CD2-4786-4DC3-A7C3-F9172171510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8131DD85-7F73-4942-838D-640FB6BEB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54CB334-78D8-477B-8981-411D891D4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82066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067FEBD6-33B1-4A97-8C00-965A23FF129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9181DC8C-2EC1-4363-8832-83952A3686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43BFB24-F104-4A62-A6E4-D0B9E08D789F}"/>
              </a:ext>
            </a:extLst>
          </p:cNvPr>
          <p:cNvSpPr>
            <a:spLocks noGrp="1"/>
          </p:cNvSpPr>
          <p:nvPr>
            <p:ph type="body" idx="1"/>
          </p:nvPr>
        </p:nvSpPr>
        <p:spPr>
          <a:xfrm>
            <a:off x="838200" y="1825625"/>
            <a:ext cx="10515600" cy="38595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806684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7E3D632E-61F8-480E-9929-3B4F79920DE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EDD7226-53D1-4AAF-A73E-748C4783CA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89F0CAB-E6ED-4FD3-ACCC-466664CC6C1F}"/>
              </a:ext>
            </a:extLst>
          </p:cNvPr>
          <p:cNvSpPr>
            <a:spLocks noGrp="1"/>
          </p:cNvSpPr>
          <p:nvPr>
            <p:ph type="body" idx="1"/>
          </p:nvPr>
        </p:nvSpPr>
        <p:spPr>
          <a:xfrm>
            <a:off x="838200" y="1825625"/>
            <a:ext cx="10515600" cy="3869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43454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8.xml"/><Relationship Id="rId1" Type="http://schemas.openxmlformats.org/officeDocument/2006/relationships/tags" Target="../tags/tag5.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0.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5.e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2.png"/><Relationship Id="rId2" Type="http://schemas.openxmlformats.org/officeDocument/2006/relationships/slideLayout" Target="../slideLayouts/slideLayout38.xml"/><Relationship Id="rId1" Type="http://schemas.openxmlformats.org/officeDocument/2006/relationships/tags" Target="../tags/tag8.xml"/><Relationship Id="rId6" Type="http://schemas.openxmlformats.org/officeDocument/2006/relationships/hyperlink" Target="https://dailyyonder.com/covid-19-dashboard-for-rural-america/" TargetMode="Externa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38.xml"/><Relationship Id="rId1" Type="http://schemas.openxmlformats.org/officeDocument/2006/relationships/tags" Target="../tags/tag9.xml"/><Relationship Id="rId6" Type="http://schemas.openxmlformats.org/officeDocument/2006/relationships/hyperlink" Target="https://dailyyonder.com/covid-19-dashboard-for-rural-america/" TargetMode="Externa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38.xml"/><Relationship Id="rId1" Type="http://schemas.openxmlformats.org/officeDocument/2006/relationships/tags" Target="../tags/tag10.xml"/><Relationship Id="rId6" Type="http://schemas.openxmlformats.org/officeDocument/2006/relationships/image" Target="../media/image24.png"/><Relationship Id="rId5" Type="http://schemas.openxmlformats.org/officeDocument/2006/relationships/image" Target="../media/image17.emf"/><Relationship Id="rId4" Type="http://schemas.openxmlformats.org/officeDocument/2006/relationships/oleObject" Target="../embeddings/oleObject7.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8.xml"/><Relationship Id="rId1" Type="http://schemas.openxmlformats.org/officeDocument/2006/relationships/tags" Target="../tags/tag11.xml"/><Relationship Id="rId6" Type="http://schemas.openxmlformats.org/officeDocument/2006/relationships/image" Target="../media/image26.png"/><Relationship Id="rId5" Type="http://schemas.openxmlformats.org/officeDocument/2006/relationships/image" Target="../media/image17.emf"/><Relationship Id="rId4" Type="http://schemas.openxmlformats.org/officeDocument/2006/relationships/oleObject" Target="../embeddings/oleObject7.bin"/></Relationships>
</file>

<file path=ppt/slides/_rels/slide18.xml.rels><?xml version="1.0" encoding="UTF-8" standalone="yes"?>
<Relationships xmlns="http://schemas.openxmlformats.org/package/2006/relationships"><Relationship Id="rId8" Type="http://schemas.openxmlformats.org/officeDocument/2006/relationships/hyperlink" Target="https://www.hhs.gov/about/news/2021/07/13/hhs-provides-398-million-to-small-rural-hospitals-for-covid-testing.html?utm_campaign=enews20210715&amp;utm_medium=email&amp;utm_source=govdelivery" TargetMode="External"/><Relationship Id="rId3" Type="http://schemas.openxmlformats.org/officeDocument/2006/relationships/notesSlide" Target="../notesSlides/notesSlide8.xml"/><Relationship Id="rId7" Type="http://schemas.openxmlformats.org/officeDocument/2006/relationships/hyperlink" Target="https://www.hhs.gov/about/news/2021/07/22/biden-harris-admin-provides-100-million-to-rural-health-clinics-for-covid-19-vaccination.html" TargetMode="External"/><Relationship Id="rId2" Type="http://schemas.openxmlformats.org/officeDocument/2006/relationships/slideLayout" Target="../slideLayouts/slideLayout38.xml"/><Relationship Id="rId1" Type="http://schemas.openxmlformats.org/officeDocument/2006/relationships/tags" Target="../tags/tag12.xml"/><Relationship Id="rId6" Type="http://schemas.openxmlformats.org/officeDocument/2006/relationships/image" Target="../media/image27.png"/><Relationship Id="rId5" Type="http://schemas.openxmlformats.org/officeDocument/2006/relationships/image" Target="../media/image17.emf"/><Relationship Id="rId10" Type="http://schemas.openxmlformats.org/officeDocument/2006/relationships/hyperlink" Target="https://www.hhs.gov/about/news/2021/07/15/biden-harris-administration-provides-nearly-144-million-american-rescue-plan-funds-support-covid-19-response-efforts-underserved-communities.html" TargetMode="External"/><Relationship Id="rId4" Type="http://schemas.openxmlformats.org/officeDocument/2006/relationships/oleObject" Target="../embeddings/oleObject8.bin"/><Relationship Id="rId9" Type="http://schemas.openxmlformats.org/officeDocument/2006/relationships/hyperlink" Target="https://www.hhs.gov/about/news/2021/07/16/hhs-announces-103-million-arp-funding-to-address-health-workforce-burnout.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ruralhealthweb.org/NRHA/media/Emerge_NRHA/Programs/06-08-21-NRHA-COVID-19-Vaccine-Talking-Points.pdf"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ruralhealthweb.org/programs/covid-19-pandemic/covid-19-vaccine-resources" TargetMode="External"/><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hyperlink" Target="https://wecandothis.hhs.gov/" TargetMode="External"/><Relationship Id="rId5" Type="http://schemas.openxmlformats.org/officeDocument/2006/relationships/hyperlink" Target="https://www.ruralhealthweb.org/programs/resources/covid-19-resources" TargetMode="External"/><Relationship Id="rId4" Type="http://schemas.openxmlformats.org/officeDocument/2006/relationships/hyperlink" Target="https://www.ruralhealthweb.org/programs/nrha-covid-19-technical-assistance-cent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hyperlink" Target="https://energycommerce.house.gov/sites/democrats.energycommerce.house.gov/files/documents/Public%20Option.2021.5.26._FINAL.pdf" TargetMode="External"/><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hyperlink" Target="https://www.federalregister.gov/public-inspection/2021-15496/medicare-program-hospital-outpatient-prospective-payment-and-ambulatory-surgical-center-payment" TargetMode="External"/><Relationship Id="rId5" Type="http://schemas.openxmlformats.org/officeDocument/2006/relationships/hyperlink" Target="https://www.federalregister.gov/documents/2021/07/23/2021-14973/medicare-program-cy-2022-payment-policies-under-the-physician-fee-schedule-and-other-changes-to-part" TargetMode="External"/><Relationship Id="rId4" Type="http://schemas.openxmlformats.org/officeDocument/2006/relationships/hyperlink" Target="https://www.federalregister.gov/public-inspection/2021-13763/medicare-and-medicaid-programs-cy-2022-home-health-prospective-payment-system-rate-update-home"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nam12.safelinks.protection.outlook.com/?url=https%3A%2F%2Flnks.gd%2Fl%2FeyJhbGciOiJIUzI1NiJ9.eyJidWxsZXRpbl9saW5rX2lkIjoxMDAsInVyaSI6ImJwMjpjbGljayIsImJ1bGxldGluX2lkIjoiMjAyMTA4MTAuNDQzNDAxODEiLCJ1cmwiOiJodHRwczovL21hcmtldHBsYWNlLmNtcy5nb3Yvb3V0cmVhY2gtYW5kLWVkdWNhdGlvbi9zdW1tZXItc3ByaW50LXRvb2xraXQucGRmIn0.Etc7mMzFFg3Si2kRSND39bgKxVGTvKhft6QY0lol508%2Fs%2F77646705%2Fbr%2F110622076677-l&amp;data=04%7C01%7Cbslabach%40nrharural.org%7C5fc86743dc1540b32fb508d95c073cdd%7Cfc72794673ba4e94a4ef930ba4ca4c64%7C1%7C1%7C637642008421250427%7CUnknown%7CTWFpbGZsb3d8eyJWIjoiMC4wLjAwMDAiLCJQIjoiV2luMzIiLCJBTiI6Ik1haWwiLCJXVCI6Mn0%3D%7C1000&amp;sdata=dP8t1%2BBH0QIldN%2B6GkQIKPxtp75qeYl2ftyEKl3OgME%3D&amp;reserved=0" TargetMode="External"/><Relationship Id="rId3" Type="http://schemas.openxmlformats.org/officeDocument/2006/relationships/hyperlink" Target="https://www.federalregister.gov/documents/2021/07/13/2021-14379/requirements-related-to-surprise-billing-part-i" TargetMode="External"/><Relationship Id="rId7" Type="http://schemas.openxmlformats.org/officeDocument/2006/relationships/hyperlink" Target="https://www.cms.gov/newsroom/press-releases/hhs-encourages-states-educate-eligible-immigrants-about-medicaid-coverage" TargetMode="Externa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hyperlink" Target="https://www.whitehouse.gov/briefing-room/statements-releases/2021/07/09/fact-sheet-executive-order-on-promoting-competition-in-the-american-economy/" TargetMode="External"/><Relationship Id="rId5" Type="http://schemas.openxmlformats.org/officeDocument/2006/relationships/hyperlink" Target="https://www.ruralhealthweb.org/getmedia/00e750f1-54e5-4228-9a0e-2a8b80657f47/2021-07-15-DRAFT-Comments-on-OSHA-regulation.aspx" TargetMode="External"/><Relationship Id="rId4" Type="http://schemas.openxmlformats.org/officeDocument/2006/relationships/hyperlink" Target="https://public-inspection.federalregister.gov/2021-15159.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prfreporting.hrsa.gov/s/" TargetMode="External"/><Relationship Id="rId2" Type="http://schemas.openxmlformats.org/officeDocument/2006/relationships/notesSlide" Target="../notesSlides/notesSlide16.xml"/><Relationship Id="rId1" Type="http://schemas.openxmlformats.org/officeDocument/2006/relationships/slideLayout" Target="../slideLayouts/slideLayout28.xml"/><Relationship Id="rId5" Type="http://schemas.openxmlformats.org/officeDocument/2006/relationships/hyperlink" Target="https://nam12.safelinks.protection.outlook.com/?url=https%3A%2F%2Fwww.congress.gov%2Fbill%2F117th-congress%2Fhouse-bill%2F4735%3Fq%3D%257B%2522search%2522%253A%255B%2522provider%2Brelief%2Bfund%2Bdeadline%2522%255D%257D%26r%3D1%26s%3D3&amp;data=04%7C01%7Cbslabach%40nrharural.org%7C7160f3a0b3ef4e7f422308d9574da83e%7Cfc72794673ba4e94a4ef930ba4ca4c64%7C1%7C0%7C637636813311540860%7CUnknown%7CTWFpbGZsb3d8eyJWIjoiMC4wLjAwMDAiLCJQIjoiV2luMzIiLCJBTiI6Ik1haWwiLCJXVCI6Mn0%3D%7C1000&amp;sdata=0p52Cn%2F1uN1KaH3tSv0rkBxWtJMmReri%2Fye%2FHLFOoys%3D&amp;reserved=0" TargetMode="External"/><Relationship Id="rId4" Type="http://schemas.openxmlformats.org/officeDocument/2006/relationships/hyperlink" Target="https://nam12.safelinks.protection.outlook.com/?url=https%3A%2F%2Fwww.congress.gov%2Fbill%2F117th-congress%2Fsenate-bill%2F2493%3Fq%3D%257B%2522search%2522%253A%255B%2522bennet%2522%255D%257D%26s%3D5%26r%3D1&amp;data=04%7C01%7Cbslabach%40nrharural.org%7C7160f3a0b3ef4e7f422308d9574da83e%7Cfc72794673ba4e94a4ef930ba4ca4c64%7C1%7C0%7C637636813311530904%7CUnknown%7CTWFpbGZsb3d8eyJWIjoiMC4wLjAwMDAiLCJQIjoiV2luMzIiLCJBTiI6Ik1haWwiLCJXVCI6Mn0%3D%7C1000&amp;sdata=XP%2FizfkwnECv51ZGGqM%2Fd0vVYR4M%2FHZzEWgW5%2Bpt3nc%3D&amp;reserved=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6.xml"/></Relationships>
</file>

<file path=ppt/slides/_rels/slide30.xml.rels><?xml version="1.0" encoding="UTF-8" standalone="yes"?>
<Relationships xmlns="http://schemas.openxmlformats.org/package/2006/relationships"><Relationship Id="rId3" Type="http://schemas.openxmlformats.org/officeDocument/2006/relationships/hyperlink" Target="https://www.congress.gov/bill/117th-congress/house-bill/1319?q=%7B%22search%22%3A%5B%22h.r.+1319%22%5D%7D&amp;s=1&amp;r=1"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ruralhealthweb.org/NRHA/media/Emerge_NRHA/Advocacy/Comment%20letters/04-16-21-NRHA-infrastructure-package-comment-letter.pdf"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hyperlink" Target="https://www.ruralhealthweb.org/NRHA/media/Emerge_NRHA/Advocacy/Comment%20letters/04-16-21-NRHA-infrastructure-package-comment-letter.pdf"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3" Type="http://schemas.openxmlformats.org/officeDocument/2006/relationships/hyperlink" Target="https://www.ruralhealthweb.org/getmedia/6d729673-7516-4cf8-9217-e3e47ea6238e/NRHA-Letter-to-Congressional-Leadership-FY2022-Appropriations-Requests-Final_1.aspx" TargetMode="External"/><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image" Target="../media/image31.png"/><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8" Type="http://schemas.openxmlformats.org/officeDocument/2006/relationships/hyperlink" Target="https://www.linkedin.com/company/national-rural-health-association/?viewAsMember=true" TargetMode="External"/><Relationship Id="rId3" Type="http://schemas.openxmlformats.org/officeDocument/2006/relationships/hyperlink" Target="https://townhallproject.com/" TargetMode="External"/><Relationship Id="rId7" Type="http://schemas.openxmlformats.org/officeDocument/2006/relationships/hyperlink" Target="https://www.facebook.com/NRHAAdvocacy" TargetMode="External"/><Relationship Id="rId2" Type="http://schemas.openxmlformats.org/officeDocument/2006/relationships/notesSlide" Target="../notesSlides/notesSlide28.xml"/><Relationship Id="rId1" Type="http://schemas.openxmlformats.org/officeDocument/2006/relationships/slideLayout" Target="../slideLayouts/slideLayout28.xml"/><Relationship Id="rId6" Type="http://schemas.openxmlformats.org/officeDocument/2006/relationships/hyperlink" Target="https://twitter.com/NRHA_Advocacy" TargetMode="External"/><Relationship Id="rId5" Type="http://schemas.openxmlformats.org/officeDocument/2006/relationships/hyperlink" Target="https://www.ruralhealthweb.org/news/nrha-today" TargetMode="External"/><Relationship Id="rId4" Type="http://schemas.openxmlformats.org/officeDocument/2006/relationships/hyperlink" Target="http://eepurl.com/gwaRq9"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amorgan@nrharural.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tags" Target="../tags/tag3.xml"/><Relationship Id="rId1" Type="http://schemas.openxmlformats.org/officeDocument/2006/relationships/themeOverride" Target="../theme/themeOverride1.xml"/><Relationship Id="rId5" Type="http://schemas.openxmlformats.org/officeDocument/2006/relationships/image" Target="../media/image17.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8.xml"/><Relationship Id="rId1" Type="http://schemas.openxmlformats.org/officeDocument/2006/relationships/tags" Target="../tags/tag4.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226D2-6CDD-4D67-BFA3-A7EC39807769}"/>
              </a:ext>
            </a:extLst>
          </p:cNvPr>
          <p:cNvSpPr>
            <a:spLocks noGrp="1"/>
          </p:cNvSpPr>
          <p:nvPr>
            <p:ph type="title"/>
          </p:nvPr>
        </p:nvSpPr>
        <p:spPr>
          <a:xfrm>
            <a:off x="831850" y="1709738"/>
            <a:ext cx="10515600" cy="2852737"/>
          </a:xfrm>
        </p:spPr>
        <p:txBody>
          <a:bodyPr anchor="b">
            <a:normAutofit/>
          </a:bodyPr>
          <a:lstStyle/>
          <a:p>
            <a:pPr>
              <a:spcBef>
                <a:spcPts val="2400"/>
              </a:spcBef>
              <a:spcAft>
                <a:spcPts val="3000"/>
              </a:spcAft>
            </a:pPr>
            <a:r>
              <a:rPr lang="en-US" b="1" dirty="0">
                <a:latin typeface="Cambria" panose="02040503050406030204" pitchFamily="18" charset="0"/>
                <a:ea typeface="Cambria" panose="02040503050406030204" pitchFamily="18" charset="0"/>
                <a:cs typeface="Browallia New" panose="020B0604020202020204" pitchFamily="34" charset="-34"/>
              </a:rPr>
              <a:t>The Rural Health Landscape</a:t>
            </a:r>
            <a:br>
              <a:rPr lang="en-US" sz="2800" b="1" dirty="0">
                <a:latin typeface="Cambria" panose="02040503050406030204" pitchFamily="18" charset="0"/>
                <a:ea typeface="Cambria" panose="02040503050406030204" pitchFamily="18" charset="0"/>
                <a:cs typeface="Browallia New" panose="020B0604020202020204" pitchFamily="34" charset="-34"/>
              </a:rPr>
            </a:br>
            <a:br>
              <a:rPr lang="en-US" sz="2800" b="1" dirty="0">
                <a:latin typeface="Cambria" panose="02040503050406030204" pitchFamily="18" charset="0"/>
                <a:ea typeface="Cambria" panose="02040503050406030204" pitchFamily="18" charset="0"/>
                <a:cs typeface="Browallia New" panose="020B0604020202020204" pitchFamily="34" charset="-34"/>
              </a:rPr>
            </a:br>
            <a:endParaRPr lang="en-US" sz="4700" b="1" dirty="0">
              <a:latin typeface="Cambria" panose="02040503050406030204" pitchFamily="18" charset="0"/>
              <a:ea typeface="Cambria" panose="02040503050406030204" pitchFamily="18" charset="0"/>
              <a:cs typeface="Browallia New" panose="020B0604020202020204" pitchFamily="34" charset="-34"/>
            </a:endParaRPr>
          </a:p>
        </p:txBody>
      </p:sp>
      <p:sp>
        <p:nvSpPr>
          <p:cNvPr id="3" name="Subtitle 2">
            <a:extLst>
              <a:ext uri="{FF2B5EF4-FFF2-40B4-BE49-F238E27FC236}">
                <a16:creationId xmlns:a16="http://schemas.microsoft.com/office/drawing/2014/main" id="{21367A77-C2A0-475C-8001-05CF2ADFF5E6}"/>
              </a:ext>
            </a:extLst>
          </p:cNvPr>
          <p:cNvSpPr>
            <a:spLocks noGrp="1"/>
          </p:cNvSpPr>
          <p:nvPr>
            <p:ph type="body" idx="1"/>
          </p:nvPr>
        </p:nvSpPr>
        <p:spPr>
          <a:xfrm>
            <a:off x="831850" y="4797083"/>
            <a:ext cx="10515600" cy="1292567"/>
          </a:xfrm>
        </p:spPr>
        <p:txBody>
          <a:bodyPr>
            <a:normAutofit lnSpcReduction="10000"/>
          </a:bodyPr>
          <a:lstStyle/>
          <a:p>
            <a:pPr>
              <a:spcBef>
                <a:spcPts val="0"/>
              </a:spcBef>
            </a:pPr>
            <a:r>
              <a:rPr lang="en-US" dirty="0">
                <a:latin typeface="Cambria" panose="02040503050406030204" pitchFamily="18" charset="0"/>
                <a:ea typeface="Cambria" panose="02040503050406030204" pitchFamily="18" charset="0"/>
              </a:rPr>
              <a:t>Alan Morgan</a:t>
            </a:r>
          </a:p>
          <a:p>
            <a:pPr>
              <a:spcBef>
                <a:spcPts val="0"/>
              </a:spcBef>
            </a:pPr>
            <a:r>
              <a:rPr lang="en-US" dirty="0">
                <a:latin typeface="Cambria" panose="02040503050406030204" pitchFamily="18" charset="0"/>
                <a:ea typeface="Cambria" panose="02040503050406030204" pitchFamily="18" charset="0"/>
              </a:rPr>
              <a:t>CEO</a:t>
            </a:r>
          </a:p>
          <a:p>
            <a:pPr>
              <a:spcBef>
                <a:spcPts val="2400"/>
              </a:spcBef>
            </a:pPr>
            <a:r>
              <a:rPr lang="en-US" dirty="0">
                <a:latin typeface="Cambria" panose="02040503050406030204" pitchFamily="18" charset="0"/>
                <a:ea typeface="Cambria" panose="02040503050406030204" pitchFamily="18" charset="0"/>
              </a:rPr>
              <a:t>August 2021 </a:t>
            </a:r>
          </a:p>
        </p:txBody>
      </p:sp>
    </p:spTree>
    <p:extLst>
      <p:ext uri="{BB962C8B-B14F-4D97-AF65-F5344CB8AC3E}">
        <p14:creationId xmlns:p14="http://schemas.microsoft.com/office/powerpoint/2010/main" val="1999554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594E9999-CB06-4AFF-81F3-735604D5F620}"/>
              </a:ext>
            </a:extLst>
          </p:cNvPr>
          <p:cNvGrpSpPr/>
          <p:nvPr/>
        </p:nvGrpSpPr>
        <p:grpSpPr>
          <a:xfrm>
            <a:off x="2673510" y="1514903"/>
            <a:ext cx="6355080" cy="3822192"/>
            <a:chOff x="959695" y="1768904"/>
            <a:chExt cx="6884958" cy="4142021"/>
          </a:xfrm>
          <a:noFill/>
        </p:grpSpPr>
        <p:sp>
          <p:nvSpPr>
            <p:cNvPr id="13" name="Rectangle 12">
              <a:extLst>
                <a:ext uri="{FF2B5EF4-FFF2-40B4-BE49-F238E27FC236}">
                  <a16:creationId xmlns:a16="http://schemas.microsoft.com/office/drawing/2014/main" id="{2E3C0CCE-3352-4F90-98EC-B3430EAE3F37}"/>
                </a:ext>
              </a:extLst>
            </p:cNvPr>
            <p:cNvSpPr/>
            <p:nvPr/>
          </p:nvSpPr>
          <p:spPr>
            <a:xfrm>
              <a:off x="6770402" y="2366042"/>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14" name="Rectangle 13">
              <a:extLst>
                <a:ext uri="{FF2B5EF4-FFF2-40B4-BE49-F238E27FC236}">
                  <a16:creationId xmlns:a16="http://schemas.microsoft.com/office/drawing/2014/main" id="{289A96F2-4EFE-47EE-AA37-F15F7592789F}"/>
                </a:ext>
              </a:extLst>
            </p:cNvPr>
            <p:cNvSpPr/>
            <p:nvPr/>
          </p:nvSpPr>
          <p:spPr>
            <a:xfrm>
              <a:off x="6782546" y="1768904"/>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15" name="Rectangle 14">
              <a:extLst>
                <a:ext uri="{FF2B5EF4-FFF2-40B4-BE49-F238E27FC236}">
                  <a16:creationId xmlns:a16="http://schemas.microsoft.com/office/drawing/2014/main" id="{06489D17-73C6-43EA-A604-1EFCEE27448D}"/>
                </a:ext>
              </a:extLst>
            </p:cNvPr>
            <p:cNvSpPr/>
            <p:nvPr/>
          </p:nvSpPr>
          <p:spPr>
            <a:xfrm>
              <a:off x="6766401" y="297378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16" name="Rectangle 15">
              <a:extLst>
                <a:ext uri="{FF2B5EF4-FFF2-40B4-BE49-F238E27FC236}">
                  <a16:creationId xmlns:a16="http://schemas.microsoft.com/office/drawing/2014/main" id="{5EE564D4-94BE-46B8-A988-7A837EBFB7FF}"/>
                </a:ext>
              </a:extLst>
            </p:cNvPr>
            <p:cNvSpPr/>
            <p:nvPr/>
          </p:nvSpPr>
          <p:spPr>
            <a:xfrm>
              <a:off x="6766401" y="358908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82" name="Group 81">
              <a:extLst>
                <a:ext uri="{FF2B5EF4-FFF2-40B4-BE49-F238E27FC236}">
                  <a16:creationId xmlns:a16="http://schemas.microsoft.com/office/drawing/2014/main" id="{3C6D32A9-B8E1-46F7-9BF3-DACC97E10829}"/>
                </a:ext>
              </a:extLst>
            </p:cNvPr>
            <p:cNvGrpSpPr/>
            <p:nvPr/>
          </p:nvGrpSpPr>
          <p:grpSpPr>
            <a:xfrm>
              <a:off x="7346960" y="1778574"/>
              <a:ext cx="485368" cy="1711037"/>
              <a:chOff x="6924041" y="1879137"/>
              <a:chExt cx="485368" cy="1711037"/>
            </a:xfrm>
            <a:grpFill/>
          </p:grpSpPr>
          <p:sp>
            <p:nvSpPr>
              <p:cNvPr id="12" name="Rectangle 11">
                <a:extLst>
                  <a:ext uri="{FF2B5EF4-FFF2-40B4-BE49-F238E27FC236}">
                    <a16:creationId xmlns:a16="http://schemas.microsoft.com/office/drawing/2014/main" id="{896FC3F1-861B-4F31-9479-1F3DB92B11C8}"/>
                  </a:ext>
                </a:extLst>
              </p:cNvPr>
              <p:cNvSpPr/>
              <p:nvPr/>
            </p:nvSpPr>
            <p:spPr>
              <a:xfrm>
                <a:off x="6924041" y="1879137"/>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19" name="Group 18">
                <a:extLst>
                  <a:ext uri="{FF2B5EF4-FFF2-40B4-BE49-F238E27FC236}">
                    <a16:creationId xmlns:a16="http://schemas.microsoft.com/office/drawing/2014/main" id="{01089244-60BE-4277-A12A-B8F36D47A8C3}"/>
                  </a:ext>
                </a:extLst>
              </p:cNvPr>
              <p:cNvGrpSpPr/>
              <p:nvPr/>
            </p:nvGrpSpPr>
            <p:grpSpPr>
              <a:xfrm>
                <a:off x="6924041" y="2472341"/>
                <a:ext cx="485368" cy="1117833"/>
                <a:chOff x="6362473" y="3345178"/>
                <a:chExt cx="485368" cy="1117833"/>
              </a:xfrm>
              <a:grpFill/>
            </p:grpSpPr>
            <p:sp>
              <p:nvSpPr>
                <p:cNvPr id="20" name="Rectangle 19">
                  <a:extLst>
                    <a:ext uri="{FF2B5EF4-FFF2-40B4-BE49-F238E27FC236}">
                      <a16:creationId xmlns:a16="http://schemas.microsoft.com/office/drawing/2014/main" id="{A3ED759C-9297-4CD9-9E3D-7E2856D1973F}"/>
                    </a:ext>
                  </a:extLst>
                </p:cNvPr>
                <p:cNvSpPr/>
                <p:nvPr/>
              </p:nvSpPr>
              <p:spPr>
                <a:xfrm>
                  <a:off x="6362473" y="3345178"/>
                  <a:ext cx="485368" cy="522318"/>
                </a:xfrm>
                <a:prstGeom prst="flowChartOffpageConnector">
                  <a:avLst/>
                </a:prstGeom>
                <a:solidFill>
                  <a:srgbClr val="D7D0DF"/>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21" name="Rectangle 20">
                  <a:extLst>
                    <a:ext uri="{FF2B5EF4-FFF2-40B4-BE49-F238E27FC236}">
                      <a16:creationId xmlns:a16="http://schemas.microsoft.com/office/drawing/2014/main" id="{C436162A-25A0-40F0-B421-F98E09C74941}"/>
                    </a:ext>
                  </a:extLst>
                </p:cNvPr>
                <p:cNvSpPr/>
                <p:nvPr/>
              </p:nvSpPr>
              <p:spPr>
                <a:xfrm>
                  <a:off x="6362473" y="3940693"/>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grpSp>
          <p:nvGrpSpPr>
            <p:cNvPr id="23" name="Group 22">
              <a:extLst>
                <a:ext uri="{FF2B5EF4-FFF2-40B4-BE49-F238E27FC236}">
                  <a16:creationId xmlns:a16="http://schemas.microsoft.com/office/drawing/2014/main" id="{A4E44752-68C4-429C-B58E-17CD06802E9E}"/>
                </a:ext>
              </a:extLst>
            </p:cNvPr>
            <p:cNvGrpSpPr/>
            <p:nvPr/>
          </p:nvGrpSpPr>
          <p:grpSpPr>
            <a:xfrm>
              <a:off x="6193056" y="1768904"/>
              <a:ext cx="485368" cy="2345575"/>
              <a:chOff x="6362473" y="2140296"/>
              <a:chExt cx="485368" cy="2345575"/>
            </a:xfrm>
            <a:grpFill/>
          </p:grpSpPr>
          <p:sp>
            <p:nvSpPr>
              <p:cNvPr id="24" name="Rectangle 23">
                <a:extLst>
                  <a:ext uri="{FF2B5EF4-FFF2-40B4-BE49-F238E27FC236}">
                    <a16:creationId xmlns:a16="http://schemas.microsoft.com/office/drawing/2014/main" id="{E8E0A091-5C56-46B4-BED4-55FD88E178F4}"/>
                  </a:ext>
                </a:extLst>
              </p:cNvPr>
              <p:cNvSpPr/>
              <p:nvPr/>
            </p:nvSpPr>
            <p:spPr>
              <a:xfrm>
                <a:off x="6362473" y="2742737"/>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25" name="Rectangle 24">
                <a:extLst>
                  <a:ext uri="{FF2B5EF4-FFF2-40B4-BE49-F238E27FC236}">
                    <a16:creationId xmlns:a16="http://schemas.microsoft.com/office/drawing/2014/main" id="{88D6A39D-0DDD-4934-B5C3-0E463596B324}"/>
                  </a:ext>
                </a:extLst>
              </p:cNvPr>
              <p:cNvSpPr/>
              <p:nvPr/>
            </p:nvSpPr>
            <p:spPr>
              <a:xfrm>
                <a:off x="6362473" y="2140296"/>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26" name="Group 25">
                <a:extLst>
                  <a:ext uri="{FF2B5EF4-FFF2-40B4-BE49-F238E27FC236}">
                    <a16:creationId xmlns:a16="http://schemas.microsoft.com/office/drawing/2014/main" id="{D86050E0-7F91-44B2-83A4-E8D7E3011EB9}"/>
                  </a:ext>
                </a:extLst>
              </p:cNvPr>
              <p:cNvGrpSpPr/>
              <p:nvPr/>
            </p:nvGrpSpPr>
            <p:grpSpPr>
              <a:xfrm>
                <a:off x="6362473" y="3345178"/>
                <a:ext cx="485368" cy="1140693"/>
                <a:chOff x="6362473" y="3345178"/>
                <a:chExt cx="485368" cy="1140693"/>
              </a:xfrm>
              <a:grpFill/>
            </p:grpSpPr>
            <p:sp>
              <p:nvSpPr>
                <p:cNvPr id="27" name="Rectangle 26">
                  <a:extLst>
                    <a:ext uri="{FF2B5EF4-FFF2-40B4-BE49-F238E27FC236}">
                      <a16:creationId xmlns:a16="http://schemas.microsoft.com/office/drawing/2014/main" id="{F2D327E2-3129-438A-AEC9-EA055264AD9F}"/>
                    </a:ext>
                  </a:extLst>
                </p:cNvPr>
                <p:cNvSpPr/>
                <p:nvPr/>
              </p:nvSpPr>
              <p:spPr>
                <a:xfrm>
                  <a:off x="6362473" y="3345178"/>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28" name="Rectangle 27">
                  <a:extLst>
                    <a:ext uri="{FF2B5EF4-FFF2-40B4-BE49-F238E27FC236}">
                      <a16:creationId xmlns:a16="http://schemas.microsoft.com/office/drawing/2014/main" id="{1ACB2D8C-197D-404F-9DE1-C5FA4DD06BF0}"/>
                    </a:ext>
                  </a:extLst>
                </p:cNvPr>
                <p:cNvSpPr/>
                <p:nvPr/>
              </p:nvSpPr>
              <p:spPr>
                <a:xfrm>
                  <a:off x="6362473" y="3963553"/>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grpSp>
          <p:nvGrpSpPr>
            <p:cNvPr id="35" name="Group 34">
              <a:extLst>
                <a:ext uri="{FF2B5EF4-FFF2-40B4-BE49-F238E27FC236}">
                  <a16:creationId xmlns:a16="http://schemas.microsoft.com/office/drawing/2014/main" id="{AC696DC5-A236-4EDE-8523-425AA2BD9BC9}"/>
                </a:ext>
              </a:extLst>
            </p:cNvPr>
            <p:cNvGrpSpPr/>
            <p:nvPr/>
          </p:nvGrpSpPr>
          <p:grpSpPr>
            <a:xfrm>
              <a:off x="5630854" y="2973949"/>
              <a:ext cx="485368" cy="2322715"/>
              <a:chOff x="6362473" y="2140296"/>
              <a:chExt cx="485368" cy="2322715"/>
            </a:xfrm>
            <a:grpFill/>
          </p:grpSpPr>
          <p:sp>
            <p:nvSpPr>
              <p:cNvPr id="36" name="Rectangle 35">
                <a:extLst>
                  <a:ext uri="{FF2B5EF4-FFF2-40B4-BE49-F238E27FC236}">
                    <a16:creationId xmlns:a16="http://schemas.microsoft.com/office/drawing/2014/main" id="{DA7C0611-D9B6-4451-8FFC-CC5A09AA91D6}"/>
                  </a:ext>
                </a:extLst>
              </p:cNvPr>
              <p:cNvSpPr/>
              <p:nvPr/>
            </p:nvSpPr>
            <p:spPr>
              <a:xfrm>
                <a:off x="6362473" y="2742737"/>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37" name="Rectangle 36">
                <a:extLst>
                  <a:ext uri="{FF2B5EF4-FFF2-40B4-BE49-F238E27FC236}">
                    <a16:creationId xmlns:a16="http://schemas.microsoft.com/office/drawing/2014/main" id="{FBD997E0-ECC5-4738-AF68-313BCC83FD2B}"/>
                  </a:ext>
                </a:extLst>
              </p:cNvPr>
              <p:cNvSpPr/>
              <p:nvPr/>
            </p:nvSpPr>
            <p:spPr>
              <a:xfrm>
                <a:off x="6362473" y="2140296"/>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38" name="Group 37">
                <a:extLst>
                  <a:ext uri="{FF2B5EF4-FFF2-40B4-BE49-F238E27FC236}">
                    <a16:creationId xmlns:a16="http://schemas.microsoft.com/office/drawing/2014/main" id="{BB7EE296-7D6B-4A90-8D49-ECA1598359AF}"/>
                  </a:ext>
                </a:extLst>
              </p:cNvPr>
              <p:cNvGrpSpPr/>
              <p:nvPr/>
            </p:nvGrpSpPr>
            <p:grpSpPr>
              <a:xfrm>
                <a:off x="6362473" y="3345178"/>
                <a:ext cx="485368" cy="1117833"/>
                <a:chOff x="6362473" y="3345178"/>
                <a:chExt cx="485368" cy="1117833"/>
              </a:xfrm>
              <a:grpFill/>
            </p:grpSpPr>
            <p:sp>
              <p:nvSpPr>
                <p:cNvPr id="39" name="Rectangle 38">
                  <a:extLst>
                    <a:ext uri="{FF2B5EF4-FFF2-40B4-BE49-F238E27FC236}">
                      <a16:creationId xmlns:a16="http://schemas.microsoft.com/office/drawing/2014/main" id="{83B7301D-EE65-424D-AE94-A7E59330F9C0}"/>
                    </a:ext>
                  </a:extLst>
                </p:cNvPr>
                <p:cNvSpPr/>
                <p:nvPr/>
              </p:nvSpPr>
              <p:spPr>
                <a:xfrm>
                  <a:off x="6362473" y="3345178"/>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40" name="Rectangle 39">
                  <a:extLst>
                    <a:ext uri="{FF2B5EF4-FFF2-40B4-BE49-F238E27FC236}">
                      <a16:creationId xmlns:a16="http://schemas.microsoft.com/office/drawing/2014/main" id="{0E6D9B38-890F-4169-93B7-E3D3DD5B1264}"/>
                    </a:ext>
                  </a:extLst>
                </p:cNvPr>
                <p:cNvSpPr/>
                <p:nvPr/>
              </p:nvSpPr>
              <p:spPr>
                <a:xfrm>
                  <a:off x="6362473" y="3940693"/>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grpSp>
          <p:nvGrpSpPr>
            <p:cNvPr id="43" name="Group 42">
              <a:extLst>
                <a:ext uri="{FF2B5EF4-FFF2-40B4-BE49-F238E27FC236}">
                  <a16:creationId xmlns:a16="http://schemas.microsoft.com/office/drawing/2014/main" id="{E8773D84-5A9F-491E-92AB-BD66880A5FF3}"/>
                </a:ext>
              </a:extLst>
            </p:cNvPr>
            <p:cNvGrpSpPr/>
            <p:nvPr/>
          </p:nvGrpSpPr>
          <p:grpSpPr>
            <a:xfrm>
              <a:off x="5057509" y="2376294"/>
              <a:ext cx="485483" cy="2925156"/>
              <a:chOff x="4639914" y="2754744"/>
              <a:chExt cx="485483" cy="2925156"/>
            </a:xfrm>
            <a:grpFill/>
          </p:grpSpPr>
          <p:grpSp>
            <p:nvGrpSpPr>
              <p:cNvPr id="29" name="Group 28">
                <a:extLst>
                  <a:ext uri="{FF2B5EF4-FFF2-40B4-BE49-F238E27FC236}">
                    <a16:creationId xmlns:a16="http://schemas.microsoft.com/office/drawing/2014/main" id="{9DB2D38C-A6C8-4601-8120-D24DB808B40C}"/>
                  </a:ext>
                </a:extLst>
              </p:cNvPr>
              <p:cNvGrpSpPr/>
              <p:nvPr/>
            </p:nvGrpSpPr>
            <p:grpSpPr>
              <a:xfrm>
                <a:off x="4639914" y="3357185"/>
                <a:ext cx="485368" cy="2322715"/>
                <a:chOff x="6362473" y="2140296"/>
                <a:chExt cx="485368" cy="2322715"/>
              </a:xfrm>
              <a:grpFill/>
            </p:grpSpPr>
            <p:sp>
              <p:nvSpPr>
                <p:cNvPr id="30" name="Rectangle 29">
                  <a:extLst>
                    <a:ext uri="{FF2B5EF4-FFF2-40B4-BE49-F238E27FC236}">
                      <a16:creationId xmlns:a16="http://schemas.microsoft.com/office/drawing/2014/main" id="{54235A82-87B7-4A4A-B9B0-C715651E9B7C}"/>
                    </a:ext>
                  </a:extLst>
                </p:cNvPr>
                <p:cNvSpPr/>
                <p:nvPr/>
              </p:nvSpPr>
              <p:spPr>
                <a:xfrm>
                  <a:off x="6362473" y="2742737"/>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31" name="Rectangle 30">
                  <a:extLst>
                    <a:ext uri="{FF2B5EF4-FFF2-40B4-BE49-F238E27FC236}">
                      <a16:creationId xmlns:a16="http://schemas.microsoft.com/office/drawing/2014/main" id="{182277FD-B89A-4618-B920-8C2AEB535F7E}"/>
                    </a:ext>
                  </a:extLst>
                </p:cNvPr>
                <p:cNvSpPr/>
                <p:nvPr/>
              </p:nvSpPr>
              <p:spPr>
                <a:xfrm>
                  <a:off x="6362473" y="2140296"/>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32" name="Group 31">
                  <a:extLst>
                    <a:ext uri="{FF2B5EF4-FFF2-40B4-BE49-F238E27FC236}">
                      <a16:creationId xmlns:a16="http://schemas.microsoft.com/office/drawing/2014/main" id="{98F87394-173A-4A2A-967A-6286CC3C194B}"/>
                    </a:ext>
                  </a:extLst>
                </p:cNvPr>
                <p:cNvGrpSpPr/>
                <p:nvPr/>
              </p:nvGrpSpPr>
              <p:grpSpPr>
                <a:xfrm>
                  <a:off x="6362473" y="3345178"/>
                  <a:ext cx="485368" cy="1117833"/>
                  <a:chOff x="6362473" y="3345178"/>
                  <a:chExt cx="485368" cy="1117833"/>
                </a:xfrm>
                <a:grpFill/>
              </p:grpSpPr>
              <p:sp>
                <p:nvSpPr>
                  <p:cNvPr id="33" name="Rectangle 32">
                    <a:extLst>
                      <a:ext uri="{FF2B5EF4-FFF2-40B4-BE49-F238E27FC236}">
                        <a16:creationId xmlns:a16="http://schemas.microsoft.com/office/drawing/2014/main" id="{1ACD303D-2EEF-4BF5-9798-8978AE49A4BA}"/>
                      </a:ext>
                    </a:extLst>
                  </p:cNvPr>
                  <p:cNvSpPr/>
                  <p:nvPr/>
                </p:nvSpPr>
                <p:spPr>
                  <a:xfrm>
                    <a:off x="6362473" y="3345178"/>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34" name="Rectangle 33">
                    <a:extLst>
                      <a:ext uri="{FF2B5EF4-FFF2-40B4-BE49-F238E27FC236}">
                        <a16:creationId xmlns:a16="http://schemas.microsoft.com/office/drawing/2014/main" id="{D67103EA-31F8-4FBC-BD92-FAC6D84E681E}"/>
                      </a:ext>
                    </a:extLst>
                  </p:cNvPr>
                  <p:cNvSpPr/>
                  <p:nvPr/>
                </p:nvSpPr>
                <p:spPr>
                  <a:xfrm>
                    <a:off x="6362473" y="3940693"/>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41" name="Rectangle 40">
                <a:extLst>
                  <a:ext uri="{FF2B5EF4-FFF2-40B4-BE49-F238E27FC236}">
                    <a16:creationId xmlns:a16="http://schemas.microsoft.com/office/drawing/2014/main" id="{4C19C5EE-80E1-4136-8F21-D14A28534459}"/>
                  </a:ext>
                </a:extLst>
              </p:cNvPr>
              <p:cNvSpPr/>
              <p:nvPr/>
            </p:nvSpPr>
            <p:spPr>
              <a:xfrm>
                <a:off x="4640029" y="2754744"/>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sp>
          <p:nvSpPr>
            <p:cNvPr id="42" name="Rectangle 41">
              <a:extLst>
                <a:ext uri="{FF2B5EF4-FFF2-40B4-BE49-F238E27FC236}">
                  <a16:creationId xmlns:a16="http://schemas.microsoft.com/office/drawing/2014/main" id="{BE45C784-BE71-4CA6-B089-AD16B6C77776}"/>
                </a:ext>
              </a:extLst>
            </p:cNvPr>
            <p:cNvSpPr/>
            <p:nvPr/>
          </p:nvSpPr>
          <p:spPr>
            <a:xfrm>
              <a:off x="5063821" y="5388607"/>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44" name="Group 43">
              <a:extLst>
                <a:ext uri="{FF2B5EF4-FFF2-40B4-BE49-F238E27FC236}">
                  <a16:creationId xmlns:a16="http://schemas.microsoft.com/office/drawing/2014/main" id="{76800A74-97B5-4231-84C2-D8684C2912DD}"/>
                </a:ext>
              </a:extLst>
            </p:cNvPr>
            <p:cNvGrpSpPr/>
            <p:nvPr/>
          </p:nvGrpSpPr>
          <p:grpSpPr>
            <a:xfrm>
              <a:off x="4482232" y="2376872"/>
              <a:ext cx="485483" cy="2925156"/>
              <a:chOff x="4639914" y="2754744"/>
              <a:chExt cx="485483" cy="2925156"/>
            </a:xfrm>
            <a:grpFill/>
          </p:grpSpPr>
          <p:grpSp>
            <p:nvGrpSpPr>
              <p:cNvPr id="45" name="Group 44">
                <a:extLst>
                  <a:ext uri="{FF2B5EF4-FFF2-40B4-BE49-F238E27FC236}">
                    <a16:creationId xmlns:a16="http://schemas.microsoft.com/office/drawing/2014/main" id="{B2A3383C-EBCD-4B45-B7D3-32D1FCD99232}"/>
                  </a:ext>
                </a:extLst>
              </p:cNvPr>
              <p:cNvGrpSpPr/>
              <p:nvPr/>
            </p:nvGrpSpPr>
            <p:grpSpPr>
              <a:xfrm>
                <a:off x="4639914" y="3373103"/>
                <a:ext cx="485368" cy="2306797"/>
                <a:chOff x="6362473" y="2156214"/>
                <a:chExt cx="485368" cy="2306797"/>
              </a:xfrm>
              <a:grpFill/>
            </p:grpSpPr>
            <p:sp>
              <p:nvSpPr>
                <p:cNvPr id="47" name="Rectangle 46">
                  <a:extLst>
                    <a:ext uri="{FF2B5EF4-FFF2-40B4-BE49-F238E27FC236}">
                      <a16:creationId xmlns:a16="http://schemas.microsoft.com/office/drawing/2014/main" id="{BADEF19A-5C91-4CC8-9B8D-450A92DC2F6F}"/>
                    </a:ext>
                  </a:extLst>
                </p:cNvPr>
                <p:cNvSpPr/>
                <p:nvPr/>
              </p:nvSpPr>
              <p:spPr>
                <a:xfrm>
                  <a:off x="6362473" y="2742737"/>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48" name="Rectangle 47">
                  <a:extLst>
                    <a:ext uri="{FF2B5EF4-FFF2-40B4-BE49-F238E27FC236}">
                      <a16:creationId xmlns:a16="http://schemas.microsoft.com/office/drawing/2014/main" id="{F09381F6-98F9-4EE4-98FD-1CFAC8A873D7}"/>
                    </a:ext>
                  </a:extLst>
                </p:cNvPr>
                <p:cNvSpPr/>
                <p:nvPr/>
              </p:nvSpPr>
              <p:spPr>
                <a:xfrm>
                  <a:off x="6362473" y="2156214"/>
                  <a:ext cx="485368" cy="506400"/>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49" name="Group 48">
                  <a:extLst>
                    <a:ext uri="{FF2B5EF4-FFF2-40B4-BE49-F238E27FC236}">
                      <a16:creationId xmlns:a16="http://schemas.microsoft.com/office/drawing/2014/main" id="{3F1CA661-E912-4CCD-AE24-B2BF7588F564}"/>
                    </a:ext>
                  </a:extLst>
                </p:cNvPr>
                <p:cNvGrpSpPr/>
                <p:nvPr/>
              </p:nvGrpSpPr>
              <p:grpSpPr>
                <a:xfrm>
                  <a:off x="6362473" y="3345178"/>
                  <a:ext cx="485368" cy="1117833"/>
                  <a:chOff x="6362473" y="3345178"/>
                  <a:chExt cx="485368" cy="1117833"/>
                </a:xfrm>
                <a:grpFill/>
              </p:grpSpPr>
              <p:sp>
                <p:nvSpPr>
                  <p:cNvPr id="50" name="Rectangle 49">
                    <a:extLst>
                      <a:ext uri="{FF2B5EF4-FFF2-40B4-BE49-F238E27FC236}">
                        <a16:creationId xmlns:a16="http://schemas.microsoft.com/office/drawing/2014/main" id="{36E0508F-9B85-46E2-A7D2-3094BCF38CB8}"/>
                      </a:ext>
                    </a:extLst>
                  </p:cNvPr>
                  <p:cNvSpPr/>
                  <p:nvPr/>
                </p:nvSpPr>
                <p:spPr>
                  <a:xfrm>
                    <a:off x="6362473" y="3345178"/>
                    <a:ext cx="485368" cy="522318"/>
                  </a:xfrm>
                  <a:prstGeom prst="flowChartOffpageConnector">
                    <a:avLst/>
                  </a:prstGeom>
                  <a:solidFill>
                    <a:srgbClr val="87729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51" name="Rectangle 50">
                    <a:extLst>
                      <a:ext uri="{FF2B5EF4-FFF2-40B4-BE49-F238E27FC236}">
                        <a16:creationId xmlns:a16="http://schemas.microsoft.com/office/drawing/2014/main" id="{E33FDD69-98D8-416C-B23D-A895BC45069D}"/>
                      </a:ext>
                    </a:extLst>
                  </p:cNvPr>
                  <p:cNvSpPr/>
                  <p:nvPr/>
                </p:nvSpPr>
                <p:spPr>
                  <a:xfrm>
                    <a:off x="6362473" y="3940693"/>
                    <a:ext cx="485368" cy="522318"/>
                  </a:xfrm>
                  <a:prstGeom prst="flowChartOffpageConnector">
                    <a:avLst/>
                  </a:prstGeom>
                  <a:solidFill>
                    <a:srgbClr val="87729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46" name="Rectangle 45">
                <a:extLst>
                  <a:ext uri="{FF2B5EF4-FFF2-40B4-BE49-F238E27FC236}">
                    <a16:creationId xmlns:a16="http://schemas.microsoft.com/office/drawing/2014/main" id="{FF8FE955-9E0E-4389-BDAF-747C152994D7}"/>
                  </a:ext>
                </a:extLst>
              </p:cNvPr>
              <p:cNvSpPr/>
              <p:nvPr/>
            </p:nvSpPr>
            <p:spPr>
              <a:xfrm>
                <a:off x="4640029" y="2754744"/>
                <a:ext cx="485368" cy="522318"/>
              </a:xfrm>
              <a:prstGeom prst="flowChartOffpageConnector">
                <a:avLst/>
              </a:prstGeom>
              <a:solidFill>
                <a:srgbClr val="AFA1B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nvGrpSpPr>
            <p:cNvPr id="52" name="Group 51">
              <a:extLst>
                <a:ext uri="{FF2B5EF4-FFF2-40B4-BE49-F238E27FC236}">
                  <a16:creationId xmlns:a16="http://schemas.microsoft.com/office/drawing/2014/main" id="{D90A0ADB-B88E-4BD0-9E8C-F900CBF8F3B4}"/>
                </a:ext>
              </a:extLst>
            </p:cNvPr>
            <p:cNvGrpSpPr/>
            <p:nvPr/>
          </p:nvGrpSpPr>
          <p:grpSpPr>
            <a:xfrm>
              <a:off x="2717000" y="2375938"/>
              <a:ext cx="485483" cy="2925156"/>
              <a:chOff x="4639914" y="2754744"/>
              <a:chExt cx="485483" cy="2925156"/>
            </a:xfrm>
            <a:grpFill/>
          </p:grpSpPr>
          <p:grpSp>
            <p:nvGrpSpPr>
              <p:cNvPr id="53" name="Group 52">
                <a:extLst>
                  <a:ext uri="{FF2B5EF4-FFF2-40B4-BE49-F238E27FC236}">
                    <a16:creationId xmlns:a16="http://schemas.microsoft.com/office/drawing/2014/main" id="{C9D1D0BB-D19F-4C69-BC43-BF0C9C4C4F63}"/>
                  </a:ext>
                </a:extLst>
              </p:cNvPr>
              <p:cNvGrpSpPr/>
              <p:nvPr/>
            </p:nvGrpSpPr>
            <p:grpSpPr>
              <a:xfrm>
                <a:off x="4639914" y="3357185"/>
                <a:ext cx="485368" cy="2322715"/>
                <a:chOff x="6362473" y="2140296"/>
                <a:chExt cx="485368" cy="2322715"/>
              </a:xfrm>
              <a:grpFill/>
            </p:grpSpPr>
            <p:sp>
              <p:nvSpPr>
                <p:cNvPr id="55" name="Rectangle 54">
                  <a:extLst>
                    <a:ext uri="{FF2B5EF4-FFF2-40B4-BE49-F238E27FC236}">
                      <a16:creationId xmlns:a16="http://schemas.microsoft.com/office/drawing/2014/main" id="{8B446E44-3EAC-4B81-89FE-ECA9FC81B9C1}"/>
                    </a:ext>
                  </a:extLst>
                </p:cNvPr>
                <p:cNvSpPr/>
                <p:nvPr/>
              </p:nvSpPr>
              <p:spPr>
                <a:xfrm>
                  <a:off x="6362473" y="2742737"/>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56" name="Rectangle 55">
                  <a:extLst>
                    <a:ext uri="{FF2B5EF4-FFF2-40B4-BE49-F238E27FC236}">
                      <a16:creationId xmlns:a16="http://schemas.microsoft.com/office/drawing/2014/main" id="{816CF68D-D386-4B0A-BA5A-B78D086CE9FA}"/>
                    </a:ext>
                  </a:extLst>
                </p:cNvPr>
                <p:cNvSpPr/>
                <p:nvPr/>
              </p:nvSpPr>
              <p:spPr>
                <a:xfrm>
                  <a:off x="6362473" y="2140296"/>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57" name="Group 56">
                  <a:extLst>
                    <a:ext uri="{FF2B5EF4-FFF2-40B4-BE49-F238E27FC236}">
                      <a16:creationId xmlns:a16="http://schemas.microsoft.com/office/drawing/2014/main" id="{7289ED15-5C33-4EC2-9649-2C77081084C9}"/>
                    </a:ext>
                  </a:extLst>
                </p:cNvPr>
                <p:cNvGrpSpPr/>
                <p:nvPr/>
              </p:nvGrpSpPr>
              <p:grpSpPr>
                <a:xfrm>
                  <a:off x="6362473" y="3345178"/>
                  <a:ext cx="485368" cy="1117833"/>
                  <a:chOff x="6362473" y="3345178"/>
                  <a:chExt cx="485368" cy="1117833"/>
                </a:xfrm>
                <a:grpFill/>
              </p:grpSpPr>
              <p:sp>
                <p:nvSpPr>
                  <p:cNvPr id="58" name="Rectangle 57">
                    <a:extLst>
                      <a:ext uri="{FF2B5EF4-FFF2-40B4-BE49-F238E27FC236}">
                        <a16:creationId xmlns:a16="http://schemas.microsoft.com/office/drawing/2014/main" id="{06C1FBCA-7BF5-4BBF-9320-8C1426B848EA}"/>
                      </a:ext>
                    </a:extLst>
                  </p:cNvPr>
                  <p:cNvSpPr/>
                  <p:nvPr/>
                </p:nvSpPr>
                <p:spPr>
                  <a:xfrm>
                    <a:off x="6362473" y="3345178"/>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59" name="Rectangle 58">
                    <a:extLst>
                      <a:ext uri="{FF2B5EF4-FFF2-40B4-BE49-F238E27FC236}">
                        <a16:creationId xmlns:a16="http://schemas.microsoft.com/office/drawing/2014/main" id="{A90DE2E4-28AE-43C5-A613-15A5499C0DBB}"/>
                      </a:ext>
                    </a:extLst>
                  </p:cNvPr>
                  <p:cNvSpPr/>
                  <p:nvPr/>
                </p:nvSpPr>
                <p:spPr>
                  <a:xfrm>
                    <a:off x="6362473" y="3940693"/>
                    <a:ext cx="485368" cy="522318"/>
                  </a:xfrm>
                  <a:prstGeom prst="flowChartOffpageConnector">
                    <a:avLst/>
                  </a:prstGeom>
                  <a:solidFill>
                    <a:srgbClr val="30223F"/>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54" name="Rectangle 53">
                <a:extLst>
                  <a:ext uri="{FF2B5EF4-FFF2-40B4-BE49-F238E27FC236}">
                    <a16:creationId xmlns:a16="http://schemas.microsoft.com/office/drawing/2014/main" id="{32507A89-6D75-4B25-82B9-C482DC70DAD0}"/>
                  </a:ext>
                </a:extLst>
              </p:cNvPr>
              <p:cNvSpPr/>
              <p:nvPr/>
            </p:nvSpPr>
            <p:spPr>
              <a:xfrm>
                <a:off x="4640029" y="2754744"/>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nvGrpSpPr>
            <p:cNvPr id="60" name="Group 59">
              <a:extLst>
                <a:ext uri="{FF2B5EF4-FFF2-40B4-BE49-F238E27FC236}">
                  <a16:creationId xmlns:a16="http://schemas.microsoft.com/office/drawing/2014/main" id="{C83C5D14-BA1A-479C-A50E-610397C1135D}"/>
                </a:ext>
              </a:extLst>
            </p:cNvPr>
            <p:cNvGrpSpPr/>
            <p:nvPr/>
          </p:nvGrpSpPr>
          <p:grpSpPr>
            <a:xfrm>
              <a:off x="3297046" y="2376294"/>
              <a:ext cx="485483" cy="2925156"/>
              <a:chOff x="4639914" y="2754744"/>
              <a:chExt cx="485483" cy="2925156"/>
            </a:xfrm>
            <a:grpFill/>
          </p:grpSpPr>
          <p:grpSp>
            <p:nvGrpSpPr>
              <p:cNvPr id="61" name="Group 60">
                <a:extLst>
                  <a:ext uri="{FF2B5EF4-FFF2-40B4-BE49-F238E27FC236}">
                    <a16:creationId xmlns:a16="http://schemas.microsoft.com/office/drawing/2014/main" id="{4D014F25-F890-4B2E-A09F-1E4E6336F220}"/>
                  </a:ext>
                </a:extLst>
              </p:cNvPr>
              <p:cNvGrpSpPr/>
              <p:nvPr/>
            </p:nvGrpSpPr>
            <p:grpSpPr>
              <a:xfrm>
                <a:off x="4639914" y="3357185"/>
                <a:ext cx="485368" cy="2322715"/>
                <a:chOff x="6362473" y="2140296"/>
                <a:chExt cx="485368" cy="2322715"/>
              </a:xfrm>
              <a:grpFill/>
            </p:grpSpPr>
            <p:sp>
              <p:nvSpPr>
                <p:cNvPr id="63" name="Rectangle 62">
                  <a:extLst>
                    <a:ext uri="{FF2B5EF4-FFF2-40B4-BE49-F238E27FC236}">
                      <a16:creationId xmlns:a16="http://schemas.microsoft.com/office/drawing/2014/main" id="{5094E3C6-2C24-4B1B-8B5A-27B3F54B388E}"/>
                    </a:ext>
                  </a:extLst>
                </p:cNvPr>
                <p:cNvSpPr/>
                <p:nvPr/>
              </p:nvSpPr>
              <p:spPr>
                <a:xfrm>
                  <a:off x="6362473" y="2742737"/>
                  <a:ext cx="485368" cy="522318"/>
                </a:xfrm>
                <a:prstGeom prst="flowChartOffpageConnector">
                  <a:avLst/>
                </a:prstGeom>
                <a:solidFill>
                  <a:srgbClr val="87729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64" name="Rectangle 63">
                  <a:extLst>
                    <a:ext uri="{FF2B5EF4-FFF2-40B4-BE49-F238E27FC236}">
                      <a16:creationId xmlns:a16="http://schemas.microsoft.com/office/drawing/2014/main" id="{E57F9C99-CD8A-4D0B-91D6-03298B77B5C7}"/>
                    </a:ext>
                  </a:extLst>
                </p:cNvPr>
                <p:cNvSpPr/>
                <p:nvPr/>
              </p:nvSpPr>
              <p:spPr>
                <a:xfrm>
                  <a:off x="6362473" y="2140296"/>
                  <a:ext cx="485368" cy="522318"/>
                </a:xfrm>
                <a:prstGeom prst="flowChartOffpageConnector">
                  <a:avLst/>
                </a:prstGeom>
                <a:solidFill>
                  <a:srgbClr val="87729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65" name="Group 64">
                  <a:extLst>
                    <a:ext uri="{FF2B5EF4-FFF2-40B4-BE49-F238E27FC236}">
                      <a16:creationId xmlns:a16="http://schemas.microsoft.com/office/drawing/2014/main" id="{074E6B60-5D86-436A-8EBD-13317ED2861D}"/>
                    </a:ext>
                  </a:extLst>
                </p:cNvPr>
                <p:cNvGrpSpPr/>
                <p:nvPr/>
              </p:nvGrpSpPr>
              <p:grpSpPr>
                <a:xfrm>
                  <a:off x="6362473" y="3345178"/>
                  <a:ext cx="485368" cy="1117833"/>
                  <a:chOff x="6362473" y="3345178"/>
                  <a:chExt cx="485368" cy="1117833"/>
                </a:xfrm>
                <a:grpFill/>
              </p:grpSpPr>
              <p:sp>
                <p:nvSpPr>
                  <p:cNvPr id="66" name="Rectangle 65">
                    <a:extLst>
                      <a:ext uri="{FF2B5EF4-FFF2-40B4-BE49-F238E27FC236}">
                        <a16:creationId xmlns:a16="http://schemas.microsoft.com/office/drawing/2014/main" id="{DF656435-EDD4-4FF8-8208-202C71E5FCF8}"/>
                      </a:ext>
                    </a:extLst>
                  </p:cNvPr>
                  <p:cNvSpPr/>
                  <p:nvPr/>
                </p:nvSpPr>
                <p:spPr>
                  <a:xfrm>
                    <a:off x="6362473" y="3345178"/>
                    <a:ext cx="485368" cy="522318"/>
                  </a:xfrm>
                  <a:prstGeom prst="flowChartOffpageConnector">
                    <a:avLst/>
                  </a:prstGeom>
                  <a:solidFill>
                    <a:srgbClr val="47325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67" name="Rectangle 66">
                    <a:extLst>
                      <a:ext uri="{FF2B5EF4-FFF2-40B4-BE49-F238E27FC236}">
                        <a16:creationId xmlns:a16="http://schemas.microsoft.com/office/drawing/2014/main" id="{E52851F6-5A6A-4CB2-92DF-26A4EF2E0374}"/>
                      </a:ext>
                    </a:extLst>
                  </p:cNvPr>
                  <p:cNvSpPr/>
                  <p:nvPr/>
                </p:nvSpPr>
                <p:spPr>
                  <a:xfrm>
                    <a:off x="6362473" y="3940693"/>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62" name="Rectangle 61">
                <a:extLst>
                  <a:ext uri="{FF2B5EF4-FFF2-40B4-BE49-F238E27FC236}">
                    <a16:creationId xmlns:a16="http://schemas.microsoft.com/office/drawing/2014/main" id="{B3B44EE2-516B-43E0-9A9D-AFBBD228A90C}"/>
                  </a:ext>
                </a:extLst>
              </p:cNvPr>
              <p:cNvSpPr/>
              <p:nvPr/>
            </p:nvSpPr>
            <p:spPr>
              <a:xfrm>
                <a:off x="4640029" y="2754744"/>
                <a:ext cx="485368" cy="522318"/>
              </a:xfrm>
              <a:prstGeom prst="flowChartOffpageConnector">
                <a:avLst/>
              </a:prstGeom>
              <a:solidFill>
                <a:srgbClr val="87729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nvGrpSpPr>
            <p:cNvPr id="68" name="Group 67">
              <a:extLst>
                <a:ext uri="{FF2B5EF4-FFF2-40B4-BE49-F238E27FC236}">
                  <a16:creationId xmlns:a16="http://schemas.microsoft.com/office/drawing/2014/main" id="{C4BBA300-AC45-4B1D-987B-37ADAB0E7ADD}"/>
                </a:ext>
              </a:extLst>
            </p:cNvPr>
            <p:cNvGrpSpPr/>
            <p:nvPr/>
          </p:nvGrpSpPr>
          <p:grpSpPr>
            <a:xfrm>
              <a:off x="3892259" y="2375938"/>
              <a:ext cx="485483" cy="2925156"/>
              <a:chOff x="4639914" y="2754744"/>
              <a:chExt cx="485483" cy="2925156"/>
            </a:xfrm>
            <a:grpFill/>
          </p:grpSpPr>
          <p:grpSp>
            <p:nvGrpSpPr>
              <p:cNvPr id="69" name="Group 68">
                <a:extLst>
                  <a:ext uri="{FF2B5EF4-FFF2-40B4-BE49-F238E27FC236}">
                    <a16:creationId xmlns:a16="http://schemas.microsoft.com/office/drawing/2014/main" id="{5F76874D-AA9D-4E4E-B4B2-38B023670F00}"/>
                  </a:ext>
                </a:extLst>
              </p:cNvPr>
              <p:cNvGrpSpPr/>
              <p:nvPr/>
            </p:nvGrpSpPr>
            <p:grpSpPr>
              <a:xfrm>
                <a:off x="4639914" y="3357185"/>
                <a:ext cx="485368" cy="2322715"/>
                <a:chOff x="6362473" y="2140296"/>
                <a:chExt cx="485368" cy="2322715"/>
              </a:xfrm>
              <a:grpFill/>
            </p:grpSpPr>
            <p:sp>
              <p:nvSpPr>
                <p:cNvPr id="71" name="Rectangle 70">
                  <a:extLst>
                    <a:ext uri="{FF2B5EF4-FFF2-40B4-BE49-F238E27FC236}">
                      <a16:creationId xmlns:a16="http://schemas.microsoft.com/office/drawing/2014/main" id="{E3C3C2F0-186A-4EC5-A9DC-90901ECE2D72}"/>
                    </a:ext>
                  </a:extLst>
                </p:cNvPr>
                <p:cNvSpPr/>
                <p:nvPr/>
              </p:nvSpPr>
              <p:spPr>
                <a:xfrm>
                  <a:off x="6362473" y="2742737"/>
                  <a:ext cx="485368" cy="522318"/>
                </a:xfrm>
                <a:prstGeom prst="flowChartOffpageConnector">
                  <a:avLst/>
                </a:prstGeom>
                <a:solidFill>
                  <a:srgbClr val="5F437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72" name="Rectangle 71">
                  <a:extLst>
                    <a:ext uri="{FF2B5EF4-FFF2-40B4-BE49-F238E27FC236}">
                      <a16:creationId xmlns:a16="http://schemas.microsoft.com/office/drawing/2014/main" id="{38E8B60A-55E5-4026-A66D-590A8FB11622}"/>
                    </a:ext>
                  </a:extLst>
                </p:cNvPr>
                <p:cNvSpPr/>
                <p:nvPr/>
              </p:nvSpPr>
              <p:spPr>
                <a:xfrm>
                  <a:off x="6362473" y="2140296"/>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73" name="Group 72">
                  <a:extLst>
                    <a:ext uri="{FF2B5EF4-FFF2-40B4-BE49-F238E27FC236}">
                      <a16:creationId xmlns:a16="http://schemas.microsoft.com/office/drawing/2014/main" id="{B7F20A3E-75F5-468D-B48C-A87D1B03B6C4}"/>
                    </a:ext>
                  </a:extLst>
                </p:cNvPr>
                <p:cNvGrpSpPr/>
                <p:nvPr/>
              </p:nvGrpSpPr>
              <p:grpSpPr>
                <a:xfrm>
                  <a:off x="6362473" y="3345178"/>
                  <a:ext cx="485368" cy="1117833"/>
                  <a:chOff x="6362473" y="3345178"/>
                  <a:chExt cx="485368" cy="1117833"/>
                </a:xfrm>
                <a:grpFill/>
              </p:grpSpPr>
              <p:sp>
                <p:nvSpPr>
                  <p:cNvPr id="74" name="Rectangle 73">
                    <a:extLst>
                      <a:ext uri="{FF2B5EF4-FFF2-40B4-BE49-F238E27FC236}">
                        <a16:creationId xmlns:a16="http://schemas.microsoft.com/office/drawing/2014/main" id="{498A6429-6454-43B5-8529-2D4C332DEE6D}"/>
                      </a:ext>
                    </a:extLst>
                  </p:cNvPr>
                  <p:cNvSpPr/>
                  <p:nvPr/>
                </p:nvSpPr>
                <p:spPr>
                  <a:xfrm>
                    <a:off x="6362473" y="3345178"/>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75" name="Rectangle 74">
                    <a:extLst>
                      <a:ext uri="{FF2B5EF4-FFF2-40B4-BE49-F238E27FC236}">
                        <a16:creationId xmlns:a16="http://schemas.microsoft.com/office/drawing/2014/main" id="{5B775FAA-517E-4D5B-A1A6-1E09B1AD1658}"/>
                      </a:ext>
                    </a:extLst>
                  </p:cNvPr>
                  <p:cNvSpPr/>
                  <p:nvPr/>
                </p:nvSpPr>
                <p:spPr>
                  <a:xfrm>
                    <a:off x="6362473" y="3940693"/>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70" name="Rectangle 69">
                <a:extLst>
                  <a:ext uri="{FF2B5EF4-FFF2-40B4-BE49-F238E27FC236}">
                    <a16:creationId xmlns:a16="http://schemas.microsoft.com/office/drawing/2014/main" id="{33D5FD7E-828A-48A8-86C8-566BE31146BA}"/>
                  </a:ext>
                </a:extLst>
              </p:cNvPr>
              <p:cNvSpPr/>
              <p:nvPr/>
            </p:nvSpPr>
            <p:spPr>
              <a:xfrm>
                <a:off x="4640029" y="2754744"/>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nvGrpSpPr>
            <p:cNvPr id="76" name="Group 75">
              <a:extLst>
                <a:ext uri="{FF2B5EF4-FFF2-40B4-BE49-F238E27FC236}">
                  <a16:creationId xmlns:a16="http://schemas.microsoft.com/office/drawing/2014/main" id="{CEE987E1-7CE4-44E7-82CA-3386FD9A2BBA}"/>
                </a:ext>
              </a:extLst>
            </p:cNvPr>
            <p:cNvGrpSpPr/>
            <p:nvPr/>
          </p:nvGrpSpPr>
          <p:grpSpPr>
            <a:xfrm>
              <a:off x="2136505" y="2376626"/>
              <a:ext cx="485368" cy="2332876"/>
              <a:chOff x="6362473" y="2152995"/>
              <a:chExt cx="485368" cy="2332876"/>
            </a:xfrm>
            <a:grpFill/>
          </p:grpSpPr>
          <p:sp>
            <p:nvSpPr>
              <p:cNvPr id="77" name="Rectangle 76">
                <a:extLst>
                  <a:ext uri="{FF2B5EF4-FFF2-40B4-BE49-F238E27FC236}">
                    <a16:creationId xmlns:a16="http://schemas.microsoft.com/office/drawing/2014/main" id="{DD619AF0-B199-4B74-8126-12CDD775FC2D}"/>
                  </a:ext>
                </a:extLst>
              </p:cNvPr>
              <p:cNvSpPr/>
              <p:nvPr/>
            </p:nvSpPr>
            <p:spPr>
              <a:xfrm>
                <a:off x="6362473" y="2755436"/>
                <a:ext cx="485368" cy="522318"/>
              </a:xfrm>
              <a:prstGeom prst="flowChartOffpageConnector">
                <a:avLst/>
              </a:prstGeom>
              <a:solidFill>
                <a:srgbClr val="5F437D"/>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78" name="Rectangle 77">
                <a:extLst>
                  <a:ext uri="{FF2B5EF4-FFF2-40B4-BE49-F238E27FC236}">
                    <a16:creationId xmlns:a16="http://schemas.microsoft.com/office/drawing/2014/main" id="{FBD3B22C-1E69-44F6-9F1D-01D556CE12AA}"/>
                  </a:ext>
                </a:extLst>
              </p:cNvPr>
              <p:cNvSpPr/>
              <p:nvPr/>
            </p:nvSpPr>
            <p:spPr>
              <a:xfrm>
                <a:off x="6362473" y="2152995"/>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79" name="Group 78">
                <a:extLst>
                  <a:ext uri="{FF2B5EF4-FFF2-40B4-BE49-F238E27FC236}">
                    <a16:creationId xmlns:a16="http://schemas.microsoft.com/office/drawing/2014/main" id="{5954EBD4-B184-4FCC-AFB0-F8D13294B1BC}"/>
                  </a:ext>
                </a:extLst>
              </p:cNvPr>
              <p:cNvGrpSpPr/>
              <p:nvPr/>
            </p:nvGrpSpPr>
            <p:grpSpPr>
              <a:xfrm>
                <a:off x="6362473" y="3356608"/>
                <a:ext cx="485368" cy="1129263"/>
                <a:chOff x="6362473" y="3356608"/>
                <a:chExt cx="485368" cy="1129263"/>
              </a:xfrm>
              <a:grpFill/>
            </p:grpSpPr>
            <p:sp>
              <p:nvSpPr>
                <p:cNvPr id="80" name="Rectangle 79">
                  <a:extLst>
                    <a:ext uri="{FF2B5EF4-FFF2-40B4-BE49-F238E27FC236}">
                      <a16:creationId xmlns:a16="http://schemas.microsoft.com/office/drawing/2014/main" id="{4A2AAF3C-74F4-43EC-B1A5-252FCF38FAD7}"/>
                    </a:ext>
                  </a:extLst>
                </p:cNvPr>
                <p:cNvSpPr/>
                <p:nvPr/>
              </p:nvSpPr>
              <p:spPr>
                <a:xfrm>
                  <a:off x="6362473" y="3356608"/>
                  <a:ext cx="485368" cy="522318"/>
                </a:xfrm>
                <a:prstGeom prst="flowChartOffpageConnector">
                  <a:avLst/>
                </a:prstGeom>
                <a:solidFill>
                  <a:srgbClr val="87729E"/>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81" name="Rectangle 80">
                  <a:extLst>
                    <a:ext uri="{FF2B5EF4-FFF2-40B4-BE49-F238E27FC236}">
                      <a16:creationId xmlns:a16="http://schemas.microsoft.com/office/drawing/2014/main" id="{A8D4AE8E-B9A0-4083-B237-B83C12957E05}"/>
                    </a:ext>
                  </a:extLst>
                </p:cNvPr>
                <p:cNvSpPr/>
                <p:nvPr/>
              </p:nvSpPr>
              <p:spPr>
                <a:xfrm>
                  <a:off x="6362473" y="3963553"/>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grpSp>
          <p:nvGrpSpPr>
            <p:cNvPr id="83" name="Group 82">
              <a:extLst>
                <a:ext uri="{FF2B5EF4-FFF2-40B4-BE49-F238E27FC236}">
                  <a16:creationId xmlns:a16="http://schemas.microsoft.com/office/drawing/2014/main" id="{518808A3-E77A-415D-B617-A0DA25523D35}"/>
                </a:ext>
              </a:extLst>
            </p:cNvPr>
            <p:cNvGrpSpPr/>
            <p:nvPr/>
          </p:nvGrpSpPr>
          <p:grpSpPr>
            <a:xfrm>
              <a:off x="1554356" y="2376512"/>
              <a:ext cx="485368" cy="1727969"/>
              <a:chOff x="6924041" y="1879137"/>
              <a:chExt cx="485368" cy="1727969"/>
            </a:xfrm>
            <a:grpFill/>
          </p:grpSpPr>
          <p:sp>
            <p:nvSpPr>
              <p:cNvPr id="84" name="Rectangle 83">
                <a:extLst>
                  <a:ext uri="{FF2B5EF4-FFF2-40B4-BE49-F238E27FC236}">
                    <a16:creationId xmlns:a16="http://schemas.microsoft.com/office/drawing/2014/main" id="{21A1EA7A-FE41-4F66-98DB-B59C31E4F26D}"/>
                  </a:ext>
                </a:extLst>
              </p:cNvPr>
              <p:cNvSpPr/>
              <p:nvPr/>
            </p:nvSpPr>
            <p:spPr>
              <a:xfrm>
                <a:off x="6924041" y="1879137"/>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nvGrpSpPr>
              <p:cNvPr id="85" name="Group 84">
                <a:extLst>
                  <a:ext uri="{FF2B5EF4-FFF2-40B4-BE49-F238E27FC236}">
                    <a16:creationId xmlns:a16="http://schemas.microsoft.com/office/drawing/2014/main" id="{59B89BCC-1935-417A-9D90-6EC040004DB9}"/>
                  </a:ext>
                </a:extLst>
              </p:cNvPr>
              <p:cNvGrpSpPr/>
              <p:nvPr/>
            </p:nvGrpSpPr>
            <p:grpSpPr>
              <a:xfrm>
                <a:off x="6924041" y="2476574"/>
                <a:ext cx="485368" cy="1130532"/>
                <a:chOff x="6362473" y="3349411"/>
                <a:chExt cx="485368" cy="1130532"/>
              </a:xfrm>
              <a:grpFill/>
            </p:grpSpPr>
            <p:sp>
              <p:nvSpPr>
                <p:cNvPr id="86" name="Rectangle 85">
                  <a:extLst>
                    <a:ext uri="{FF2B5EF4-FFF2-40B4-BE49-F238E27FC236}">
                      <a16:creationId xmlns:a16="http://schemas.microsoft.com/office/drawing/2014/main" id="{84978C14-7CE6-4F34-80DC-C1C24488110B}"/>
                    </a:ext>
                  </a:extLst>
                </p:cNvPr>
                <p:cNvSpPr/>
                <p:nvPr/>
              </p:nvSpPr>
              <p:spPr>
                <a:xfrm>
                  <a:off x="6362473" y="3349411"/>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87" name="Rectangle 86">
                  <a:extLst>
                    <a:ext uri="{FF2B5EF4-FFF2-40B4-BE49-F238E27FC236}">
                      <a16:creationId xmlns:a16="http://schemas.microsoft.com/office/drawing/2014/main" id="{886DA37E-DA41-4E9B-BDD8-41C897FF1733}"/>
                    </a:ext>
                  </a:extLst>
                </p:cNvPr>
                <p:cNvSpPr/>
                <p:nvPr/>
              </p:nvSpPr>
              <p:spPr>
                <a:xfrm>
                  <a:off x="6362473" y="3957625"/>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grpSp>
        </p:grpSp>
        <p:sp>
          <p:nvSpPr>
            <p:cNvPr id="88" name="Rectangle 87">
              <a:extLst>
                <a:ext uri="{FF2B5EF4-FFF2-40B4-BE49-F238E27FC236}">
                  <a16:creationId xmlns:a16="http://schemas.microsoft.com/office/drawing/2014/main" id="{9B13F329-1C22-44C2-80A5-2066F3DDA20F}"/>
                </a:ext>
              </a:extLst>
            </p:cNvPr>
            <p:cNvSpPr/>
            <p:nvPr/>
          </p:nvSpPr>
          <p:spPr>
            <a:xfrm>
              <a:off x="962488" y="1859447"/>
              <a:ext cx="485368" cy="522318"/>
            </a:xfrm>
            <a:prstGeom prst="flowChartOffpageConnector">
              <a:avLst/>
            </a:prstGeom>
            <a:solidFill>
              <a:srgbClr val="5F437D"/>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89" name="Rectangle 88">
              <a:extLst>
                <a:ext uri="{FF2B5EF4-FFF2-40B4-BE49-F238E27FC236}">
                  <a16:creationId xmlns:a16="http://schemas.microsoft.com/office/drawing/2014/main" id="{9A5FE275-413A-42E5-AF37-CE66B25BE0CF}"/>
                </a:ext>
              </a:extLst>
            </p:cNvPr>
            <p:cNvSpPr/>
            <p:nvPr/>
          </p:nvSpPr>
          <p:spPr>
            <a:xfrm>
              <a:off x="982738" y="3579201"/>
              <a:ext cx="485368" cy="522318"/>
            </a:xfrm>
            <a:prstGeom prst="flowChartOffpageConnector">
              <a:avLst/>
            </a:prstGeom>
            <a:solidFill>
              <a:srgbClr val="87729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90" name="Rectangle 89">
              <a:extLst>
                <a:ext uri="{FF2B5EF4-FFF2-40B4-BE49-F238E27FC236}">
                  <a16:creationId xmlns:a16="http://schemas.microsoft.com/office/drawing/2014/main" id="{C9076F64-785F-476A-9A25-C210240E611F}"/>
                </a:ext>
              </a:extLst>
            </p:cNvPr>
            <p:cNvSpPr/>
            <p:nvPr/>
          </p:nvSpPr>
          <p:spPr>
            <a:xfrm>
              <a:off x="959695" y="4712271"/>
              <a:ext cx="485368" cy="522318"/>
            </a:xfrm>
            <a:prstGeom prst="flowChartOffpageConnector">
              <a:avLst/>
            </a:prstGeom>
            <a:solidFill>
              <a:srgbClr val="AFA1BE"/>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ysClr val="windowText" lastClr="000000"/>
                </a:solidFill>
                <a:latin typeface="Segoe UI Light"/>
              </a:endParaRPr>
            </a:p>
          </p:txBody>
        </p:sp>
        <p:sp>
          <p:nvSpPr>
            <p:cNvPr id="92" name="TextBox 91">
              <a:extLst>
                <a:ext uri="{FF2B5EF4-FFF2-40B4-BE49-F238E27FC236}">
                  <a16:creationId xmlns:a16="http://schemas.microsoft.com/office/drawing/2014/main" id="{B8269ABF-8EF9-484C-B978-38FF53644F26}"/>
                </a:ext>
              </a:extLst>
            </p:cNvPr>
            <p:cNvSpPr txBox="1"/>
            <p:nvPr/>
          </p:nvSpPr>
          <p:spPr>
            <a:xfrm>
              <a:off x="978819" y="1983445"/>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AK</a:t>
              </a:r>
            </a:p>
          </p:txBody>
        </p:sp>
        <p:sp>
          <p:nvSpPr>
            <p:cNvPr id="93" name="TextBox 92">
              <a:extLst>
                <a:ext uri="{FF2B5EF4-FFF2-40B4-BE49-F238E27FC236}">
                  <a16:creationId xmlns:a16="http://schemas.microsoft.com/office/drawing/2014/main" id="{CBD57652-6001-4199-9E2D-B8FF725CFBDA}"/>
                </a:ext>
              </a:extLst>
            </p:cNvPr>
            <p:cNvSpPr txBox="1"/>
            <p:nvPr/>
          </p:nvSpPr>
          <p:spPr>
            <a:xfrm>
              <a:off x="978819" y="371053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CA</a:t>
              </a:r>
            </a:p>
          </p:txBody>
        </p:sp>
        <p:sp>
          <p:nvSpPr>
            <p:cNvPr id="94" name="TextBox 93">
              <a:extLst>
                <a:ext uri="{FF2B5EF4-FFF2-40B4-BE49-F238E27FC236}">
                  <a16:creationId xmlns:a16="http://schemas.microsoft.com/office/drawing/2014/main" id="{757600C7-A49A-4613-A4E7-D281C1509EC7}"/>
                </a:ext>
              </a:extLst>
            </p:cNvPr>
            <p:cNvSpPr txBox="1"/>
            <p:nvPr/>
          </p:nvSpPr>
          <p:spPr>
            <a:xfrm>
              <a:off x="963994" y="4819541"/>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HI</a:t>
              </a:r>
            </a:p>
          </p:txBody>
        </p:sp>
        <p:sp>
          <p:nvSpPr>
            <p:cNvPr id="95" name="TextBox 94">
              <a:extLst>
                <a:ext uri="{FF2B5EF4-FFF2-40B4-BE49-F238E27FC236}">
                  <a16:creationId xmlns:a16="http://schemas.microsoft.com/office/drawing/2014/main" id="{385C7BDB-0449-440F-B54A-68C639AE18B5}"/>
                </a:ext>
              </a:extLst>
            </p:cNvPr>
            <p:cNvSpPr txBox="1"/>
            <p:nvPr/>
          </p:nvSpPr>
          <p:spPr>
            <a:xfrm>
              <a:off x="7359285" y="1903944"/>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ME</a:t>
              </a:r>
            </a:p>
          </p:txBody>
        </p:sp>
        <p:sp>
          <p:nvSpPr>
            <p:cNvPr id="96" name="TextBox 95">
              <a:extLst>
                <a:ext uri="{FF2B5EF4-FFF2-40B4-BE49-F238E27FC236}">
                  <a16:creationId xmlns:a16="http://schemas.microsoft.com/office/drawing/2014/main" id="{4759B9BE-C715-4488-A9DF-8E9D95F0B2B5}"/>
                </a:ext>
              </a:extLst>
            </p:cNvPr>
            <p:cNvSpPr txBox="1"/>
            <p:nvPr/>
          </p:nvSpPr>
          <p:spPr>
            <a:xfrm>
              <a:off x="7359285" y="248320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MA</a:t>
              </a:r>
            </a:p>
          </p:txBody>
        </p:sp>
        <p:sp>
          <p:nvSpPr>
            <p:cNvPr id="97" name="TextBox 96">
              <a:extLst>
                <a:ext uri="{FF2B5EF4-FFF2-40B4-BE49-F238E27FC236}">
                  <a16:creationId xmlns:a16="http://schemas.microsoft.com/office/drawing/2014/main" id="{6DE93EC5-A7FF-4D9E-92D0-CA9B38C56E36}"/>
                </a:ext>
              </a:extLst>
            </p:cNvPr>
            <p:cNvSpPr txBox="1"/>
            <p:nvPr/>
          </p:nvSpPr>
          <p:spPr>
            <a:xfrm>
              <a:off x="7328132" y="308775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RI</a:t>
              </a:r>
            </a:p>
          </p:txBody>
        </p:sp>
        <p:sp>
          <p:nvSpPr>
            <p:cNvPr id="98" name="TextBox 97">
              <a:extLst>
                <a:ext uri="{FF2B5EF4-FFF2-40B4-BE49-F238E27FC236}">
                  <a16:creationId xmlns:a16="http://schemas.microsoft.com/office/drawing/2014/main" id="{B3ED1078-58C9-41A2-A271-B870F060D1CC}"/>
                </a:ext>
              </a:extLst>
            </p:cNvPr>
            <p:cNvSpPr txBox="1"/>
            <p:nvPr/>
          </p:nvSpPr>
          <p:spPr>
            <a:xfrm>
              <a:off x="6799961" y="1903944"/>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NH</a:t>
              </a:r>
            </a:p>
          </p:txBody>
        </p:sp>
        <p:sp>
          <p:nvSpPr>
            <p:cNvPr id="99" name="TextBox 98">
              <a:extLst>
                <a:ext uri="{FF2B5EF4-FFF2-40B4-BE49-F238E27FC236}">
                  <a16:creationId xmlns:a16="http://schemas.microsoft.com/office/drawing/2014/main" id="{417749A3-8A79-49E2-9923-D7485CDBF4F5}"/>
                </a:ext>
              </a:extLst>
            </p:cNvPr>
            <p:cNvSpPr txBox="1"/>
            <p:nvPr/>
          </p:nvSpPr>
          <p:spPr>
            <a:xfrm>
              <a:off x="6780592" y="249277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CT</a:t>
              </a:r>
            </a:p>
          </p:txBody>
        </p:sp>
        <p:sp>
          <p:nvSpPr>
            <p:cNvPr id="100" name="TextBox 99">
              <a:extLst>
                <a:ext uri="{FF2B5EF4-FFF2-40B4-BE49-F238E27FC236}">
                  <a16:creationId xmlns:a16="http://schemas.microsoft.com/office/drawing/2014/main" id="{37F55BAD-9DC6-45FD-AD40-49B75C9D3434}"/>
                </a:ext>
              </a:extLst>
            </p:cNvPr>
            <p:cNvSpPr txBox="1"/>
            <p:nvPr/>
          </p:nvSpPr>
          <p:spPr>
            <a:xfrm>
              <a:off x="6771683" y="3090004"/>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NJ</a:t>
              </a:r>
            </a:p>
          </p:txBody>
        </p:sp>
        <p:sp>
          <p:nvSpPr>
            <p:cNvPr id="101" name="TextBox 100">
              <a:extLst>
                <a:ext uri="{FF2B5EF4-FFF2-40B4-BE49-F238E27FC236}">
                  <a16:creationId xmlns:a16="http://schemas.microsoft.com/office/drawing/2014/main" id="{20D451A0-186B-4C21-928A-21B9671FADCB}"/>
                </a:ext>
              </a:extLst>
            </p:cNvPr>
            <p:cNvSpPr txBox="1"/>
            <p:nvPr/>
          </p:nvSpPr>
          <p:spPr>
            <a:xfrm>
              <a:off x="6755258" y="3711531"/>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DC</a:t>
              </a:r>
            </a:p>
          </p:txBody>
        </p:sp>
        <p:sp>
          <p:nvSpPr>
            <p:cNvPr id="102" name="TextBox 101">
              <a:extLst>
                <a:ext uri="{FF2B5EF4-FFF2-40B4-BE49-F238E27FC236}">
                  <a16:creationId xmlns:a16="http://schemas.microsoft.com/office/drawing/2014/main" id="{8B8FDC06-46AE-432B-9013-4E1D785AC1B3}"/>
                </a:ext>
              </a:extLst>
            </p:cNvPr>
            <p:cNvSpPr txBox="1"/>
            <p:nvPr/>
          </p:nvSpPr>
          <p:spPr>
            <a:xfrm>
              <a:off x="6204034" y="2497007"/>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NY</a:t>
              </a:r>
            </a:p>
          </p:txBody>
        </p:sp>
        <p:sp>
          <p:nvSpPr>
            <p:cNvPr id="103" name="TextBox 102">
              <a:extLst>
                <a:ext uri="{FF2B5EF4-FFF2-40B4-BE49-F238E27FC236}">
                  <a16:creationId xmlns:a16="http://schemas.microsoft.com/office/drawing/2014/main" id="{A6AF9554-7AD4-4EA0-A22E-ADBAE9FC09A4}"/>
                </a:ext>
              </a:extLst>
            </p:cNvPr>
            <p:cNvSpPr txBox="1"/>
            <p:nvPr/>
          </p:nvSpPr>
          <p:spPr>
            <a:xfrm>
              <a:off x="5654871" y="3092575"/>
              <a:ext cx="46003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OH</a:t>
              </a:r>
            </a:p>
          </p:txBody>
        </p:sp>
        <p:sp>
          <p:nvSpPr>
            <p:cNvPr id="104" name="TextBox 103">
              <a:extLst>
                <a:ext uri="{FF2B5EF4-FFF2-40B4-BE49-F238E27FC236}">
                  <a16:creationId xmlns:a16="http://schemas.microsoft.com/office/drawing/2014/main" id="{A7BB5430-2B2C-42EA-A27C-974DF3B00107}"/>
                </a:ext>
              </a:extLst>
            </p:cNvPr>
            <p:cNvSpPr txBox="1"/>
            <p:nvPr/>
          </p:nvSpPr>
          <p:spPr>
            <a:xfrm>
              <a:off x="6210471" y="1906605"/>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VT</a:t>
              </a:r>
            </a:p>
          </p:txBody>
        </p:sp>
        <p:sp>
          <p:nvSpPr>
            <p:cNvPr id="105" name="TextBox 104">
              <a:extLst>
                <a:ext uri="{FF2B5EF4-FFF2-40B4-BE49-F238E27FC236}">
                  <a16:creationId xmlns:a16="http://schemas.microsoft.com/office/drawing/2014/main" id="{AB44F771-CA96-43BC-8301-703E1D5370EC}"/>
                </a:ext>
              </a:extLst>
            </p:cNvPr>
            <p:cNvSpPr txBox="1"/>
            <p:nvPr/>
          </p:nvSpPr>
          <p:spPr>
            <a:xfrm>
              <a:off x="6197971" y="3087758"/>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PA</a:t>
              </a:r>
            </a:p>
          </p:txBody>
        </p:sp>
        <p:sp>
          <p:nvSpPr>
            <p:cNvPr id="106" name="TextBox 105">
              <a:extLst>
                <a:ext uri="{FF2B5EF4-FFF2-40B4-BE49-F238E27FC236}">
                  <a16:creationId xmlns:a16="http://schemas.microsoft.com/office/drawing/2014/main" id="{ADB6EE23-69DC-4B90-8513-3F3B0BAA172C}"/>
                </a:ext>
              </a:extLst>
            </p:cNvPr>
            <p:cNvSpPr txBox="1"/>
            <p:nvPr/>
          </p:nvSpPr>
          <p:spPr>
            <a:xfrm>
              <a:off x="6201988" y="370328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DE</a:t>
              </a:r>
            </a:p>
          </p:txBody>
        </p:sp>
        <p:sp>
          <p:nvSpPr>
            <p:cNvPr id="107" name="TextBox 106">
              <a:extLst>
                <a:ext uri="{FF2B5EF4-FFF2-40B4-BE49-F238E27FC236}">
                  <a16:creationId xmlns:a16="http://schemas.microsoft.com/office/drawing/2014/main" id="{F0570842-9753-42D6-9368-F1FE6AC562B0}"/>
                </a:ext>
              </a:extLst>
            </p:cNvPr>
            <p:cNvSpPr txBox="1"/>
            <p:nvPr/>
          </p:nvSpPr>
          <p:spPr>
            <a:xfrm>
              <a:off x="5077560" y="249895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MI</a:t>
              </a:r>
            </a:p>
          </p:txBody>
        </p:sp>
        <p:sp>
          <p:nvSpPr>
            <p:cNvPr id="108" name="TextBox 107">
              <a:extLst>
                <a:ext uri="{FF2B5EF4-FFF2-40B4-BE49-F238E27FC236}">
                  <a16:creationId xmlns:a16="http://schemas.microsoft.com/office/drawing/2014/main" id="{82930039-380D-459F-B442-519B3ADBA9F3}"/>
                </a:ext>
              </a:extLst>
            </p:cNvPr>
            <p:cNvSpPr txBox="1"/>
            <p:nvPr/>
          </p:nvSpPr>
          <p:spPr>
            <a:xfrm>
              <a:off x="5637166" y="370601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MD</a:t>
              </a:r>
            </a:p>
          </p:txBody>
        </p:sp>
        <p:sp>
          <p:nvSpPr>
            <p:cNvPr id="109" name="TextBox 108">
              <a:extLst>
                <a:ext uri="{FF2B5EF4-FFF2-40B4-BE49-F238E27FC236}">
                  <a16:creationId xmlns:a16="http://schemas.microsoft.com/office/drawing/2014/main" id="{4C7092EC-EC03-42A6-A9A1-A147A8D33B63}"/>
                </a:ext>
              </a:extLst>
            </p:cNvPr>
            <p:cNvSpPr txBox="1"/>
            <p:nvPr/>
          </p:nvSpPr>
          <p:spPr>
            <a:xfrm>
              <a:off x="5637166" y="4309044"/>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NC</a:t>
              </a:r>
            </a:p>
          </p:txBody>
        </p:sp>
        <p:sp>
          <p:nvSpPr>
            <p:cNvPr id="110" name="TextBox 109">
              <a:extLst>
                <a:ext uri="{FF2B5EF4-FFF2-40B4-BE49-F238E27FC236}">
                  <a16:creationId xmlns:a16="http://schemas.microsoft.com/office/drawing/2014/main" id="{580C26E3-62DB-4C82-9EEC-82C29E256C59}"/>
                </a:ext>
              </a:extLst>
            </p:cNvPr>
            <p:cNvSpPr txBox="1"/>
            <p:nvPr/>
          </p:nvSpPr>
          <p:spPr>
            <a:xfrm>
              <a:off x="5629541" y="4886046"/>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SC</a:t>
              </a:r>
            </a:p>
          </p:txBody>
        </p:sp>
        <p:sp>
          <p:nvSpPr>
            <p:cNvPr id="111" name="TextBox 110">
              <a:extLst>
                <a:ext uri="{FF2B5EF4-FFF2-40B4-BE49-F238E27FC236}">
                  <a16:creationId xmlns:a16="http://schemas.microsoft.com/office/drawing/2014/main" id="{816E2E55-F1B4-4707-BF48-484B36049946}"/>
                </a:ext>
              </a:extLst>
            </p:cNvPr>
            <p:cNvSpPr txBox="1"/>
            <p:nvPr/>
          </p:nvSpPr>
          <p:spPr>
            <a:xfrm>
              <a:off x="4488355" y="249922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WI</a:t>
              </a:r>
            </a:p>
          </p:txBody>
        </p:sp>
        <p:sp>
          <p:nvSpPr>
            <p:cNvPr id="112" name="TextBox 111">
              <a:extLst>
                <a:ext uri="{FF2B5EF4-FFF2-40B4-BE49-F238E27FC236}">
                  <a16:creationId xmlns:a16="http://schemas.microsoft.com/office/drawing/2014/main" id="{8872084D-F3C7-4B05-808D-8A5697486435}"/>
                </a:ext>
              </a:extLst>
            </p:cNvPr>
            <p:cNvSpPr txBox="1"/>
            <p:nvPr/>
          </p:nvSpPr>
          <p:spPr>
            <a:xfrm>
              <a:off x="5077560" y="5465352"/>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FL</a:t>
              </a:r>
            </a:p>
          </p:txBody>
        </p:sp>
        <p:sp>
          <p:nvSpPr>
            <p:cNvPr id="113" name="TextBox 112">
              <a:extLst>
                <a:ext uri="{FF2B5EF4-FFF2-40B4-BE49-F238E27FC236}">
                  <a16:creationId xmlns:a16="http://schemas.microsoft.com/office/drawing/2014/main" id="{24964E99-8078-425F-BED0-87A4E3E8939D}"/>
                </a:ext>
              </a:extLst>
            </p:cNvPr>
            <p:cNvSpPr txBox="1"/>
            <p:nvPr/>
          </p:nvSpPr>
          <p:spPr>
            <a:xfrm>
              <a:off x="5057509" y="4886046"/>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GA</a:t>
              </a:r>
            </a:p>
          </p:txBody>
        </p:sp>
        <p:sp>
          <p:nvSpPr>
            <p:cNvPr id="114" name="TextBox 113">
              <a:extLst>
                <a:ext uri="{FF2B5EF4-FFF2-40B4-BE49-F238E27FC236}">
                  <a16:creationId xmlns:a16="http://schemas.microsoft.com/office/drawing/2014/main" id="{01007DFA-868A-47CE-BB11-CB6EA63087F6}"/>
                </a:ext>
              </a:extLst>
            </p:cNvPr>
            <p:cNvSpPr txBox="1"/>
            <p:nvPr/>
          </p:nvSpPr>
          <p:spPr>
            <a:xfrm>
              <a:off x="5063822" y="430366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VA</a:t>
              </a:r>
            </a:p>
          </p:txBody>
        </p:sp>
        <p:sp>
          <p:nvSpPr>
            <p:cNvPr id="115" name="TextBox 114">
              <a:extLst>
                <a:ext uri="{FF2B5EF4-FFF2-40B4-BE49-F238E27FC236}">
                  <a16:creationId xmlns:a16="http://schemas.microsoft.com/office/drawing/2014/main" id="{D6B9B035-9990-4AED-A931-C08302871A29}"/>
                </a:ext>
              </a:extLst>
            </p:cNvPr>
            <p:cNvSpPr txBox="1"/>
            <p:nvPr/>
          </p:nvSpPr>
          <p:spPr>
            <a:xfrm>
              <a:off x="5055952" y="370744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WV</a:t>
              </a:r>
            </a:p>
          </p:txBody>
        </p:sp>
        <p:sp>
          <p:nvSpPr>
            <p:cNvPr id="116" name="TextBox 115">
              <a:extLst>
                <a:ext uri="{FF2B5EF4-FFF2-40B4-BE49-F238E27FC236}">
                  <a16:creationId xmlns:a16="http://schemas.microsoft.com/office/drawing/2014/main" id="{C84D59E4-DD09-422C-AD5D-E8D123D601C4}"/>
                </a:ext>
              </a:extLst>
            </p:cNvPr>
            <p:cNvSpPr txBox="1"/>
            <p:nvPr/>
          </p:nvSpPr>
          <p:spPr>
            <a:xfrm>
              <a:off x="5077445" y="3086005"/>
              <a:ext cx="465609"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IN</a:t>
              </a:r>
            </a:p>
          </p:txBody>
        </p:sp>
        <p:sp>
          <p:nvSpPr>
            <p:cNvPr id="117" name="TextBox 116">
              <a:extLst>
                <a:ext uri="{FF2B5EF4-FFF2-40B4-BE49-F238E27FC236}">
                  <a16:creationId xmlns:a16="http://schemas.microsoft.com/office/drawing/2014/main" id="{FD611322-6733-4C63-A67C-FD4D74F0A572}"/>
                </a:ext>
              </a:extLst>
            </p:cNvPr>
            <p:cNvSpPr txBox="1"/>
            <p:nvPr/>
          </p:nvSpPr>
          <p:spPr>
            <a:xfrm>
              <a:off x="4499150" y="3090004"/>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IL</a:t>
              </a:r>
            </a:p>
          </p:txBody>
        </p:sp>
        <p:sp>
          <p:nvSpPr>
            <p:cNvPr id="118" name="TextBox 117">
              <a:extLst>
                <a:ext uri="{FF2B5EF4-FFF2-40B4-BE49-F238E27FC236}">
                  <a16:creationId xmlns:a16="http://schemas.microsoft.com/office/drawing/2014/main" id="{146C6045-C84A-41B2-93FE-3138F1A0158A}"/>
                </a:ext>
              </a:extLst>
            </p:cNvPr>
            <p:cNvSpPr txBox="1"/>
            <p:nvPr/>
          </p:nvSpPr>
          <p:spPr>
            <a:xfrm>
              <a:off x="4482232" y="371571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KY</a:t>
              </a:r>
            </a:p>
          </p:txBody>
        </p:sp>
        <p:sp>
          <p:nvSpPr>
            <p:cNvPr id="119" name="TextBox 118">
              <a:extLst>
                <a:ext uri="{FF2B5EF4-FFF2-40B4-BE49-F238E27FC236}">
                  <a16:creationId xmlns:a16="http://schemas.microsoft.com/office/drawing/2014/main" id="{A5269A21-B959-4DE6-962A-FED4D52EFDC7}"/>
                </a:ext>
              </a:extLst>
            </p:cNvPr>
            <p:cNvSpPr txBox="1"/>
            <p:nvPr/>
          </p:nvSpPr>
          <p:spPr>
            <a:xfrm>
              <a:off x="4490476" y="4309044"/>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TN</a:t>
              </a:r>
            </a:p>
          </p:txBody>
        </p:sp>
        <p:sp>
          <p:nvSpPr>
            <p:cNvPr id="120" name="TextBox 119">
              <a:extLst>
                <a:ext uri="{FF2B5EF4-FFF2-40B4-BE49-F238E27FC236}">
                  <a16:creationId xmlns:a16="http://schemas.microsoft.com/office/drawing/2014/main" id="{5AADC875-D489-4622-9416-E9917A5C3674}"/>
                </a:ext>
              </a:extLst>
            </p:cNvPr>
            <p:cNvSpPr txBox="1"/>
            <p:nvPr/>
          </p:nvSpPr>
          <p:spPr>
            <a:xfrm>
              <a:off x="4487742" y="4886046"/>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AL</a:t>
              </a:r>
            </a:p>
          </p:txBody>
        </p:sp>
        <p:sp>
          <p:nvSpPr>
            <p:cNvPr id="121" name="TextBox 120">
              <a:extLst>
                <a:ext uri="{FF2B5EF4-FFF2-40B4-BE49-F238E27FC236}">
                  <a16:creationId xmlns:a16="http://schemas.microsoft.com/office/drawing/2014/main" id="{A67157C7-0816-4240-93ED-54894B0DD156}"/>
                </a:ext>
              </a:extLst>
            </p:cNvPr>
            <p:cNvSpPr txBox="1"/>
            <p:nvPr/>
          </p:nvSpPr>
          <p:spPr>
            <a:xfrm>
              <a:off x="3890332" y="4891240"/>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MS</a:t>
              </a:r>
            </a:p>
          </p:txBody>
        </p:sp>
        <p:sp>
          <p:nvSpPr>
            <p:cNvPr id="122" name="TextBox 121">
              <a:extLst>
                <a:ext uri="{FF2B5EF4-FFF2-40B4-BE49-F238E27FC236}">
                  <a16:creationId xmlns:a16="http://schemas.microsoft.com/office/drawing/2014/main" id="{8F8BD6F4-F0A0-4371-B4E3-55BA50009689}"/>
                </a:ext>
              </a:extLst>
            </p:cNvPr>
            <p:cNvSpPr txBox="1"/>
            <p:nvPr/>
          </p:nvSpPr>
          <p:spPr>
            <a:xfrm>
              <a:off x="3304587" y="4877880"/>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LA</a:t>
              </a:r>
            </a:p>
          </p:txBody>
        </p:sp>
        <p:sp>
          <p:nvSpPr>
            <p:cNvPr id="123" name="TextBox 122">
              <a:extLst>
                <a:ext uri="{FF2B5EF4-FFF2-40B4-BE49-F238E27FC236}">
                  <a16:creationId xmlns:a16="http://schemas.microsoft.com/office/drawing/2014/main" id="{6569FF48-DB1B-4206-BD06-7506887A63E1}"/>
                </a:ext>
              </a:extLst>
            </p:cNvPr>
            <p:cNvSpPr txBox="1"/>
            <p:nvPr/>
          </p:nvSpPr>
          <p:spPr>
            <a:xfrm>
              <a:off x="2717000" y="4898165"/>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TX</a:t>
              </a:r>
            </a:p>
          </p:txBody>
        </p:sp>
        <p:sp>
          <p:nvSpPr>
            <p:cNvPr id="124" name="TextBox 123">
              <a:extLst>
                <a:ext uri="{FF2B5EF4-FFF2-40B4-BE49-F238E27FC236}">
                  <a16:creationId xmlns:a16="http://schemas.microsoft.com/office/drawing/2014/main" id="{100CC741-5A64-4700-8820-24A7A9274D53}"/>
                </a:ext>
              </a:extLst>
            </p:cNvPr>
            <p:cNvSpPr txBox="1"/>
            <p:nvPr/>
          </p:nvSpPr>
          <p:spPr>
            <a:xfrm>
              <a:off x="2161833" y="429286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AZ</a:t>
              </a:r>
            </a:p>
          </p:txBody>
        </p:sp>
        <p:sp>
          <p:nvSpPr>
            <p:cNvPr id="125" name="TextBox 124">
              <a:extLst>
                <a:ext uri="{FF2B5EF4-FFF2-40B4-BE49-F238E27FC236}">
                  <a16:creationId xmlns:a16="http://schemas.microsoft.com/office/drawing/2014/main" id="{7EDD6C34-6928-4C02-BB29-C14842769D6C}"/>
                </a:ext>
              </a:extLst>
            </p:cNvPr>
            <p:cNvSpPr txBox="1"/>
            <p:nvPr/>
          </p:nvSpPr>
          <p:spPr>
            <a:xfrm>
              <a:off x="3885376" y="4302632"/>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AR</a:t>
              </a:r>
            </a:p>
          </p:txBody>
        </p:sp>
        <p:sp>
          <p:nvSpPr>
            <p:cNvPr id="126" name="TextBox 125">
              <a:extLst>
                <a:ext uri="{FF2B5EF4-FFF2-40B4-BE49-F238E27FC236}">
                  <a16:creationId xmlns:a16="http://schemas.microsoft.com/office/drawing/2014/main" id="{FABE23BE-3CF7-4C4B-8BCA-078ECAAD1073}"/>
                </a:ext>
              </a:extLst>
            </p:cNvPr>
            <p:cNvSpPr txBox="1"/>
            <p:nvPr/>
          </p:nvSpPr>
          <p:spPr>
            <a:xfrm>
              <a:off x="3315448" y="4301935"/>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OK</a:t>
              </a:r>
            </a:p>
          </p:txBody>
        </p:sp>
        <p:sp>
          <p:nvSpPr>
            <p:cNvPr id="127" name="TextBox 126">
              <a:extLst>
                <a:ext uri="{FF2B5EF4-FFF2-40B4-BE49-F238E27FC236}">
                  <a16:creationId xmlns:a16="http://schemas.microsoft.com/office/drawing/2014/main" id="{DA4996A9-14D4-4729-8ED6-52E9366BC804}"/>
                </a:ext>
              </a:extLst>
            </p:cNvPr>
            <p:cNvSpPr txBox="1"/>
            <p:nvPr/>
          </p:nvSpPr>
          <p:spPr>
            <a:xfrm>
              <a:off x="2722672" y="4301935"/>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NM</a:t>
              </a:r>
            </a:p>
          </p:txBody>
        </p:sp>
        <p:sp>
          <p:nvSpPr>
            <p:cNvPr id="128" name="TextBox 127">
              <a:extLst>
                <a:ext uri="{FF2B5EF4-FFF2-40B4-BE49-F238E27FC236}">
                  <a16:creationId xmlns:a16="http://schemas.microsoft.com/office/drawing/2014/main" id="{22257A87-3301-4C49-A65A-B281B015F51D}"/>
                </a:ext>
              </a:extLst>
            </p:cNvPr>
            <p:cNvSpPr txBox="1"/>
            <p:nvPr/>
          </p:nvSpPr>
          <p:spPr>
            <a:xfrm>
              <a:off x="1551564" y="3706016"/>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NV</a:t>
              </a:r>
            </a:p>
          </p:txBody>
        </p:sp>
        <p:sp>
          <p:nvSpPr>
            <p:cNvPr id="129" name="TextBox 128">
              <a:extLst>
                <a:ext uri="{FF2B5EF4-FFF2-40B4-BE49-F238E27FC236}">
                  <a16:creationId xmlns:a16="http://schemas.microsoft.com/office/drawing/2014/main" id="{B0E9884F-FAC2-40EB-81DE-9C29DD083D8F}"/>
                </a:ext>
              </a:extLst>
            </p:cNvPr>
            <p:cNvSpPr txBox="1"/>
            <p:nvPr/>
          </p:nvSpPr>
          <p:spPr>
            <a:xfrm>
              <a:off x="2127027" y="370328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UT</a:t>
              </a:r>
            </a:p>
          </p:txBody>
        </p:sp>
        <p:sp>
          <p:nvSpPr>
            <p:cNvPr id="130" name="TextBox 129">
              <a:extLst>
                <a:ext uri="{FF2B5EF4-FFF2-40B4-BE49-F238E27FC236}">
                  <a16:creationId xmlns:a16="http://schemas.microsoft.com/office/drawing/2014/main" id="{5255CBD9-CFB4-470D-954C-B80C08A6792F}"/>
                </a:ext>
              </a:extLst>
            </p:cNvPr>
            <p:cNvSpPr txBox="1"/>
            <p:nvPr/>
          </p:nvSpPr>
          <p:spPr>
            <a:xfrm>
              <a:off x="2709652" y="3714323"/>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CO</a:t>
              </a:r>
            </a:p>
          </p:txBody>
        </p:sp>
        <p:sp>
          <p:nvSpPr>
            <p:cNvPr id="131" name="TextBox 130">
              <a:extLst>
                <a:ext uri="{FF2B5EF4-FFF2-40B4-BE49-F238E27FC236}">
                  <a16:creationId xmlns:a16="http://schemas.microsoft.com/office/drawing/2014/main" id="{91A85F62-14DC-4A00-856D-55BEC784E2FE}"/>
                </a:ext>
              </a:extLst>
            </p:cNvPr>
            <p:cNvSpPr txBox="1"/>
            <p:nvPr/>
          </p:nvSpPr>
          <p:spPr>
            <a:xfrm>
              <a:off x="3299625" y="3706016"/>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KS</a:t>
              </a:r>
            </a:p>
          </p:txBody>
        </p:sp>
        <p:sp>
          <p:nvSpPr>
            <p:cNvPr id="132" name="TextBox 131">
              <a:extLst>
                <a:ext uri="{FF2B5EF4-FFF2-40B4-BE49-F238E27FC236}">
                  <a16:creationId xmlns:a16="http://schemas.microsoft.com/office/drawing/2014/main" id="{FF314832-1239-402F-A0A3-F11108F2ED5C}"/>
                </a:ext>
              </a:extLst>
            </p:cNvPr>
            <p:cNvSpPr txBox="1"/>
            <p:nvPr/>
          </p:nvSpPr>
          <p:spPr>
            <a:xfrm>
              <a:off x="3906769" y="3710539"/>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MO</a:t>
              </a:r>
            </a:p>
          </p:txBody>
        </p:sp>
        <p:sp>
          <p:nvSpPr>
            <p:cNvPr id="133" name="TextBox 132">
              <a:extLst>
                <a:ext uri="{FF2B5EF4-FFF2-40B4-BE49-F238E27FC236}">
                  <a16:creationId xmlns:a16="http://schemas.microsoft.com/office/drawing/2014/main" id="{EA62C863-9E71-4D1C-8A84-C37F3A7E3970}"/>
                </a:ext>
              </a:extLst>
            </p:cNvPr>
            <p:cNvSpPr txBox="1"/>
            <p:nvPr/>
          </p:nvSpPr>
          <p:spPr>
            <a:xfrm>
              <a:off x="3310911" y="249921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SD</a:t>
              </a:r>
            </a:p>
          </p:txBody>
        </p:sp>
        <p:sp>
          <p:nvSpPr>
            <p:cNvPr id="134" name="TextBox 133">
              <a:extLst>
                <a:ext uri="{FF2B5EF4-FFF2-40B4-BE49-F238E27FC236}">
                  <a16:creationId xmlns:a16="http://schemas.microsoft.com/office/drawing/2014/main" id="{53D9DBF9-1D45-4E9A-A25C-B1163EC3BF4F}"/>
                </a:ext>
              </a:extLst>
            </p:cNvPr>
            <p:cNvSpPr txBox="1"/>
            <p:nvPr/>
          </p:nvSpPr>
          <p:spPr>
            <a:xfrm>
              <a:off x="1559148" y="2504421"/>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WA</a:t>
              </a:r>
            </a:p>
          </p:txBody>
        </p:sp>
        <p:sp>
          <p:nvSpPr>
            <p:cNvPr id="135" name="TextBox 134">
              <a:extLst>
                <a:ext uri="{FF2B5EF4-FFF2-40B4-BE49-F238E27FC236}">
                  <a16:creationId xmlns:a16="http://schemas.microsoft.com/office/drawing/2014/main" id="{8EF2BA76-744B-4780-AF3D-6809F71E31DF}"/>
                </a:ext>
              </a:extLst>
            </p:cNvPr>
            <p:cNvSpPr txBox="1"/>
            <p:nvPr/>
          </p:nvSpPr>
          <p:spPr>
            <a:xfrm>
              <a:off x="1551564" y="3083119"/>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OR</a:t>
              </a:r>
            </a:p>
          </p:txBody>
        </p:sp>
        <p:sp>
          <p:nvSpPr>
            <p:cNvPr id="136" name="TextBox 135">
              <a:extLst>
                <a:ext uri="{FF2B5EF4-FFF2-40B4-BE49-F238E27FC236}">
                  <a16:creationId xmlns:a16="http://schemas.microsoft.com/office/drawing/2014/main" id="{088804FC-C633-413C-A4D8-F14DBDEDC9A7}"/>
                </a:ext>
              </a:extLst>
            </p:cNvPr>
            <p:cNvSpPr txBox="1"/>
            <p:nvPr/>
          </p:nvSpPr>
          <p:spPr>
            <a:xfrm>
              <a:off x="2732952" y="2499220"/>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ND</a:t>
              </a:r>
            </a:p>
          </p:txBody>
        </p:sp>
        <p:sp>
          <p:nvSpPr>
            <p:cNvPr id="137" name="TextBox 136">
              <a:extLst>
                <a:ext uri="{FF2B5EF4-FFF2-40B4-BE49-F238E27FC236}">
                  <a16:creationId xmlns:a16="http://schemas.microsoft.com/office/drawing/2014/main" id="{D1BC081B-DADA-48E5-A74E-A7006AB69A7A}"/>
                </a:ext>
              </a:extLst>
            </p:cNvPr>
            <p:cNvSpPr txBox="1"/>
            <p:nvPr/>
          </p:nvSpPr>
          <p:spPr>
            <a:xfrm>
              <a:off x="2143054" y="2499221"/>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MT</a:t>
              </a:r>
            </a:p>
          </p:txBody>
        </p:sp>
        <p:sp>
          <p:nvSpPr>
            <p:cNvPr id="138" name="TextBox 137">
              <a:extLst>
                <a:ext uri="{FF2B5EF4-FFF2-40B4-BE49-F238E27FC236}">
                  <a16:creationId xmlns:a16="http://schemas.microsoft.com/office/drawing/2014/main" id="{40F80DFE-FF4D-40E1-B3BB-B470CD94739A}"/>
                </a:ext>
              </a:extLst>
            </p:cNvPr>
            <p:cNvSpPr txBox="1"/>
            <p:nvPr/>
          </p:nvSpPr>
          <p:spPr>
            <a:xfrm>
              <a:off x="2141420" y="3081056"/>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ID</a:t>
              </a:r>
            </a:p>
          </p:txBody>
        </p:sp>
        <p:sp>
          <p:nvSpPr>
            <p:cNvPr id="139" name="TextBox 138">
              <a:extLst>
                <a:ext uri="{FF2B5EF4-FFF2-40B4-BE49-F238E27FC236}">
                  <a16:creationId xmlns:a16="http://schemas.microsoft.com/office/drawing/2014/main" id="{A65E38BC-DC40-48AB-87BA-EA128E65C36E}"/>
                </a:ext>
              </a:extLst>
            </p:cNvPr>
            <p:cNvSpPr txBox="1"/>
            <p:nvPr/>
          </p:nvSpPr>
          <p:spPr>
            <a:xfrm>
              <a:off x="3914087" y="2499218"/>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MN</a:t>
              </a:r>
            </a:p>
          </p:txBody>
        </p:sp>
        <p:sp>
          <p:nvSpPr>
            <p:cNvPr id="140" name="TextBox 139">
              <a:extLst>
                <a:ext uri="{FF2B5EF4-FFF2-40B4-BE49-F238E27FC236}">
                  <a16:creationId xmlns:a16="http://schemas.microsoft.com/office/drawing/2014/main" id="{B4F3A961-6A47-44BC-9735-BF2E1F54A2A7}"/>
                </a:ext>
              </a:extLst>
            </p:cNvPr>
            <p:cNvSpPr txBox="1"/>
            <p:nvPr/>
          </p:nvSpPr>
          <p:spPr>
            <a:xfrm>
              <a:off x="3889639" y="3081413"/>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IA</a:t>
              </a:r>
            </a:p>
          </p:txBody>
        </p:sp>
        <p:sp>
          <p:nvSpPr>
            <p:cNvPr id="141" name="TextBox 140">
              <a:extLst>
                <a:ext uri="{FF2B5EF4-FFF2-40B4-BE49-F238E27FC236}">
                  <a16:creationId xmlns:a16="http://schemas.microsoft.com/office/drawing/2014/main" id="{84538AF8-170E-4AF4-9A06-4E13296AE8DD}"/>
                </a:ext>
              </a:extLst>
            </p:cNvPr>
            <p:cNvSpPr txBox="1"/>
            <p:nvPr/>
          </p:nvSpPr>
          <p:spPr>
            <a:xfrm>
              <a:off x="2713920" y="3090557"/>
              <a:ext cx="485368" cy="331337"/>
            </a:xfrm>
            <a:prstGeom prst="flowChartOffpageConnector">
              <a:avLst/>
            </a:prstGeom>
            <a:grpFill/>
          </p:spPr>
          <p:txBody>
            <a:bodyPr wrap="square" rtlCol="0">
              <a:spAutoFit/>
            </a:bodyPr>
            <a:lstStyle/>
            <a:p>
              <a:pPr algn="ctr"/>
              <a:r>
                <a:rPr lang="en-US" sz="1000" dirty="0">
                  <a:solidFill>
                    <a:schemeClr val="bg1"/>
                  </a:solidFill>
                  <a:latin typeface="Segoe UI"/>
                  <a:ea typeface="Verdana" panose="020B0604030504040204" pitchFamily="34" charset="0"/>
                  <a:cs typeface="Verdana" panose="020B0604030504040204" pitchFamily="34" charset="0"/>
                </a:rPr>
                <a:t>WY</a:t>
              </a:r>
            </a:p>
          </p:txBody>
        </p:sp>
        <p:sp>
          <p:nvSpPr>
            <p:cNvPr id="142" name="TextBox 141">
              <a:extLst>
                <a:ext uri="{FF2B5EF4-FFF2-40B4-BE49-F238E27FC236}">
                  <a16:creationId xmlns:a16="http://schemas.microsoft.com/office/drawing/2014/main" id="{17B968DE-7998-498C-803E-4E99ABBB4B7C}"/>
                </a:ext>
              </a:extLst>
            </p:cNvPr>
            <p:cNvSpPr txBox="1"/>
            <p:nvPr/>
          </p:nvSpPr>
          <p:spPr>
            <a:xfrm>
              <a:off x="3279559" y="3076201"/>
              <a:ext cx="485368" cy="331337"/>
            </a:xfrm>
            <a:prstGeom prst="flowChartOffpageConnector">
              <a:avLst/>
            </a:prstGeom>
            <a:grpFill/>
          </p:spPr>
          <p:txBody>
            <a:bodyPr wrap="square" rtlCol="0">
              <a:spAutoFit/>
            </a:bodyPr>
            <a:lstStyle/>
            <a:p>
              <a:pPr algn="ctr"/>
              <a:r>
                <a:rPr lang="en-US" sz="1000" dirty="0">
                  <a:solidFill>
                    <a:sysClr val="windowText" lastClr="000000"/>
                  </a:solidFill>
                  <a:latin typeface="Segoe UI"/>
                  <a:ea typeface="Verdana" panose="020B0604030504040204" pitchFamily="34" charset="0"/>
                  <a:cs typeface="Verdana" panose="020B0604030504040204" pitchFamily="34" charset="0"/>
                </a:rPr>
                <a:t>NE</a:t>
              </a:r>
            </a:p>
          </p:txBody>
        </p:sp>
      </p:grpSp>
      <p:grpSp>
        <p:nvGrpSpPr>
          <p:cNvPr id="2" name="Group 1">
            <a:extLst>
              <a:ext uri="{FF2B5EF4-FFF2-40B4-BE49-F238E27FC236}">
                <a16:creationId xmlns:a16="http://schemas.microsoft.com/office/drawing/2014/main" id="{DA5139B6-CC6A-4C95-B193-C0A85DF62DF5}"/>
              </a:ext>
            </a:extLst>
          </p:cNvPr>
          <p:cNvGrpSpPr/>
          <p:nvPr/>
        </p:nvGrpSpPr>
        <p:grpSpPr>
          <a:xfrm>
            <a:off x="3683362" y="5339081"/>
            <a:ext cx="4338420" cy="1042168"/>
            <a:chOff x="530483" y="5403562"/>
            <a:chExt cx="4338420" cy="1042168"/>
          </a:xfrm>
        </p:grpSpPr>
        <p:sp>
          <p:nvSpPr>
            <p:cNvPr id="3" name="Rectangle 2">
              <a:extLst>
                <a:ext uri="{FF2B5EF4-FFF2-40B4-BE49-F238E27FC236}">
                  <a16:creationId xmlns:a16="http://schemas.microsoft.com/office/drawing/2014/main" id="{E14CBE3D-E399-44AE-9D73-A710A3D1D51D}"/>
                </a:ext>
              </a:extLst>
            </p:cNvPr>
            <p:cNvSpPr/>
            <p:nvPr/>
          </p:nvSpPr>
          <p:spPr>
            <a:xfrm>
              <a:off x="530483" y="6055094"/>
              <a:ext cx="485368" cy="73890"/>
            </a:xfrm>
            <a:prstGeom prst="rect">
              <a:avLst/>
            </a:prstGeom>
            <a:solidFill>
              <a:srgbClr val="D7D0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3" name="Rectangle 142">
              <a:extLst>
                <a:ext uri="{FF2B5EF4-FFF2-40B4-BE49-F238E27FC236}">
                  <a16:creationId xmlns:a16="http://schemas.microsoft.com/office/drawing/2014/main" id="{62130952-02A4-41D0-8767-96FB8D8ADCF3}"/>
                </a:ext>
              </a:extLst>
            </p:cNvPr>
            <p:cNvSpPr/>
            <p:nvPr/>
          </p:nvSpPr>
          <p:spPr>
            <a:xfrm>
              <a:off x="1293086" y="6055094"/>
              <a:ext cx="485368" cy="73890"/>
            </a:xfrm>
            <a:prstGeom prst="rect">
              <a:avLst/>
            </a:prstGeom>
            <a:solidFill>
              <a:srgbClr val="AFA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4" name="Rectangle 143">
              <a:extLst>
                <a:ext uri="{FF2B5EF4-FFF2-40B4-BE49-F238E27FC236}">
                  <a16:creationId xmlns:a16="http://schemas.microsoft.com/office/drawing/2014/main" id="{46871685-4762-4296-9F79-B6B2D1B8BCC2}"/>
                </a:ext>
              </a:extLst>
            </p:cNvPr>
            <p:cNvSpPr/>
            <p:nvPr/>
          </p:nvSpPr>
          <p:spPr>
            <a:xfrm>
              <a:off x="2055689" y="6055094"/>
              <a:ext cx="485368" cy="73890"/>
            </a:xfrm>
            <a:prstGeom prst="rect">
              <a:avLst/>
            </a:prstGeom>
            <a:solidFill>
              <a:srgbClr val="8772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6" name="TextBox 5">
              <a:extLst>
                <a:ext uri="{FF2B5EF4-FFF2-40B4-BE49-F238E27FC236}">
                  <a16:creationId xmlns:a16="http://schemas.microsoft.com/office/drawing/2014/main" id="{0C909532-E97A-440D-BC02-12891455112C}"/>
                </a:ext>
              </a:extLst>
            </p:cNvPr>
            <p:cNvSpPr txBox="1"/>
            <p:nvPr/>
          </p:nvSpPr>
          <p:spPr>
            <a:xfrm>
              <a:off x="604898" y="5403562"/>
              <a:ext cx="3943927" cy="430887"/>
            </a:xfrm>
            <a:prstGeom prst="rect">
              <a:avLst/>
            </a:prstGeom>
            <a:noFill/>
          </p:spPr>
          <p:txBody>
            <a:bodyPr wrap="square" lIns="91440" tIns="45720" rIns="91440" bIns="45720" rtlCol="0" anchor="t">
              <a:spAutoFit/>
            </a:bodyPr>
            <a:lstStyle/>
            <a:p>
              <a:pPr algn="ctr"/>
              <a:r>
                <a:rPr lang="en-US" sz="1100" dirty="0">
                  <a:latin typeface="Segoe UI"/>
                  <a:ea typeface="Verdana"/>
                  <a:cs typeface="Verdana"/>
                </a:rPr>
                <a:t>Percentage of population served by rural hospitals that is adults under age 65 without health insurance. </a:t>
              </a:r>
              <a:endParaRPr lang="en-US" sz="1100">
                <a:latin typeface="Segoe UI"/>
                <a:ea typeface="Verdana" panose="020B0604030504040204" pitchFamily="34" charset="0"/>
                <a:cs typeface="Verdana" panose="020B0604030504040204" pitchFamily="34" charset="0"/>
              </a:endParaRPr>
            </a:p>
          </p:txBody>
        </p:sp>
        <p:sp>
          <p:nvSpPr>
            <p:cNvPr id="147" name="TextBox 146">
              <a:extLst>
                <a:ext uri="{FF2B5EF4-FFF2-40B4-BE49-F238E27FC236}">
                  <a16:creationId xmlns:a16="http://schemas.microsoft.com/office/drawing/2014/main" id="{29616BA1-6F48-42B0-AE45-FEEC6E7406EF}"/>
                </a:ext>
              </a:extLst>
            </p:cNvPr>
            <p:cNvSpPr txBox="1"/>
            <p:nvPr/>
          </p:nvSpPr>
          <p:spPr>
            <a:xfrm>
              <a:off x="551219" y="5810971"/>
              <a:ext cx="558008" cy="261610"/>
            </a:xfrm>
            <a:prstGeom prst="rect">
              <a:avLst/>
            </a:prstGeom>
            <a:noFill/>
          </p:spPr>
          <p:txBody>
            <a:bodyPr wrap="square" rtlCol="0">
              <a:spAutoFit/>
            </a:bodyPr>
            <a:lstStyle/>
            <a:p>
              <a:r>
                <a:rPr lang="en-US" sz="1100" dirty="0">
                  <a:solidFill>
                    <a:prstClr val="black"/>
                  </a:solidFill>
                  <a:latin typeface="Segoe UI"/>
                  <a:ea typeface="Verdana" panose="020B0604030504040204" pitchFamily="34" charset="0"/>
                  <a:cs typeface="Verdana" panose="020B0604030504040204" pitchFamily="34" charset="0"/>
                </a:rPr>
                <a:t>0-5%</a:t>
              </a:r>
            </a:p>
          </p:txBody>
        </p:sp>
        <p:sp>
          <p:nvSpPr>
            <p:cNvPr id="148" name="TextBox 147">
              <a:extLst>
                <a:ext uri="{FF2B5EF4-FFF2-40B4-BE49-F238E27FC236}">
                  <a16:creationId xmlns:a16="http://schemas.microsoft.com/office/drawing/2014/main" id="{E214F162-0EB5-4425-B053-3586424CA26E}"/>
                </a:ext>
              </a:extLst>
            </p:cNvPr>
            <p:cNvSpPr txBox="1"/>
            <p:nvPr/>
          </p:nvSpPr>
          <p:spPr>
            <a:xfrm>
              <a:off x="1202920" y="5804555"/>
              <a:ext cx="706974"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6%-10%</a:t>
              </a:r>
            </a:p>
          </p:txBody>
        </p:sp>
        <p:sp>
          <p:nvSpPr>
            <p:cNvPr id="149" name="TextBox 148">
              <a:extLst>
                <a:ext uri="{FF2B5EF4-FFF2-40B4-BE49-F238E27FC236}">
                  <a16:creationId xmlns:a16="http://schemas.microsoft.com/office/drawing/2014/main" id="{54912822-BB67-4579-A629-A2A1409FD70E}"/>
                </a:ext>
              </a:extLst>
            </p:cNvPr>
            <p:cNvSpPr txBox="1"/>
            <p:nvPr/>
          </p:nvSpPr>
          <p:spPr>
            <a:xfrm>
              <a:off x="1919341" y="5810971"/>
              <a:ext cx="787982"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11%-15%</a:t>
              </a:r>
            </a:p>
          </p:txBody>
        </p:sp>
        <p:sp>
          <p:nvSpPr>
            <p:cNvPr id="150" name="TextBox 149">
              <a:extLst>
                <a:ext uri="{FF2B5EF4-FFF2-40B4-BE49-F238E27FC236}">
                  <a16:creationId xmlns:a16="http://schemas.microsoft.com/office/drawing/2014/main" id="{8CB9E9D1-61D7-4E64-A043-16848656A4CC}"/>
                </a:ext>
              </a:extLst>
            </p:cNvPr>
            <p:cNvSpPr txBox="1"/>
            <p:nvPr/>
          </p:nvSpPr>
          <p:spPr>
            <a:xfrm>
              <a:off x="2679992" y="5804532"/>
              <a:ext cx="787982"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16%-20%</a:t>
              </a:r>
            </a:p>
          </p:txBody>
        </p:sp>
        <p:sp>
          <p:nvSpPr>
            <p:cNvPr id="152" name="Rectangle 151">
              <a:extLst>
                <a:ext uri="{FF2B5EF4-FFF2-40B4-BE49-F238E27FC236}">
                  <a16:creationId xmlns:a16="http://schemas.microsoft.com/office/drawing/2014/main" id="{6C4E7183-1083-4838-930E-C415E705FC4B}"/>
                </a:ext>
              </a:extLst>
            </p:cNvPr>
            <p:cNvSpPr/>
            <p:nvPr/>
          </p:nvSpPr>
          <p:spPr>
            <a:xfrm>
              <a:off x="3518032" y="6059472"/>
              <a:ext cx="485368" cy="73890"/>
            </a:xfrm>
            <a:prstGeom prst="rect">
              <a:avLst/>
            </a:prstGeom>
            <a:solidFill>
              <a:srgbClr val="473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3" name="TextBox 152">
              <a:extLst>
                <a:ext uri="{FF2B5EF4-FFF2-40B4-BE49-F238E27FC236}">
                  <a16:creationId xmlns:a16="http://schemas.microsoft.com/office/drawing/2014/main" id="{28A33C35-9136-431F-941E-CF20BFCA710B}"/>
                </a:ext>
              </a:extLst>
            </p:cNvPr>
            <p:cNvSpPr txBox="1"/>
            <p:nvPr/>
          </p:nvSpPr>
          <p:spPr>
            <a:xfrm>
              <a:off x="3383458" y="5804532"/>
              <a:ext cx="796342"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21%-25%</a:t>
              </a:r>
            </a:p>
          </p:txBody>
        </p:sp>
        <p:sp>
          <p:nvSpPr>
            <p:cNvPr id="171" name="Rectangle 170">
              <a:extLst>
                <a:ext uri="{FF2B5EF4-FFF2-40B4-BE49-F238E27FC236}">
                  <a16:creationId xmlns:a16="http://schemas.microsoft.com/office/drawing/2014/main" id="{3BDECF0C-F985-4A08-8FED-744D4E7C3E52}"/>
                </a:ext>
              </a:extLst>
            </p:cNvPr>
            <p:cNvSpPr/>
            <p:nvPr/>
          </p:nvSpPr>
          <p:spPr>
            <a:xfrm>
              <a:off x="2812910" y="6055094"/>
              <a:ext cx="485368" cy="73890"/>
            </a:xfrm>
            <a:prstGeom prst="rect">
              <a:avLst/>
            </a:prstGeom>
            <a:solidFill>
              <a:srgbClr val="5F43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5" name="Rectangle 154">
              <a:extLst>
                <a:ext uri="{FF2B5EF4-FFF2-40B4-BE49-F238E27FC236}">
                  <a16:creationId xmlns:a16="http://schemas.microsoft.com/office/drawing/2014/main" id="{EAB8155A-85C4-4706-8A25-5D24DB94EF33}"/>
                </a:ext>
              </a:extLst>
            </p:cNvPr>
            <p:cNvSpPr/>
            <p:nvPr/>
          </p:nvSpPr>
          <p:spPr>
            <a:xfrm>
              <a:off x="1155313" y="6305995"/>
              <a:ext cx="485368" cy="73890"/>
            </a:xfrm>
            <a:prstGeom prst="rect">
              <a:avLst/>
            </a:prstGeom>
            <a:solidFill>
              <a:schemeClr val="bg1"/>
            </a:solidFill>
            <a:ln w="28575">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egoe UI Light"/>
              </a:endParaRPr>
            </a:p>
          </p:txBody>
        </p:sp>
        <p:sp>
          <p:nvSpPr>
            <p:cNvPr id="158" name="TextBox 157">
              <a:extLst>
                <a:ext uri="{FF2B5EF4-FFF2-40B4-BE49-F238E27FC236}">
                  <a16:creationId xmlns:a16="http://schemas.microsoft.com/office/drawing/2014/main" id="{060A0AA2-2004-4D0B-AD4D-707A453C10E9}"/>
                </a:ext>
              </a:extLst>
            </p:cNvPr>
            <p:cNvSpPr txBox="1"/>
            <p:nvPr/>
          </p:nvSpPr>
          <p:spPr>
            <a:xfrm>
              <a:off x="1266326" y="6230286"/>
              <a:ext cx="3050965" cy="215444"/>
            </a:xfrm>
            <a:prstGeom prst="rect">
              <a:avLst/>
            </a:prstGeom>
            <a:noFill/>
          </p:spPr>
          <p:txBody>
            <a:bodyPr wrap="square" rtlCol="0">
              <a:spAutoFit/>
            </a:bodyPr>
            <a:lstStyle/>
            <a:p>
              <a:pPr algn="r">
                <a:defRPr/>
              </a:pPr>
              <a:r>
                <a:rPr lang="en-US" sz="800" dirty="0">
                  <a:solidFill>
                    <a:prstClr val="black"/>
                  </a:solidFill>
                  <a:latin typeface="Segoe UI"/>
                  <a:ea typeface="Verdana" panose="020B0604030504040204" pitchFamily="34" charset="0"/>
                  <a:cs typeface="Verdana" panose="020B0604030504040204" pitchFamily="34" charset="0"/>
                </a:rPr>
                <a:t>Medicaid Expansion State (implemented as of 12/31/19)</a:t>
              </a:r>
            </a:p>
          </p:txBody>
        </p:sp>
        <p:sp>
          <p:nvSpPr>
            <p:cNvPr id="159" name="Rectangle 158">
              <a:extLst>
                <a:ext uri="{FF2B5EF4-FFF2-40B4-BE49-F238E27FC236}">
                  <a16:creationId xmlns:a16="http://schemas.microsoft.com/office/drawing/2014/main" id="{02D60909-E178-4B98-A0ED-F8CBFD30F86D}"/>
                </a:ext>
              </a:extLst>
            </p:cNvPr>
            <p:cNvSpPr/>
            <p:nvPr/>
          </p:nvSpPr>
          <p:spPr>
            <a:xfrm>
              <a:off x="4210634" y="6054053"/>
              <a:ext cx="485368" cy="73890"/>
            </a:xfrm>
            <a:prstGeom prst="rect">
              <a:avLst/>
            </a:prstGeom>
            <a:solidFill>
              <a:srgbClr val="30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60" name="TextBox 159">
              <a:extLst>
                <a:ext uri="{FF2B5EF4-FFF2-40B4-BE49-F238E27FC236}">
                  <a16:creationId xmlns:a16="http://schemas.microsoft.com/office/drawing/2014/main" id="{EA16916E-8639-4B25-B0D6-C562E22E0A7E}"/>
                </a:ext>
              </a:extLst>
            </p:cNvPr>
            <p:cNvSpPr txBox="1"/>
            <p:nvPr/>
          </p:nvSpPr>
          <p:spPr>
            <a:xfrm>
              <a:off x="4072561" y="5808773"/>
              <a:ext cx="796342"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&gt;25%</a:t>
              </a:r>
            </a:p>
          </p:txBody>
        </p:sp>
      </p:grpSp>
      <p:sp>
        <p:nvSpPr>
          <p:cNvPr id="156" name="Title 1">
            <a:extLst>
              <a:ext uri="{FF2B5EF4-FFF2-40B4-BE49-F238E27FC236}">
                <a16:creationId xmlns:a16="http://schemas.microsoft.com/office/drawing/2014/main" id="{895FA807-C395-49EB-9483-BE93435DD5F9}"/>
              </a:ext>
            </a:extLst>
          </p:cNvPr>
          <p:cNvSpPr>
            <a:spLocks noGrp="1"/>
          </p:cNvSpPr>
          <p:nvPr>
            <p:ph type="title"/>
          </p:nvPr>
        </p:nvSpPr>
        <p:spPr>
          <a:xfrm>
            <a:off x="1757580" y="246162"/>
            <a:ext cx="8185907" cy="1252650"/>
          </a:xfrm>
        </p:spPr>
        <p:txBody>
          <a:bodyPr vert="horz">
            <a:normAutofit fontScale="90000"/>
          </a:bodyPr>
          <a:lstStyle/>
          <a:p>
            <a:pPr algn="ctr"/>
            <a:r>
              <a:rPr lang="en-US" sz="4900" b="1" dirty="0">
                <a:latin typeface="Open Sans" panose="020B0606030504020204" pitchFamily="34" charset="0"/>
                <a:ea typeface="Open Sans" panose="020B0606030504020204" pitchFamily="34" charset="0"/>
                <a:cs typeface="Open Sans" panose="020B0606030504020204" pitchFamily="34" charset="0"/>
              </a:rPr>
              <a:t>Rural Population Disparity</a:t>
            </a:r>
            <a:br>
              <a:rPr lang="en-US" b="1" dirty="0">
                <a:latin typeface="Open Sans" panose="020B0606030504020204" pitchFamily="34" charset="0"/>
                <a:ea typeface="Open Sans" panose="020B0606030504020204" pitchFamily="34" charset="0"/>
                <a:cs typeface="Open Sans" panose="020B0606030504020204" pitchFamily="34" charset="0"/>
              </a:rPr>
            </a:br>
            <a:r>
              <a:rPr lang="en-US" sz="4000" b="1" dirty="0">
                <a:latin typeface="Open Sans" panose="020B0606030504020204" pitchFamily="34" charset="0"/>
                <a:ea typeface="Open Sans" panose="020B0606030504020204" pitchFamily="34" charset="0"/>
                <a:cs typeface="Open Sans" panose="020B0606030504020204" pitchFamily="34" charset="0"/>
              </a:rPr>
              <a:t>Uninsured Adults </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13" name="TextBox 312">
            <a:extLst>
              <a:ext uri="{FF2B5EF4-FFF2-40B4-BE49-F238E27FC236}">
                <a16:creationId xmlns:a16="http://schemas.microsoft.com/office/drawing/2014/main" id="{4083BDFE-47D8-459E-B981-B3200FDBCB07}"/>
              </a:ext>
            </a:extLst>
          </p:cNvPr>
          <p:cNvSpPr txBox="1"/>
          <p:nvPr/>
        </p:nvSpPr>
        <p:spPr>
          <a:xfrm>
            <a:off x="4477385" y="6337070"/>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a:t>
            </a:r>
            <a:r>
              <a:rPr kumimoji="0" lang="en-US" sz="9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Chartis</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Center for Rural Health, 2021.</a:t>
            </a:r>
          </a:p>
        </p:txBody>
      </p:sp>
    </p:spTree>
    <p:extLst>
      <p:ext uri="{BB962C8B-B14F-4D97-AF65-F5344CB8AC3E}">
        <p14:creationId xmlns:p14="http://schemas.microsoft.com/office/powerpoint/2010/main" val="6673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A103740-E27B-41C4-8299-4F56B7F47709}"/>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3" name="Object 2" hidden="1">
                        <a:extLst>
                          <a:ext uri="{FF2B5EF4-FFF2-40B4-BE49-F238E27FC236}">
                            <a16:creationId xmlns:a16="http://schemas.microsoft.com/office/drawing/2014/main" id="{0A103740-E27B-41C4-8299-4F56B7F47709}"/>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1625364-45A0-4E2E-8FA3-99548FF6AAF8}"/>
              </a:ext>
            </a:extLst>
          </p:cNvPr>
          <p:cNvSpPr/>
          <p:nvPr>
            <p:custDataLst>
              <p:tags r:id="rId2"/>
            </p:custDataLst>
          </p:nvPr>
        </p:nvSpPr>
        <p:spPr>
          <a:xfrm>
            <a:off x="152400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Segoe UI" panose="020B0502040204020203" pitchFamily="34" charset="0"/>
              <a:ea typeface="Verdana" panose="020B0604030504040204" pitchFamily="34" charset="0"/>
              <a:sym typeface="Segoe UI" panose="020B0502040204020203" pitchFamily="34" charset="0"/>
            </a:endParaRPr>
          </a:p>
        </p:txBody>
      </p:sp>
      <p:sp>
        <p:nvSpPr>
          <p:cNvPr id="72" name="TextBox 71">
            <a:extLst>
              <a:ext uri="{FF2B5EF4-FFF2-40B4-BE49-F238E27FC236}">
                <a16:creationId xmlns:a16="http://schemas.microsoft.com/office/drawing/2014/main" id="{86B866CF-8E51-45D2-9883-E3589593EEF7}"/>
              </a:ext>
            </a:extLst>
          </p:cNvPr>
          <p:cNvSpPr txBox="1"/>
          <p:nvPr/>
        </p:nvSpPr>
        <p:spPr>
          <a:xfrm>
            <a:off x="6059892" y="1314046"/>
            <a:ext cx="2741259" cy="400110"/>
          </a:xfrm>
          <a:prstGeom prst="rect">
            <a:avLst/>
          </a:prstGeom>
          <a:noFill/>
        </p:spPr>
        <p:txBody>
          <a:bodyPr wrap="square" lIns="91440" tIns="45720" rIns="91440" bIns="45720" rtlCol="0" anchor="t">
            <a:spAutoFit/>
          </a:bodyPr>
          <a:lstStyle/>
          <a:p>
            <a:pPr algn="ctr"/>
            <a:r>
              <a:rPr lang="en-US" sz="2000" b="1" dirty="0">
                <a:latin typeface="Cambria"/>
                <a:ea typeface="Cambria" panose="02040503050406030204" pitchFamily="18" charset="0"/>
                <a:cs typeface="Segoe UI"/>
              </a:rPr>
              <a:t>Percentile Ranking</a:t>
            </a:r>
          </a:p>
        </p:txBody>
      </p:sp>
      <p:grpSp>
        <p:nvGrpSpPr>
          <p:cNvPr id="31" name="Group 30">
            <a:extLst>
              <a:ext uri="{FF2B5EF4-FFF2-40B4-BE49-F238E27FC236}">
                <a16:creationId xmlns:a16="http://schemas.microsoft.com/office/drawing/2014/main" id="{1657BB25-D5AA-4F1C-B5A7-F0D3CD691795}"/>
              </a:ext>
            </a:extLst>
          </p:cNvPr>
          <p:cNvGrpSpPr/>
          <p:nvPr/>
        </p:nvGrpSpPr>
        <p:grpSpPr>
          <a:xfrm>
            <a:off x="4786915" y="1878288"/>
            <a:ext cx="5204850" cy="3897826"/>
            <a:chOff x="1263109" y="1480085"/>
            <a:chExt cx="5204850" cy="3897826"/>
          </a:xfrm>
        </p:grpSpPr>
        <p:sp>
          <p:nvSpPr>
            <p:cNvPr id="62" name="Rectangle: Rounded Corners 61">
              <a:extLst>
                <a:ext uri="{FF2B5EF4-FFF2-40B4-BE49-F238E27FC236}">
                  <a16:creationId xmlns:a16="http://schemas.microsoft.com/office/drawing/2014/main" id="{1ABE43BA-C7A7-4E86-995E-C5599692ABEA}"/>
                </a:ext>
              </a:extLst>
            </p:cNvPr>
            <p:cNvSpPr/>
            <p:nvPr/>
          </p:nvSpPr>
          <p:spPr>
            <a:xfrm>
              <a:off x="1263109" y="1480085"/>
              <a:ext cx="224726" cy="3897823"/>
            </a:xfrm>
            <a:prstGeom prst="roundRect">
              <a:avLst>
                <a:gd name="adj" fmla="val 48925"/>
              </a:avLst>
            </a:prstGeom>
            <a:solidFill>
              <a:srgbClr val="3E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Rounded Corners 62">
              <a:extLst>
                <a:ext uri="{FF2B5EF4-FFF2-40B4-BE49-F238E27FC236}">
                  <a16:creationId xmlns:a16="http://schemas.microsoft.com/office/drawing/2014/main" id="{DD35E933-A107-49CE-AEFE-D7B73D6DC399}"/>
                </a:ext>
              </a:extLst>
            </p:cNvPr>
            <p:cNvSpPr/>
            <p:nvPr/>
          </p:nvSpPr>
          <p:spPr>
            <a:xfrm>
              <a:off x="2508140" y="1480086"/>
              <a:ext cx="224726" cy="3897823"/>
            </a:xfrm>
            <a:prstGeom prst="roundRect">
              <a:avLst>
                <a:gd name="adj" fmla="val 48925"/>
              </a:avLst>
            </a:prstGeom>
            <a:solidFill>
              <a:srgbClr val="3E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Rounded Corners 63">
              <a:extLst>
                <a:ext uri="{FF2B5EF4-FFF2-40B4-BE49-F238E27FC236}">
                  <a16:creationId xmlns:a16="http://schemas.microsoft.com/office/drawing/2014/main" id="{26310DD1-1DA5-432C-BF2A-650A3BFC509F}"/>
                </a:ext>
              </a:extLst>
            </p:cNvPr>
            <p:cNvSpPr/>
            <p:nvPr/>
          </p:nvSpPr>
          <p:spPr>
            <a:xfrm>
              <a:off x="3753171" y="1480086"/>
              <a:ext cx="224726" cy="3897823"/>
            </a:xfrm>
            <a:prstGeom prst="roundRect">
              <a:avLst>
                <a:gd name="adj" fmla="val 48925"/>
              </a:avLst>
            </a:prstGeom>
            <a:solidFill>
              <a:srgbClr val="3E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Rounded Corners 64">
              <a:extLst>
                <a:ext uri="{FF2B5EF4-FFF2-40B4-BE49-F238E27FC236}">
                  <a16:creationId xmlns:a16="http://schemas.microsoft.com/office/drawing/2014/main" id="{DB0E2404-85C3-4A74-AB6D-602F71D76D40}"/>
                </a:ext>
              </a:extLst>
            </p:cNvPr>
            <p:cNvSpPr/>
            <p:nvPr/>
          </p:nvSpPr>
          <p:spPr>
            <a:xfrm>
              <a:off x="4998202" y="1480087"/>
              <a:ext cx="224726" cy="3897823"/>
            </a:xfrm>
            <a:prstGeom prst="roundRect">
              <a:avLst>
                <a:gd name="adj" fmla="val 48925"/>
              </a:avLst>
            </a:prstGeom>
            <a:solidFill>
              <a:srgbClr val="3E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Rounded Corners 65">
              <a:extLst>
                <a:ext uri="{FF2B5EF4-FFF2-40B4-BE49-F238E27FC236}">
                  <a16:creationId xmlns:a16="http://schemas.microsoft.com/office/drawing/2014/main" id="{8CFDB38C-6A76-4D09-8FB3-1483AF834BB1}"/>
                </a:ext>
              </a:extLst>
            </p:cNvPr>
            <p:cNvSpPr/>
            <p:nvPr/>
          </p:nvSpPr>
          <p:spPr>
            <a:xfrm>
              <a:off x="6243233" y="1480088"/>
              <a:ext cx="224726" cy="3897823"/>
            </a:xfrm>
            <a:prstGeom prst="roundRect">
              <a:avLst>
                <a:gd name="adj" fmla="val 48925"/>
              </a:avLst>
            </a:prstGeom>
            <a:solidFill>
              <a:srgbClr val="3E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Rounded Corners 31">
            <a:extLst>
              <a:ext uri="{FF2B5EF4-FFF2-40B4-BE49-F238E27FC236}">
                <a16:creationId xmlns:a16="http://schemas.microsoft.com/office/drawing/2014/main" id="{ACBFAE2D-7B04-4AB1-8ADE-14C44BEA2B23}"/>
              </a:ext>
            </a:extLst>
          </p:cNvPr>
          <p:cNvSpPr/>
          <p:nvPr/>
        </p:nvSpPr>
        <p:spPr>
          <a:xfrm>
            <a:off x="4788208" y="1878289"/>
            <a:ext cx="228600" cy="1206285"/>
          </a:xfrm>
          <a:prstGeom prst="roundRect">
            <a:avLst>
              <a:gd name="adj" fmla="val 4892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F2B7186B-59F3-44C9-8CDF-459CEAEB93AB}"/>
              </a:ext>
            </a:extLst>
          </p:cNvPr>
          <p:cNvGrpSpPr/>
          <p:nvPr/>
        </p:nvGrpSpPr>
        <p:grpSpPr>
          <a:xfrm>
            <a:off x="4638879" y="2806533"/>
            <a:ext cx="495943" cy="495943"/>
            <a:chOff x="1211451" y="2721244"/>
            <a:chExt cx="495943" cy="495943"/>
          </a:xfrm>
        </p:grpSpPr>
        <p:sp>
          <p:nvSpPr>
            <p:cNvPr id="60" name="Oval 59">
              <a:extLst>
                <a:ext uri="{FF2B5EF4-FFF2-40B4-BE49-F238E27FC236}">
                  <a16:creationId xmlns:a16="http://schemas.microsoft.com/office/drawing/2014/main" id="{828582D9-3CEB-4256-B806-44D9E2CA64C3}"/>
                </a:ext>
              </a:extLst>
            </p:cNvPr>
            <p:cNvSpPr/>
            <p:nvPr/>
          </p:nvSpPr>
          <p:spPr>
            <a:xfrm>
              <a:off x="1211451" y="2721244"/>
              <a:ext cx="495943" cy="495943"/>
            </a:xfrm>
            <a:prstGeom prst="ellipse">
              <a:avLst/>
            </a:prstGeom>
            <a:solidFill>
              <a:srgbClr val="F45B42"/>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7EEDCF6E-3A94-4BE7-BD94-9B2113FF3386}"/>
                </a:ext>
              </a:extLst>
            </p:cNvPr>
            <p:cNvSpPr txBox="1"/>
            <p:nvPr/>
          </p:nvSpPr>
          <p:spPr>
            <a:xfrm>
              <a:off x="1230177" y="2779404"/>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69</a:t>
              </a:r>
            </a:p>
          </p:txBody>
        </p:sp>
      </p:grpSp>
      <p:sp>
        <p:nvSpPr>
          <p:cNvPr id="34" name="Rectangle: Rounded Corners 33">
            <a:extLst>
              <a:ext uri="{FF2B5EF4-FFF2-40B4-BE49-F238E27FC236}">
                <a16:creationId xmlns:a16="http://schemas.microsoft.com/office/drawing/2014/main" id="{42787B87-C846-454D-AE1C-F69FAC37D6F3}"/>
              </a:ext>
            </a:extLst>
          </p:cNvPr>
          <p:cNvSpPr/>
          <p:nvPr/>
        </p:nvSpPr>
        <p:spPr>
          <a:xfrm>
            <a:off x="6031133" y="1870540"/>
            <a:ext cx="228600" cy="1206285"/>
          </a:xfrm>
          <a:prstGeom prst="roundRect">
            <a:avLst>
              <a:gd name="adj" fmla="val 4892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0E2A0A2-8690-4E3A-9856-55A3EFBBCA19}"/>
              </a:ext>
            </a:extLst>
          </p:cNvPr>
          <p:cNvGrpSpPr/>
          <p:nvPr/>
        </p:nvGrpSpPr>
        <p:grpSpPr>
          <a:xfrm>
            <a:off x="5889387" y="2920897"/>
            <a:ext cx="495943" cy="495943"/>
            <a:chOff x="2456481" y="2969216"/>
            <a:chExt cx="495943" cy="495943"/>
          </a:xfrm>
        </p:grpSpPr>
        <p:sp>
          <p:nvSpPr>
            <p:cNvPr id="58" name="Oval 57">
              <a:extLst>
                <a:ext uri="{FF2B5EF4-FFF2-40B4-BE49-F238E27FC236}">
                  <a16:creationId xmlns:a16="http://schemas.microsoft.com/office/drawing/2014/main" id="{D9C25DC0-43C6-4D40-83EE-F6DBBCFF565E}"/>
                </a:ext>
              </a:extLst>
            </p:cNvPr>
            <p:cNvSpPr/>
            <p:nvPr/>
          </p:nvSpPr>
          <p:spPr>
            <a:xfrm>
              <a:off x="2456481" y="2969216"/>
              <a:ext cx="495943" cy="495943"/>
            </a:xfrm>
            <a:prstGeom prst="ellipse">
              <a:avLst/>
            </a:prstGeom>
            <a:solidFill>
              <a:srgbClr val="F45B42"/>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9" name="TextBox 58">
              <a:extLst>
                <a:ext uri="{FF2B5EF4-FFF2-40B4-BE49-F238E27FC236}">
                  <a16:creationId xmlns:a16="http://schemas.microsoft.com/office/drawing/2014/main" id="{8EF8A2D7-0296-43DD-ABDB-60224AE0877D}"/>
                </a:ext>
              </a:extLst>
            </p:cNvPr>
            <p:cNvSpPr txBox="1"/>
            <p:nvPr/>
          </p:nvSpPr>
          <p:spPr>
            <a:xfrm>
              <a:off x="2484248" y="3035102"/>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61</a:t>
              </a:r>
            </a:p>
          </p:txBody>
        </p:sp>
      </p:grpSp>
      <p:sp>
        <p:nvSpPr>
          <p:cNvPr id="36" name="Rectangle: Rounded Corners 35">
            <a:extLst>
              <a:ext uri="{FF2B5EF4-FFF2-40B4-BE49-F238E27FC236}">
                <a16:creationId xmlns:a16="http://schemas.microsoft.com/office/drawing/2014/main" id="{C41F21E5-4E82-4D3F-8557-71E9854B40A3}"/>
              </a:ext>
            </a:extLst>
          </p:cNvPr>
          <p:cNvSpPr/>
          <p:nvPr/>
        </p:nvSpPr>
        <p:spPr>
          <a:xfrm>
            <a:off x="7279683" y="1870539"/>
            <a:ext cx="228600" cy="1206285"/>
          </a:xfrm>
          <a:prstGeom prst="roundRect">
            <a:avLst>
              <a:gd name="adj" fmla="val 4892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B7D434F9-9A63-44F3-8E9A-2330DC431063}"/>
              </a:ext>
            </a:extLst>
          </p:cNvPr>
          <p:cNvGrpSpPr/>
          <p:nvPr/>
        </p:nvGrpSpPr>
        <p:grpSpPr>
          <a:xfrm>
            <a:off x="7135956" y="3007123"/>
            <a:ext cx="495943" cy="495943"/>
            <a:chOff x="3701512" y="2854270"/>
            <a:chExt cx="495943" cy="495943"/>
          </a:xfrm>
        </p:grpSpPr>
        <p:sp>
          <p:nvSpPr>
            <p:cNvPr id="56" name="Oval 55">
              <a:extLst>
                <a:ext uri="{FF2B5EF4-FFF2-40B4-BE49-F238E27FC236}">
                  <a16:creationId xmlns:a16="http://schemas.microsoft.com/office/drawing/2014/main" id="{C5D1C45B-CEF6-4067-A185-EB46E70C2FCA}"/>
                </a:ext>
              </a:extLst>
            </p:cNvPr>
            <p:cNvSpPr/>
            <p:nvPr/>
          </p:nvSpPr>
          <p:spPr>
            <a:xfrm>
              <a:off x="3701512" y="2854270"/>
              <a:ext cx="495943" cy="495943"/>
            </a:xfrm>
            <a:prstGeom prst="ellipse">
              <a:avLst/>
            </a:prstGeom>
            <a:solidFill>
              <a:srgbClr val="F45B42"/>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BB950D8-840E-4420-AB4A-288C938A7C3F}"/>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60</a:t>
              </a:r>
            </a:p>
          </p:txBody>
        </p:sp>
      </p:grpSp>
      <p:sp>
        <p:nvSpPr>
          <p:cNvPr id="38" name="Rectangle: Rounded Corners 37">
            <a:extLst>
              <a:ext uri="{FF2B5EF4-FFF2-40B4-BE49-F238E27FC236}">
                <a16:creationId xmlns:a16="http://schemas.microsoft.com/office/drawing/2014/main" id="{DCF01E68-46E8-49A1-A5DB-5F4578F77616}"/>
              </a:ext>
            </a:extLst>
          </p:cNvPr>
          <p:cNvSpPr/>
          <p:nvPr/>
        </p:nvSpPr>
        <p:spPr>
          <a:xfrm>
            <a:off x="9766223" y="1877592"/>
            <a:ext cx="231186" cy="2962174"/>
          </a:xfrm>
          <a:prstGeom prst="roundRect">
            <a:avLst>
              <a:gd name="adj" fmla="val 4892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Rounded Corners 38">
            <a:extLst>
              <a:ext uri="{FF2B5EF4-FFF2-40B4-BE49-F238E27FC236}">
                <a16:creationId xmlns:a16="http://schemas.microsoft.com/office/drawing/2014/main" id="{DC6566E2-B01D-4190-B045-7FAC59BA5F2F}"/>
              </a:ext>
            </a:extLst>
          </p:cNvPr>
          <p:cNvSpPr/>
          <p:nvPr/>
        </p:nvSpPr>
        <p:spPr>
          <a:xfrm>
            <a:off x="8522010" y="1866635"/>
            <a:ext cx="224725" cy="2962174"/>
          </a:xfrm>
          <a:prstGeom prst="roundRect">
            <a:avLst>
              <a:gd name="adj" fmla="val 48925"/>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9972E1-1D7A-479D-9346-F38E2B150185}"/>
              </a:ext>
            </a:extLst>
          </p:cNvPr>
          <p:cNvSpPr txBox="1"/>
          <p:nvPr/>
        </p:nvSpPr>
        <p:spPr>
          <a:xfrm>
            <a:off x="9343502" y="5997193"/>
            <a:ext cx="1103447" cy="430887"/>
          </a:xfrm>
          <a:prstGeom prst="rect">
            <a:avLst/>
          </a:prstGeom>
          <a:noFill/>
        </p:spPr>
        <p:txBody>
          <a:bodyPr wrap="square" rtlCol="0">
            <a:spAutoFit/>
          </a:bodyPr>
          <a:lstStyle/>
          <a:p>
            <a:pPr algn="ctr"/>
            <a:r>
              <a:rPr lang="en-US" sz="1100" dirty="0">
                <a:latin typeface="Segoe UI Light" panose="020B0502040204020203" pitchFamily="34" charset="0"/>
                <a:ea typeface="Verdana" panose="020B0604030504040204" pitchFamily="34" charset="0"/>
                <a:cs typeface="Segoe UI Light" panose="020B0502040204020203" pitchFamily="34" charset="0"/>
              </a:rPr>
              <a:t>Access to </a:t>
            </a:r>
            <a:br>
              <a:rPr lang="en-US" sz="1100" dirty="0">
                <a:latin typeface="Segoe UI Light" panose="020B0502040204020203" pitchFamily="34" charset="0"/>
                <a:ea typeface="Verdana" panose="020B0604030504040204" pitchFamily="34" charset="0"/>
                <a:cs typeface="Segoe UI Light" panose="020B0502040204020203" pitchFamily="34" charset="0"/>
              </a:rPr>
            </a:br>
            <a:r>
              <a:rPr lang="en-US" sz="1100" dirty="0">
                <a:latin typeface="Segoe UI Light" panose="020B0502040204020203" pitchFamily="34" charset="0"/>
                <a:ea typeface="Verdana" panose="020B0604030504040204" pitchFamily="34" charset="0"/>
                <a:cs typeface="Segoe UI Light" panose="020B0502040204020203" pitchFamily="34" charset="0"/>
              </a:rPr>
              <a:t>Mental Health</a:t>
            </a:r>
          </a:p>
        </p:txBody>
      </p:sp>
      <p:sp>
        <p:nvSpPr>
          <p:cNvPr id="41" name="TextBox 40">
            <a:extLst>
              <a:ext uri="{FF2B5EF4-FFF2-40B4-BE49-F238E27FC236}">
                <a16:creationId xmlns:a16="http://schemas.microsoft.com/office/drawing/2014/main" id="{E96A3302-457A-441E-AD6D-35208C3035DB}"/>
              </a:ext>
            </a:extLst>
          </p:cNvPr>
          <p:cNvSpPr txBox="1"/>
          <p:nvPr/>
        </p:nvSpPr>
        <p:spPr>
          <a:xfrm>
            <a:off x="8082648" y="5997193"/>
            <a:ext cx="1103447" cy="430887"/>
          </a:xfrm>
          <a:prstGeom prst="rect">
            <a:avLst/>
          </a:prstGeom>
          <a:noFill/>
        </p:spPr>
        <p:txBody>
          <a:bodyPr wrap="square" rtlCol="0">
            <a:spAutoFit/>
          </a:bodyPr>
          <a:lstStyle/>
          <a:p>
            <a:pPr algn="ctr"/>
            <a:r>
              <a:rPr lang="en-US" sz="1100" dirty="0">
                <a:latin typeface="Segoe UI Light" panose="020B0502040204020203" pitchFamily="34" charset="0"/>
                <a:ea typeface="Verdana" panose="020B0604030504040204" pitchFamily="34" charset="0"/>
                <a:cs typeface="Segoe UI Light" panose="020B0502040204020203" pitchFamily="34" charset="0"/>
              </a:rPr>
              <a:t>Access to </a:t>
            </a:r>
            <a:br>
              <a:rPr lang="en-US" sz="1100" dirty="0">
                <a:latin typeface="Segoe UI Light" panose="020B0502040204020203" pitchFamily="34" charset="0"/>
                <a:ea typeface="Verdana" panose="020B0604030504040204" pitchFamily="34" charset="0"/>
                <a:cs typeface="Segoe UI Light" panose="020B0502040204020203" pitchFamily="34" charset="0"/>
              </a:rPr>
            </a:br>
            <a:r>
              <a:rPr lang="en-US" sz="1100" dirty="0">
                <a:latin typeface="Segoe UI Light" panose="020B0502040204020203" pitchFamily="34" charset="0"/>
                <a:ea typeface="Verdana" panose="020B0604030504040204" pitchFamily="34" charset="0"/>
                <a:cs typeface="Segoe UI Light" panose="020B0502040204020203" pitchFamily="34" charset="0"/>
              </a:rPr>
              <a:t>Primary Care</a:t>
            </a:r>
          </a:p>
        </p:txBody>
      </p:sp>
      <p:sp>
        <p:nvSpPr>
          <p:cNvPr id="42" name="TextBox 41">
            <a:extLst>
              <a:ext uri="{FF2B5EF4-FFF2-40B4-BE49-F238E27FC236}">
                <a16:creationId xmlns:a16="http://schemas.microsoft.com/office/drawing/2014/main" id="{4F961ED8-0284-415E-987A-90161CDC98C6}"/>
              </a:ext>
            </a:extLst>
          </p:cNvPr>
          <p:cNvSpPr txBox="1"/>
          <p:nvPr/>
        </p:nvSpPr>
        <p:spPr>
          <a:xfrm>
            <a:off x="6846490" y="6009943"/>
            <a:ext cx="1103447" cy="430887"/>
          </a:xfrm>
          <a:prstGeom prst="rect">
            <a:avLst/>
          </a:prstGeom>
          <a:noFill/>
        </p:spPr>
        <p:txBody>
          <a:bodyPr wrap="square" rtlCol="0">
            <a:spAutoFit/>
          </a:bodyPr>
          <a:lstStyle/>
          <a:p>
            <a:pPr algn="ctr"/>
            <a:r>
              <a:rPr lang="en-US" sz="1100" dirty="0">
                <a:latin typeface="Segoe UI Light" panose="020B0502040204020203" pitchFamily="34" charset="0"/>
                <a:ea typeface="Verdana" panose="020B0604030504040204" pitchFamily="34" charset="0"/>
                <a:cs typeface="Segoe UI Light" panose="020B0502040204020203" pitchFamily="34" charset="0"/>
              </a:rPr>
              <a:t>Uninsured Children</a:t>
            </a:r>
          </a:p>
        </p:txBody>
      </p:sp>
      <p:sp>
        <p:nvSpPr>
          <p:cNvPr id="43" name="TextBox 42">
            <a:extLst>
              <a:ext uri="{FF2B5EF4-FFF2-40B4-BE49-F238E27FC236}">
                <a16:creationId xmlns:a16="http://schemas.microsoft.com/office/drawing/2014/main" id="{1218BD4A-318A-4D9E-BC36-C428AD99D33F}"/>
              </a:ext>
            </a:extLst>
          </p:cNvPr>
          <p:cNvSpPr txBox="1"/>
          <p:nvPr/>
        </p:nvSpPr>
        <p:spPr>
          <a:xfrm>
            <a:off x="5585636" y="6009943"/>
            <a:ext cx="1103447" cy="430887"/>
          </a:xfrm>
          <a:prstGeom prst="rect">
            <a:avLst/>
          </a:prstGeom>
          <a:noFill/>
        </p:spPr>
        <p:txBody>
          <a:bodyPr wrap="square" rtlCol="0">
            <a:spAutoFit/>
          </a:bodyPr>
          <a:lstStyle/>
          <a:p>
            <a:pPr algn="ctr"/>
            <a:r>
              <a:rPr lang="en-US" sz="1100" dirty="0">
                <a:latin typeface="Segoe UI Light" panose="020B0502040204020203" pitchFamily="34" charset="0"/>
                <a:ea typeface="Verdana" panose="020B0604030504040204" pitchFamily="34" charset="0"/>
                <a:cs typeface="Segoe UI Light" panose="020B0502040204020203" pitchFamily="34" charset="0"/>
              </a:rPr>
              <a:t>Premature Death</a:t>
            </a:r>
          </a:p>
        </p:txBody>
      </p:sp>
      <p:sp>
        <p:nvSpPr>
          <p:cNvPr id="44" name="TextBox 43">
            <a:extLst>
              <a:ext uri="{FF2B5EF4-FFF2-40B4-BE49-F238E27FC236}">
                <a16:creationId xmlns:a16="http://schemas.microsoft.com/office/drawing/2014/main" id="{08039529-5D45-4D0E-84A5-569A0EAC4DE9}"/>
              </a:ext>
            </a:extLst>
          </p:cNvPr>
          <p:cNvSpPr txBox="1"/>
          <p:nvPr/>
        </p:nvSpPr>
        <p:spPr>
          <a:xfrm>
            <a:off x="4324782" y="6088766"/>
            <a:ext cx="1103447" cy="261610"/>
          </a:xfrm>
          <a:prstGeom prst="rect">
            <a:avLst/>
          </a:prstGeom>
          <a:noFill/>
        </p:spPr>
        <p:txBody>
          <a:bodyPr wrap="square" rtlCol="0">
            <a:spAutoFit/>
          </a:bodyPr>
          <a:lstStyle/>
          <a:p>
            <a:pPr algn="ctr"/>
            <a:r>
              <a:rPr lang="en-US" sz="1100" dirty="0">
                <a:latin typeface="Segoe UI Light" panose="020B0502040204020203" pitchFamily="34" charset="0"/>
                <a:ea typeface="Verdana" panose="020B0604030504040204" pitchFamily="34" charset="0"/>
                <a:cs typeface="Segoe UI Light" panose="020B0502040204020203" pitchFamily="34" charset="0"/>
              </a:rPr>
              <a:t>Over 65</a:t>
            </a:r>
          </a:p>
        </p:txBody>
      </p:sp>
      <p:sp>
        <p:nvSpPr>
          <p:cNvPr id="45" name="Rectangle: Rounded Corners 44">
            <a:extLst>
              <a:ext uri="{FF2B5EF4-FFF2-40B4-BE49-F238E27FC236}">
                <a16:creationId xmlns:a16="http://schemas.microsoft.com/office/drawing/2014/main" id="{F951EC0C-CE9A-4AB4-9D66-1E287E4BA892}"/>
              </a:ext>
            </a:extLst>
          </p:cNvPr>
          <p:cNvSpPr/>
          <p:nvPr/>
        </p:nvSpPr>
        <p:spPr>
          <a:xfrm>
            <a:off x="4835416" y="4342521"/>
            <a:ext cx="131022" cy="1403959"/>
          </a:xfrm>
          <a:prstGeom prst="roundRect">
            <a:avLst>
              <a:gd name="adj" fmla="val 48925"/>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Rounded Corners 46">
            <a:extLst>
              <a:ext uri="{FF2B5EF4-FFF2-40B4-BE49-F238E27FC236}">
                <a16:creationId xmlns:a16="http://schemas.microsoft.com/office/drawing/2014/main" id="{331610DC-681F-45EA-B31E-F5038CCDA523}"/>
              </a:ext>
            </a:extLst>
          </p:cNvPr>
          <p:cNvSpPr/>
          <p:nvPr/>
        </p:nvSpPr>
        <p:spPr>
          <a:xfrm>
            <a:off x="7324632" y="4324439"/>
            <a:ext cx="131022" cy="1403959"/>
          </a:xfrm>
          <a:prstGeom prst="roundRect">
            <a:avLst>
              <a:gd name="adj" fmla="val 48925"/>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Rounded Corners 47">
            <a:extLst>
              <a:ext uri="{FF2B5EF4-FFF2-40B4-BE49-F238E27FC236}">
                <a16:creationId xmlns:a16="http://schemas.microsoft.com/office/drawing/2014/main" id="{947E35DF-914D-4979-8D0C-C521605FEDCE}"/>
              </a:ext>
            </a:extLst>
          </p:cNvPr>
          <p:cNvSpPr/>
          <p:nvPr/>
        </p:nvSpPr>
        <p:spPr>
          <a:xfrm>
            <a:off x="8566344" y="3076823"/>
            <a:ext cx="128016" cy="2646402"/>
          </a:xfrm>
          <a:prstGeom prst="roundRect">
            <a:avLst>
              <a:gd name="adj" fmla="val 48925"/>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35C2D98E-1791-4604-962F-3B767AFD53EA}"/>
              </a:ext>
            </a:extLst>
          </p:cNvPr>
          <p:cNvGrpSpPr/>
          <p:nvPr/>
        </p:nvGrpSpPr>
        <p:grpSpPr>
          <a:xfrm>
            <a:off x="8393026" y="4359311"/>
            <a:ext cx="500463" cy="495943"/>
            <a:chOff x="4946544" y="4254283"/>
            <a:chExt cx="500463" cy="495943"/>
          </a:xfrm>
        </p:grpSpPr>
        <p:sp>
          <p:nvSpPr>
            <p:cNvPr id="54" name="Oval 53">
              <a:extLst>
                <a:ext uri="{FF2B5EF4-FFF2-40B4-BE49-F238E27FC236}">
                  <a16:creationId xmlns:a16="http://schemas.microsoft.com/office/drawing/2014/main" id="{21C02A02-458B-4639-A169-4D10AA64A302}"/>
                </a:ext>
              </a:extLst>
            </p:cNvPr>
            <p:cNvSpPr/>
            <p:nvPr/>
          </p:nvSpPr>
          <p:spPr>
            <a:xfrm>
              <a:off x="4946544" y="4254283"/>
              <a:ext cx="495943" cy="495943"/>
            </a:xfrm>
            <a:prstGeom prst="ellipse">
              <a:avLst/>
            </a:prstGeom>
            <a:solidFill>
              <a:srgbClr val="F45B42"/>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047D2808-DC8D-4544-B9A4-525DBDBB0E83}"/>
                </a:ext>
              </a:extLst>
            </p:cNvPr>
            <p:cNvSpPr txBox="1"/>
            <p:nvPr/>
          </p:nvSpPr>
          <p:spPr>
            <a:xfrm>
              <a:off x="4979474" y="4317587"/>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33</a:t>
              </a:r>
            </a:p>
          </p:txBody>
        </p:sp>
      </p:grpSp>
      <p:sp>
        <p:nvSpPr>
          <p:cNvPr id="50" name="Rectangle: Rounded Corners 49">
            <a:extLst>
              <a:ext uri="{FF2B5EF4-FFF2-40B4-BE49-F238E27FC236}">
                <a16:creationId xmlns:a16="http://schemas.microsoft.com/office/drawing/2014/main" id="{479C32EF-710B-4AD9-835B-80109BFFD1E0}"/>
              </a:ext>
            </a:extLst>
          </p:cNvPr>
          <p:cNvSpPr/>
          <p:nvPr/>
        </p:nvSpPr>
        <p:spPr>
          <a:xfrm>
            <a:off x="9815394" y="3094836"/>
            <a:ext cx="128016" cy="2646402"/>
          </a:xfrm>
          <a:prstGeom prst="roundRect">
            <a:avLst>
              <a:gd name="adj" fmla="val 48925"/>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7997FE-E37E-4DD7-A92F-261C7B9AFD43}"/>
              </a:ext>
            </a:extLst>
          </p:cNvPr>
          <p:cNvGrpSpPr/>
          <p:nvPr/>
        </p:nvGrpSpPr>
        <p:grpSpPr>
          <a:xfrm>
            <a:off x="9629811" y="4375477"/>
            <a:ext cx="499180" cy="495943"/>
            <a:chOff x="6175426" y="4254282"/>
            <a:chExt cx="499180" cy="495943"/>
          </a:xfrm>
        </p:grpSpPr>
        <p:sp>
          <p:nvSpPr>
            <p:cNvPr id="52" name="Oval 51">
              <a:extLst>
                <a:ext uri="{FF2B5EF4-FFF2-40B4-BE49-F238E27FC236}">
                  <a16:creationId xmlns:a16="http://schemas.microsoft.com/office/drawing/2014/main" id="{C8CBD553-0D45-4C28-A630-C87F5A9EF885}"/>
                </a:ext>
              </a:extLst>
            </p:cNvPr>
            <p:cNvSpPr/>
            <p:nvPr/>
          </p:nvSpPr>
          <p:spPr>
            <a:xfrm>
              <a:off x="6175426" y="4254282"/>
              <a:ext cx="495943" cy="495943"/>
            </a:xfrm>
            <a:prstGeom prst="ellipse">
              <a:avLst/>
            </a:prstGeom>
            <a:solidFill>
              <a:srgbClr val="F45B42"/>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E823B18A-B389-454F-94F1-5C8744E7F3A2}"/>
                </a:ext>
              </a:extLst>
            </p:cNvPr>
            <p:cNvSpPr txBox="1"/>
            <p:nvPr/>
          </p:nvSpPr>
          <p:spPr>
            <a:xfrm>
              <a:off x="6207073" y="4317587"/>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32</a:t>
              </a:r>
            </a:p>
          </p:txBody>
        </p:sp>
      </p:grpSp>
      <p:grpSp>
        <p:nvGrpSpPr>
          <p:cNvPr id="85" name="Group 84">
            <a:extLst>
              <a:ext uri="{FF2B5EF4-FFF2-40B4-BE49-F238E27FC236}">
                <a16:creationId xmlns:a16="http://schemas.microsoft.com/office/drawing/2014/main" id="{0D80D8B3-DBD3-4B89-BA39-280251B486CA}"/>
              </a:ext>
            </a:extLst>
          </p:cNvPr>
          <p:cNvGrpSpPr/>
          <p:nvPr/>
        </p:nvGrpSpPr>
        <p:grpSpPr>
          <a:xfrm>
            <a:off x="4640225" y="4357007"/>
            <a:ext cx="495943" cy="495943"/>
            <a:chOff x="3701512" y="2854270"/>
            <a:chExt cx="495943" cy="495943"/>
          </a:xfrm>
        </p:grpSpPr>
        <p:sp>
          <p:nvSpPr>
            <p:cNvPr id="86" name="Oval 85">
              <a:extLst>
                <a:ext uri="{FF2B5EF4-FFF2-40B4-BE49-F238E27FC236}">
                  <a16:creationId xmlns:a16="http://schemas.microsoft.com/office/drawing/2014/main" id="{FE87A6D2-3704-4981-9E38-26A114B831F7}"/>
                </a:ext>
              </a:extLst>
            </p:cNvPr>
            <p:cNvSpPr/>
            <p:nvPr/>
          </p:nvSpPr>
          <p:spPr>
            <a:xfrm>
              <a:off x="3701512" y="2854270"/>
              <a:ext cx="495943" cy="495943"/>
            </a:xfrm>
            <a:prstGeom prst="ellipse">
              <a:avLst/>
            </a:prstGeom>
            <a:solidFill>
              <a:srgbClr val="FFB93E"/>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B343CF4B-84F0-4902-8ACF-3A99A6A6B50E}"/>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33</a:t>
              </a:r>
            </a:p>
          </p:txBody>
        </p:sp>
      </p:grpSp>
      <p:grpSp>
        <p:nvGrpSpPr>
          <p:cNvPr id="88" name="Group 87">
            <a:extLst>
              <a:ext uri="{FF2B5EF4-FFF2-40B4-BE49-F238E27FC236}">
                <a16:creationId xmlns:a16="http://schemas.microsoft.com/office/drawing/2014/main" id="{594FFCB4-DDC7-426A-96A7-82799970721A}"/>
              </a:ext>
            </a:extLst>
          </p:cNvPr>
          <p:cNvGrpSpPr/>
          <p:nvPr/>
        </p:nvGrpSpPr>
        <p:grpSpPr>
          <a:xfrm>
            <a:off x="7135957" y="4037363"/>
            <a:ext cx="495943" cy="495943"/>
            <a:chOff x="3701512" y="2854270"/>
            <a:chExt cx="495943" cy="495943"/>
          </a:xfrm>
        </p:grpSpPr>
        <p:sp>
          <p:nvSpPr>
            <p:cNvPr id="89" name="Oval 88">
              <a:extLst>
                <a:ext uri="{FF2B5EF4-FFF2-40B4-BE49-F238E27FC236}">
                  <a16:creationId xmlns:a16="http://schemas.microsoft.com/office/drawing/2014/main" id="{E48EEC49-390A-4205-A39E-CFE321915DBC}"/>
                </a:ext>
              </a:extLst>
            </p:cNvPr>
            <p:cNvSpPr/>
            <p:nvPr/>
          </p:nvSpPr>
          <p:spPr>
            <a:xfrm>
              <a:off x="3701512" y="2854270"/>
              <a:ext cx="495943" cy="495943"/>
            </a:xfrm>
            <a:prstGeom prst="ellipse">
              <a:avLst/>
            </a:prstGeom>
            <a:solidFill>
              <a:srgbClr val="FFB93E"/>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FD0439A5-26ED-4296-943B-AE8CEF284ABF}"/>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40</a:t>
              </a:r>
            </a:p>
          </p:txBody>
        </p:sp>
      </p:grpSp>
      <p:grpSp>
        <p:nvGrpSpPr>
          <p:cNvPr id="94" name="Group 93">
            <a:extLst>
              <a:ext uri="{FF2B5EF4-FFF2-40B4-BE49-F238E27FC236}">
                <a16:creationId xmlns:a16="http://schemas.microsoft.com/office/drawing/2014/main" id="{502E4AF5-F2D3-43AD-B5AE-FBBAE0918F32}"/>
              </a:ext>
            </a:extLst>
          </p:cNvPr>
          <p:cNvGrpSpPr/>
          <p:nvPr/>
        </p:nvGrpSpPr>
        <p:grpSpPr>
          <a:xfrm>
            <a:off x="8382381" y="2921311"/>
            <a:ext cx="495943" cy="495943"/>
            <a:chOff x="3701512" y="2854270"/>
            <a:chExt cx="495943" cy="495943"/>
          </a:xfrm>
        </p:grpSpPr>
        <p:sp>
          <p:nvSpPr>
            <p:cNvPr id="95" name="Oval 94">
              <a:extLst>
                <a:ext uri="{FF2B5EF4-FFF2-40B4-BE49-F238E27FC236}">
                  <a16:creationId xmlns:a16="http://schemas.microsoft.com/office/drawing/2014/main" id="{DC2CDEE1-1A7D-4BCD-A615-D438316493EA}"/>
                </a:ext>
              </a:extLst>
            </p:cNvPr>
            <p:cNvSpPr/>
            <p:nvPr/>
          </p:nvSpPr>
          <p:spPr>
            <a:xfrm>
              <a:off x="3701512" y="2854270"/>
              <a:ext cx="495943" cy="495943"/>
            </a:xfrm>
            <a:prstGeom prst="ellipse">
              <a:avLst/>
            </a:prstGeom>
            <a:solidFill>
              <a:srgbClr val="FFB93E"/>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6" name="TextBox 95">
              <a:extLst>
                <a:ext uri="{FF2B5EF4-FFF2-40B4-BE49-F238E27FC236}">
                  <a16:creationId xmlns:a16="http://schemas.microsoft.com/office/drawing/2014/main" id="{324729F6-0B97-4F99-9995-C5E91C9AE931}"/>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63</a:t>
              </a:r>
            </a:p>
          </p:txBody>
        </p:sp>
      </p:grpSp>
      <p:grpSp>
        <p:nvGrpSpPr>
          <p:cNvPr id="97" name="Group 96">
            <a:extLst>
              <a:ext uri="{FF2B5EF4-FFF2-40B4-BE49-F238E27FC236}">
                <a16:creationId xmlns:a16="http://schemas.microsoft.com/office/drawing/2014/main" id="{5AEFB6F2-D527-4C66-9D89-9FE32EFD16CE}"/>
              </a:ext>
            </a:extLst>
          </p:cNvPr>
          <p:cNvGrpSpPr/>
          <p:nvPr/>
        </p:nvGrpSpPr>
        <p:grpSpPr>
          <a:xfrm>
            <a:off x="9629812" y="3007124"/>
            <a:ext cx="495943" cy="495943"/>
            <a:chOff x="3701512" y="2854270"/>
            <a:chExt cx="495943" cy="495943"/>
          </a:xfrm>
        </p:grpSpPr>
        <p:sp>
          <p:nvSpPr>
            <p:cNvPr id="98" name="Oval 97">
              <a:extLst>
                <a:ext uri="{FF2B5EF4-FFF2-40B4-BE49-F238E27FC236}">
                  <a16:creationId xmlns:a16="http://schemas.microsoft.com/office/drawing/2014/main" id="{829D6EBF-97D4-4CF3-9903-3C534765D36D}"/>
                </a:ext>
              </a:extLst>
            </p:cNvPr>
            <p:cNvSpPr/>
            <p:nvPr/>
          </p:nvSpPr>
          <p:spPr>
            <a:xfrm>
              <a:off x="3701512" y="2854270"/>
              <a:ext cx="495943" cy="495943"/>
            </a:xfrm>
            <a:prstGeom prst="ellipse">
              <a:avLst/>
            </a:prstGeom>
            <a:solidFill>
              <a:srgbClr val="FFB93E"/>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A3B21144-6EC8-423A-9C52-AA1ACB9A2481}"/>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62</a:t>
              </a:r>
            </a:p>
          </p:txBody>
        </p:sp>
      </p:grpSp>
      <p:grpSp>
        <p:nvGrpSpPr>
          <p:cNvPr id="7" name="Group 6">
            <a:extLst>
              <a:ext uri="{FF2B5EF4-FFF2-40B4-BE49-F238E27FC236}">
                <a16:creationId xmlns:a16="http://schemas.microsoft.com/office/drawing/2014/main" id="{F85170D7-0C1A-4C47-AC22-3E9D516845BF}"/>
              </a:ext>
            </a:extLst>
          </p:cNvPr>
          <p:cNvGrpSpPr/>
          <p:nvPr/>
        </p:nvGrpSpPr>
        <p:grpSpPr>
          <a:xfrm>
            <a:off x="579393" y="1477342"/>
            <a:ext cx="3471200" cy="4263895"/>
            <a:chOff x="289919" y="2162278"/>
            <a:chExt cx="2589432" cy="3014546"/>
          </a:xfrm>
        </p:grpSpPr>
        <p:pic>
          <p:nvPicPr>
            <p:cNvPr id="276" name="Picture 275">
              <a:extLst>
                <a:ext uri="{FF2B5EF4-FFF2-40B4-BE49-F238E27FC236}">
                  <a16:creationId xmlns:a16="http://schemas.microsoft.com/office/drawing/2014/main" id="{A48F9DFB-A9DE-4EBF-81B0-9EF9F86B2FAA}"/>
                </a:ext>
              </a:extLst>
            </p:cNvPr>
            <p:cNvPicPr>
              <a:picLocks noChangeAspect="1"/>
            </p:cNvPicPr>
            <p:nvPr/>
          </p:nvPicPr>
          <p:blipFill>
            <a:blip r:embed="rId6"/>
            <a:stretch>
              <a:fillRect/>
            </a:stretch>
          </p:blipFill>
          <p:spPr>
            <a:xfrm>
              <a:off x="289919" y="2162278"/>
              <a:ext cx="2560799" cy="866340"/>
            </a:xfrm>
            <a:prstGeom prst="rect">
              <a:avLst/>
            </a:prstGeom>
          </p:spPr>
        </p:pic>
        <p:pic>
          <p:nvPicPr>
            <p:cNvPr id="544" name="Picture 543">
              <a:extLst>
                <a:ext uri="{FF2B5EF4-FFF2-40B4-BE49-F238E27FC236}">
                  <a16:creationId xmlns:a16="http://schemas.microsoft.com/office/drawing/2014/main" id="{60C26377-BE69-45EE-8D7C-210825E80CD9}"/>
                </a:ext>
              </a:extLst>
            </p:cNvPr>
            <p:cNvPicPr>
              <a:picLocks noChangeAspect="1"/>
            </p:cNvPicPr>
            <p:nvPr/>
          </p:nvPicPr>
          <p:blipFill>
            <a:blip r:embed="rId7"/>
            <a:stretch>
              <a:fillRect/>
            </a:stretch>
          </p:blipFill>
          <p:spPr>
            <a:xfrm>
              <a:off x="300743" y="3894459"/>
              <a:ext cx="2578608" cy="850984"/>
            </a:xfrm>
            <a:prstGeom prst="rect">
              <a:avLst/>
            </a:prstGeom>
          </p:spPr>
        </p:pic>
        <p:sp>
          <p:nvSpPr>
            <p:cNvPr id="73" name="TextBox 72">
              <a:extLst>
                <a:ext uri="{FF2B5EF4-FFF2-40B4-BE49-F238E27FC236}">
                  <a16:creationId xmlns:a16="http://schemas.microsoft.com/office/drawing/2014/main" id="{304D7A50-971F-4896-8814-576EF9F1A928}"/>
                </a:ext>
              </a:extLst>
            </p:cNvPr>
            <p:cNvSpPr txBox="1"/>
            <p:nvPr/>
          </p:nvSpPr>
          <p:spPr>
            <a:xfrm>
              <a:off x="1002145" y="4807492"/>
              <a:ext cx="1313660" cy="369332"/>
            </a:xfrm>
            <a:prstGeom prst="rect">
              <a:avLst/>
            </a:prstGeom>
            <a:noFill/>
          </p:spPr>
          <p:txBody>
            <a:bodyPr wrap="square" rtlCol="0">
              <a:spAutoFit/>
            </a:bodyPr>
            <a:lstStyle/>
            <a:p>
              <a:pPr algn="ctr"/>
              <a:r>
                <a:rPr lang="en-US" dirty="0">
                  <a:latin typeface="Segoe UI Light" panose="020B0502040204020203" pitchFamily="34" charset="0"/>
                  <a:ea typeface="Verdana" panose="020B0604030504040204" pitchFamily="34" charset="0"/>
                  <a:cs typeface="Segoe UI Light" panose="020B0502040204020203" pitchFamily="34" charset="0"/>
                </a:rPr>
                <a:t>Urban</a:t>
              </a:r>
            </a:p>
          </p:txBody>
        </p:sp>
        <p:sp>
          <p:nvSpPr>
            <p:cNvPr id="100" name="TextBox 99">
              <a:extLst>
                <a:ext uri="{FF2B5EF4-FFF2-40B4-BE49-F238E27FC236}">
                  <a16:creationId xmlns:a16="http://schemas.microsoft.com/office/drawing/2014/main" id="{1BA26247-C49C-4BB3-A108-15130AA68355}"/>
                </a:ext>
              </a:extLst>
            </p:cNvPr>
            <p:cNvSpPr txBox="1"/>
            <p:nvPr/>
          </p:nvSpPr>
          <p:spPr>
            <a:xfrm>
              <a:off x="1004905" y="3092206"/>
              <a:ext cx="1313660" cy="369332"/>
            </a:xfrm>
            <a:prstGeom prst="rect">
              <a:avLst/>
            </a:prstGeom>
            <a:noFill/>
          </p:spPr>
          <p:txBody>
            <a:bodyPr wrap="square" rtlCol="0">
              <a:spAutoFit/>
            </a:bodyPr>
            <a:lstStyle/>
            <a:p>
              <a:pPr algn="ctr"/>
              <a:r>
                <a:rPr lang="en-US" dirty="0">
                  <a:latin typeface="Segoe UI Light" panose="020B0502040204020203" pitchFamily="34" charset="0"/>
                  <a:ea typeface="Verdana" panose="020B0604030504040204" pitchFamily="34" charset="0"/>
                  <a:cs typeface="Segoe UI Light" panose="020B0502040204020203" pitchFamily="34" charset="0"/>
                </a:rPr>
                <a:t>Rural </a:t>
              </a:r>
            </a:p>
          </p:txBody>
        </p:sp>
      </p:grpSp>
      <p:sp>
        <p:nvSpPr>
          <p:cNvPr id="68" name="Rectangle: Rounded Corners 67">
            <a:extLst>
              <a:ext uri="{FF2B5EF4-FFF2-40B4-BE49-F238E27FC236}">
                <a16:creationId xmlns:a16="http://schemas.microsoft.com/office/drawing/2014/main" id="{397EF5FC-92B5-49D8-BD9B-08228519A44B}"/>
              </a:ext>
            </a:extLst>
          </p:cNvPr>
          <p:cNvSpPr/>
          <p:nvPr/>
        </p:nvSpPr>
        <p:spPr>
          <a:xfrm>
            <a:off x="6094908" y="4533306"/>
            <a:ext cx="114710" cy="1191900"/>
          </a:xfrm>
          <a:prstGeom prst="roundRect">
            <a:avLst>
              <a:gd name="adj" fmla="val 48925"/>
            </a:avLst>
          </a:prstGeom>
          <a:solidFill>
            <a:srgbClr val="002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31B0022D-9BB6-4B2B-A642-6DDB889E768F}"/>
              </a:ext>
            </a:extLst>
          </p:cNvPr>
          <p:cNvGrpSpPr/>
          <p:nvPr/>
        </p:nvGrpSpPr>
        <p:grpSpPr>
          <a:xfrm>
            <a:off x="5865489" y="4076467"/>
            <a:ext cx="495943" cy="495943"/>
            <a:chOff x="3701512" y="2854270"/>
            <a:chExt cx="495943" cy="495943"/>
          </a:xfrm>
        </p:grpSpPr>
        <p:sp>
          <p:nvSpPr>
            <p:cNvPr id="92" name="Oval 91">
              <a:extLst>
                <a:ext uri="{FF2B5EF4-FFF2-40B4-BE49-F238E27FC236}">
                  <a16:creationId xmlns:a16="http://schemas.microsoft.com/office/drawing/2014/main" id="{A8A21932-E5FE-4EE0-A902-D983741693CA}"/>
                </a:ext>
              </a:extLst>
            </p:cNvPr>
            <p:cNvSpPr/>
            <p:nvPr/>
          </p:nvSpPr>
          <p:spPr>
            <a:xfrm>
              <a:off x="3701512" y="2854270"/>
              <a:ext cx="495943" cy="495943"/>
            </a:xfrm>
            <a:prstGeom prst="ellipse">
              <a:avLst/>
            </a:prstGeom>
            <a:solidFill>
              <a:srgbClr val="FFB93E"/>
            </a:solidFill>
            <a:ln w="38100">
              <a:solidFill>
                <a:srgbClr val="FFFFF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TextBox 92">
              <a:extLst>
                <a:ext uri="{FF2B5EF4-FFF2-40B4-BE49-F238E27FC236}">
                  <a16:creationId xmlns:a16="http://schemas.microsoft.com/office/drawing/2014/main" id="{36AB8161-D669-4C03-A32A-1ECAAC2360AF}"/>
                </a:ext>
              </a:extLst>
            </p:cNvPr>
            <p:cNvSpPr txBox="1"/>
            <p:nvPr/>
          </p:nvSpPr>
          <p:spPr>
            <a:xfrm>
              <a:off x="3729279" y="2917575"/>
              <a:ext cx="467533" cy="369332"/>
            </a:xfrm>
            <a:prstGeom prst="rect">
              <a:avLst/>
            </a:prstGeom>
            <a:noFill/>
          </p:spPr>
          <p:txBody>
            <a:bodyPr wrap="square" rtlCol="0">
              <a:spAutoFit/>
            </a:bodyPr>
            <a:lstStyle/>
            <a:p>
              <a:pPr algn="l"/>
              <a:r>
                <a:rPr lang="en-US" b="1" dirty="0">
                  <a:solidFill>
                    <a:schemeClr val="bg1"/>
                  </a:solidFill>
                  <a:latin typeface="Segoe UI" panose="020B0502040204020203" pitchFamily="34" charset="0"/>
                  <a:ea typeface="Verdana" panose="020B0604030504040204" pitchFamily="34" charset="0"/>
                  <a:cs typeface="Segoe UI" panose="020B0502040204020203" pitchFamily="34" charset="0"/>
                </a:rPr>
                <a:t>40</a:t>
              </a:r>
            </a:p>
          </p:txBody>
        </p:sp>
      </p:grpSp>
      <p:sp>
        <p:nvSpPr>
          <p:cNvPr id="69" name="TextBox 68">
            <a:extLst>
              <a:ext uri="{FF2B5EF4-FFF2-40B4-BE49-F238E27FC236}">
                <a16:creationId xmlns:a16="http://schemas.microsoft.com/office/drawing/2014/main" id="{CD4A227A-6241-450D-AA6C-1A36F90F0F67}"/>
              </a:ext>
            </a:extLst>
          </p:cNvPr>
          <p:cNvSpPr txBox="1"/>
          <p:nvPr/>
        </p:nvSpPr>
        <p:spPr>
          <a:xfrm>
            <a:off x="1045843" y="6181857"/>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a:t>
            </a:r>
            <a:r>
              <a:rPr kumimoji="0" lang="en-US" sz="9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Chartis</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Center for Rural Health, 2021.</a:t>
            </a:r>
          </a:p>
        </p:txBody>
      </p:sp>
      <p:sp>
        <p:nvSpPr>
          <p:cNvPr id="5" name="Title 3">
            <a:extLst>
              <a:ext uri="{FF2B5EF4-FFF2-40B4-BE49-F238E27FC236}">
                <a16:creationId xmlns:a16="http://schemas.microsoft.com/office/drawing/2014/main" id="{AE849578-730A-4EF8-A24B-F1E551F5CC18}"/>
              </a:ext>
            </a:extLst>
          </p:cNvPr>
          <p:cNvSpPr txBox="1">
            <a:spLocks/>
          </p:cNvSpPr>
          <p:nvPr/>
        </p:nvSpPr>
        <p:spPr>
          <a:xfrm>
            <a:off x="579407" y="250106"/>
            <a:ext cx="11018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Population Health Disparity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9555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AC372B4-2EC0-4148-A76D-BA60DAE3D0C3}"/>
              </a:ext>
            </a:extLst>
          </p:cNvPr>
          <p:cNvSpPr>
            <a:spLocks noGrp="1"/>
          </p:cNvSpPr>
          <p:nvPr>
            <p:ph type="title"/>
          </p:nvPr>
        </p:nvSpPr>
        <p:spPr>
          <a:xfrm>
            <a:off x="156274" y="179146"/>
            <a:ext cx="10515600" cy="1325563"/>
          </a:xfrm>
        </p:spPr>
        <p:txBody>
          <a:bodyPr>
            <a:normAutofit fontScale="90000"/>
          </a:bodyPr>
          <a:lstStyle/>
          <a:p>
            <a:r>
              <a:rPr lang="en-US" altLang="en-US" sz="4400" b="1" dirty="0">
                <a:solidFill>
                  <a:srgbClr val="0C2B56"/>
                </a:solidFill>
                <a:latin typeface="Open Sans" panose="020B0606030504020204" pitchFamily="34" charset="0"/>
                <a:ea typeface="Open Sans" panose="020B0606030504020204" pitchFamily="34" charset="0"/>
                <a:cs typeface="Open Sans" panose="020B0606030504020204" pitchFamily="34" charset="0"/>
              </a:rPr>
              <a:t>Rural Hospitals: Convergence of Multiple </a:t>
            </a:r>
            <a:br>
              <a:rPr lang="en-US" altLang="en-US" sz="4400" b="1" dirty="0">
                <a:solidFill>
                  <a:srgbClr val="0C2B56"/>
                </a:solidFill>
                <a:latin typeface="Open Sans" panose="020B0606030504020204" pitchFamily="34" charset="0"/>
                <a:ea typeface="Open Sans" panose="020B0606030504020204" pitchFamily="34" charset="0"/>
                <a:cs typeface="Open Sans" panose="020B0606030504020204" pitchFamily="34" charset="0"/>
              </a:rPr>
            </a:br>
            <a:r>
              <a:rPr lang="en-US" altLang="en-US" sz="4400" b="1" dirty="0">
                <a:solidFill>
                  <a:srgbClr val="0C2B56"/>
                </a:solidFill>
                <a:latin typeface="Open Sans" panose="020B0606030504020204" pitchFamily="34" charset="0"/>
                <a:ea typeface="Open Sans" panose="020B0606030504020204" pitchFamily="34" charset="0"/>
                <a:cs typeface="Open Sans" panose="020B0606030504020204" pitchFamily="34" charset="0"/>
              </a:rPr>
              <a:t>Pressure Points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Graphical user interface, application&#10;&#10;Description automatically generated">
            <a:extLst>
              <a:ext uri="{FF2B5EF4-FFF2-40B4-BE49-F238E27FC236}">
                <a16:creationId xmlns:a16="http://schemas.microsoft.com/office/drawing/2014/main" id="{BEB0635E-4A77-4257-AA1B-C70D555AF426}"/>
              </a:ext>
            </a:extLst>
          </p:cNvPr>
          <p:cNvPicPr>
            <a:picLocks noChangeAspect="1"/>
          </p:cNvPicPr>
          <p:nvPr/>
        </p:nvPicPr>
        <p:blipFill>
          <a:blip r:embed="rId2"/>
          <a:stretch>
            <a:fillRect/>
          </a:stretch>
        </p:blipFill>
        <p:spPr>
          <a:xfrm>
            <a:off x="621101" y="1744334"/>
            <a:ext cx="11024659" cy="4464989"/>
          </a:xfrm>
          <a:prstGeom prst="rect">
            <a:avLst/>
          </a:prstGeom>
          <a:noFill/>
        </p:spPr>
      </p:pic>
    </p:spTree>
    <p:extLst>
      <p:ext uri="{BB962C8B-B14F-4D97-AF65-F5344CB8AC3E}">
        <p14:creationId xmlns:p14="http://schemas.microsoft.com/office/powerpoint/2010/main" val="1299331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p:nvPr>
        </p:nvSpPr>
        <p:spPr>
          <a:xfrm>
            <a:off x="904068" y="1662193"/>
            <a:ext cx="10383864" cy="1766807"/>
          </a:xfrm>
        </p:spPr>
        <p:txBody>
          <a:bodyPr/>
          <a:lstStyle/>
          <a:p>
            <a:r>
              <a:rPr lang="en-US" sz="6000" b="1" dirty="0">
                <a:latin typeface="Open Sans" panose="020B0606030504020204" pitchFamily="34" charset="0"/>
                <a:ea typeface="Open Sans" panose="020B0606030504020204" pitchFamily="34" charset="0"/>
                <a:cs typeface="Open Sans" panose="020B0606030504020204" pitchFamily="34" charset="0"/>
              </a:rPr>
              <a:t>Addressing COVID-19</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64929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56" name="Title 1">
            <a:extLst>
              <a:ext uri="{FF2B5EF4-FFF2-40B4-BE49-F238E27FC236}">
                <a16:creationId xmlns:a16="http://schemas.microsoft.com/office/drawing/2014/main" id="{895FA807-C395-49EB-9483-BE93435DD5F9}"/>
              </a:ext>
            </a:extLst>
          </p:cNvPr>
          <p:cNvSpPr>
            <a:spLocks noGrp="1"/>
          </p:cNvSpPr>
          <p:nvPr>
            <p:ph type="title"/>
          </p:nvPr>
        </p:nvSpPr>
        <p:spPr>
          <a:xfrm>
            <a:off x="1191654" y="217407"/>
            <a:ext cx="8751833" cy="436543"/>
          </a:xfrm>
        </p:spPr>
        <p:txBody>
          <a:bodyPr vert="horz">
            <a:normAutofit fontScale="90000"/>
          </a:bodyPr>
          <a:lstStyle/>
          <a:p>
            <a:pPr algn="ctr"/>
            <a:r>
              <a:rPr lang="en-US" sz="4900" b="1" dirty="0">
                <a:latin typeface="Open Sans" panose="020B0606030504020204" pitchFamily="34" charset="0"/>
                <a:ea typeface="Open Sans" panose="020B0606030504020204" pitchFamily="34" charset="0"/>
                <a:cs typeface="Open Sans" panose="020B0606030504020204" pitchFamily="34" charset="0"/>
              </a:rPr>
              <a:t>COVID-19 New Infection Rates</a:t>
            </a:r>
            <a:br>
              <a:rPr lang="en-US" b="1" dirty="0">
                <a:latin typeface="Open Sans" panose="020B0606030504020204" pitchFamily="34" charset="0"/>
                <a:ea typeface="Open Sans" panose="020B0606030504020204" pitchFamily="34" charset="0"/>
                <a:cs typeface="Open Sans" panose="020B0606030504020204" pitchFamily="34" charset="0"/>
              </a:rPr>
            </a:br>
            <a:endParaRPr lang="en-US" sz="1600" dirty="0">
              <a:solidFill>
                <a:srgbClr val="3A49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TextBox 312">
            <a:extLst>
              <a:ext uri="{FF2B5EF4-FFF2-40B4-BE49-F238E27FC236}">
                <a16:creationId xmlns:a16="http://schemas.microsoft.com/office/drawing/2014/main" id="{4083BDFE-47D8-459E-B981-B3200FDBCB07}"/>
              </a:ext>
            </a:extLst>
          </p:cNvPr>
          <p:cNvSpPr txBox="1"/>
          <p:nvPr/>
        </p:nvSpPr>
        <p:spPr>
          <a:xfrm>
            <a:off x="9454392" y="6379155"/>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hlinkClick r:id="rId6"/>
              </a:rPr>
              <a:t>Daily Yonder COVID-19 Dashboard</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2021.</a:t>
            </a:r>
          </a:p>
        </p:txBody>
      </p:sp>
      <p:sp>
        <p:nvSpPr>
          <p:cNvPr id="314" name="TextBox 313">
            <a:extLst>
              <a:ext uri="{FF2B5EF4-FFF2-40B4-BE49-F238E27FC236}">
                <a16:creationId xmlns:a16="http://schemas.microsoft.com/office/drawing/2014/main" id="{A1F7327A-9D61-44C8-A55A-6DD1C326C137}"/>
              </a:ext>
            </a:extLst>
          </p:cNvPr>
          <p:cNvSpPr txBox="1"/>
          <p:nvPr/>
        </p:nvSpPr>
        <p:spPr>
          <a:xfrm>
            <a:off x="9454391" y="6154655"/>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July 25-31, 2021</a:t>
            </a:r>
          </a:p>
        </p:txBody>
      </p:sp>
      <p:sp>
        <p:nvSpPr>
          <p:cNvPr id="5" name="TextBox 4">
            <a:extLst>
              <a:ext uri="{FF2B5EF4-FFF2-40B4-BE49-F238E27FC236}">
                <a16:creationId xmlns:a16="http://schemas.microsoft.com/office/drawing/2014/main" id="{C5B33696-B957-4F92-B95C-BF38FF37887F}"/>
              </a:ext>
            </a:extLst>
          </p:cNvPr>
          <p:cNvSpPr txBox="1"/>
          <p:nvPr/>
        </p:nvSpPr>
        <p:spPr>
          <a:xfrm>
            <a:off x="1488426" y="5608956"/>
            <a:ext cx="460757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A4972"/>
              </a:solidFill>
              <a:effectLst/>
              <a:uLnTx/>
              <a:uFillTx/>
              <a:latin typeface="Arial" panose="020B0604020202020204"/>
              <a:ea typeface="+mn-ea"/>
              <a:cs typeface="+mn-cs"/>
            </a:endParaRPr>
          </a:p>
        </p:txBody>
      </p:sp>
      <p:pic>
        <p:nvPicPr>
          <p:cNvPr id="4" name="Picture 3" descr="Map&#10;&#10;Description automatically generated">
            <a:extLst>
              <a:ext uri="{FF2B5EF4-FFF2-40B4-BE49-F238E27FC236}">
                <a16:creationId xmlns:a16="http://schemas.microsoft.com/office/drawing/2014/main" id="{75ABE342-2840-4E1F-9CBF-0D3DFD3A5EE9}"/>
              </a:ext>
            </a:extLst>
          </p:cNvPr>
          <p:cNvPicPr>
            <a:picLocks noChangeAspect="1"/>
          </p:cNvPicPr>
          <p:nvPr/>
        </p:nvPicPr>
        <p:blipFill>
          <a:blip r:embed="rId7"/>
          <a:stretch>
            <a:fillRect/>
          </a:stretch>
        </p:blipFill>
        <p:spPr>
          <a:xfrm>
            <a:off x="1597793" y="598229"/>
            <a:ext cx="8662737" cy="5836648"/>
          </a:xfrm>
          <a:prstGeom prst="rect">
            <a:avLst/>
          </a:prstGeom>
        </p:spPr>
      </p:pic>
    </p:spTree>
    <p:extLst>
      <p:ext uri="{BB962C8B-B14F-4D97-AF65-F5344CB8AC3E}">
        <p14:creationId xmlns:p14="http://schemas.microsoft.com/office/powerpoint/2010/main" val="21236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156" name="Title 1">
            <a:extLst>
              <a:ext uri="{FF2B5EF4-FFF2-40B4-BE49-F238E27FC236}">
                <a16:creationId xmlns:a16="http://schemas.microsoft.com/office/drawing/2014/main" id="{895FA807-C395-49EB-9483-BE93435DD5F9}"/>
              </a:ext>
            </a:extLst>
          </p:cNvPr>
          <p:cNvSpPr>
            <a:spLocks noGrp="1"/>
          </p:cNvSpPr>
          <p:nvPr>
            <p:ph type="title"/>
          </p:nvPr>
        </p:nvSpPr>
        <p:spPr>
          <a:xfrm>
            <a:off x="1191654" y="217407"/>
            <a:ext cx="8751833" cy="436543"/>
          </a:xfrm>
        </p:spPr>
        <p:txBody>
          <a:bodyPr vert="horz">
            <a:normAutofit fontScale="90000"/>
          </a:bodyPr>
          <a:lstStyle/>
          <a:p>
            <a:pPr algn="ctr"/>
            <a:r>
              <a:rPr lang="en-US" sz="4900" b="1" dirty="0">
                <a:latin typeface="Open Sans" panose="020B0606030504020204" pitchFamily="34" charset="0"/>
                <a:ea typeface="Open Sans" panose="020B0606030504020204" pitchFamily="34" charset="0"/>
                <a:cs typeface="Open Sans" panose="020B0606030504020204" pitchFamily="34" charset="0"/>
              </a:rPr>
              <a:t>COVID-19 New Infection Rates</a:t>
            </a:r>
            <a:br>
              <a:rPr lang="en-US" b="1" dirty="0">
                <a:latin typeface="Open Sans" panose="020B0606030504020204" pitchFamily="34" charset="0"/>
                <a:ea typeface="Open Sans" panose="020B0606030504020204" pitchFamily="34" charset="0"/>
                <a:cs typeface="Open Sans" panose="020B0606030504020204" pitchFamily="34" charset="0"/>
              </a:rPr>
            </a:br>
            <a:endParaRPr lang="en-US" sz="1600" dirty="0">
              <a:solidFill>
                <a:srgbClr val="3A49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3" name="TextBox 312">
            <a:extLst>
              <a:ext uri="{FF2B5EF4-FFF2-40B4-BE49-F238E27FC236}">
                <a16:creationId xmlns:a16="http://schemas.microsoft.com/office/drawing/2014/main" id="{4083BDFE-47D8-459E-B981-B3200FDBCB07}"/>
              </a:ext>
            </a:extLst>
          </p:cNvPr>
          <p:cNvSpPr txBox="1"/>
          <p:nvPr/>
        </p:nvSpPr>
        <p:spPr>
          <a:xfrm>
            <a:off x="9454392" y="6379155"/>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hlinkClick r:id="rId6"/>
              </a:rPr>
              <a:t>Daily Yonder COVID-19 Dashboard</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2021.</a:t>
            </a:r>
          </a:p>
        </p:txBody>
      </p:sp>
      <p:sp>
        <p:nvSpPr>
          <p:cNvPr id="314" name="TextBox 313">
            <a:extLst>
              <a:ext uri="{FF2B5EF4-FFF2-40B4-BE49-F238E27FC236}">
                <a16:creationId xmlns:a16="http://schemas.microsoft.com/office/drawing/2014/main" id="{A1F7327A-9D61-44C8-A55A-6DD1C326C137}"/>
              </a:ext>
            </a:extLst>
          </p:cNvPr>
          <p:cNvSpPr txBox="1"/>
          <p:nvPr/>
        </p:nvSpPr>
        <p:spPr>
          <a:xfrm>
            <a:off x="9454391" y="6154655"/>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June6-12, 2021</a:t>
            </a:r>
          </a:p>
        </p:txBody>
      </p:sp>
      <p:sp>
        <p:nvSpPr>
          <p:cNvPr id="5" name="TextBox 4">
            <a:extLst>
              <a:ext uri="{FF2B5EF4-FFF2-40B4-BE49-F238E27FC236}">
                <a16:creationId xmlns:a16="http://schemas.microsoft.com/office/drawing/2014/main" id="{C5B33696-B957-4F92-B95C-BF38FF37887F}"/>
              </a:ext>
            </a:extLst>
          </p:cNvPr>
          <p:cNvSpPr txBox="1"/>
          <p:nvPr/>
        </p:nvSpPr>
        <p:spPr>
          <a:xfrm>
            <a:off x="1488426" y="5608956"/>
            <a:ext cx="4607573" cy="369332"/>
          </a:xfrm>
          <a:prstGeom prst="rect">
            <a:avLst/>
          </a:prstGeom>
          <a:solidFill>
            <a:schemeClr val="bg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09BDEC33-6B35-41AE-8E7D-7373572C3DAC}"/>
              </a:ext>
            </a:extLst>
          </p:cNvPr>
          <p:cNvPicPr>
            <a:picLocks noChangeAspect="1"/>
          </p:cNvPicPr>
          <p:nvPr/>
        </p:nvPicPr>
        <p:blipFill>
          <a:blip r:embed="rId7"/>
          <a:stretch>
            <a:fillRect/>
          </a:stretch>
        </p:blipFill>
        <p:spPr>
          <a:xfrm>
            <a:off x="1399557" y="606626"/>
            <a:ext cx="8986102" cy="5772529"/>
          </a:xfrm>
          <a:prstGeom prst="rect">
            <a:avLst/>
          </a:prstGeom>
        </p:spPr>
      </p:pic>
    </p:spTree>
    <p:extLst>
      <p:ext uri="{BB962C8B-B14F-4D97-AF65-F5344CB8AC3E}">
        <p14:creationId xmlns:p14="http://schemas.microsoft.com/office/powerpoint/2010/main" val="394430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4C661C-42CF-47C2-AFB3-9E94A755A2AE}"/>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COVID-19 Rural Vaccination Rates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pic>
        <p:nvPicPr>
          <p:cNvPr id="3" name="Picture 4" descr="Map&#10;&#10;Description automatically generated">
            <a:extLst>
              <a:ext uri="{FF2B5EF4-FFF2-40B4-BE49-F238E27FC236}">
                <a16:creationId xmlns:a16="http://schemas.microsoft.com/office/drawing/2014/main" id="{4E2BB965-1BCC-4DFF-A278-BC2C6405F78F}"/>
              </a:ext>
            </a:extLst>
          </p:cNvPr>
          <p:cNvPicPr>
            <a:picLocks noChangeAspect="1"/>
          </p:cNvPicPr>
          <p:nvPr/>
        </p:nvPicPr>
        <p:blipFill rotWithShape="1">
          <a:blip r:embed="rId6"/>
          <a:srcRect l="21968" t="27128" r="23559" b="11525"/>
          <a:stretch/>
        </p:blipFill>
        <p:spPr>
          <a:xfrm>
            <a:off x="2193986" y="1569353"/>
            <a:ext cx="7816311" cy="4976729"/>
          </a:xfrm>
          <a:prstGeom prst="rect">
            <a:avLst/>
          </a:prstGeom>
        </p:spPr>
      </p:pic>
      <p:sp>
        <p:nvSpPr>
          <p:cNvPr id="314" name="TextBox 313">
            <a:extLst>
              <a:ext uri="{FF2B5EF4-FFF2-40B4-BE49-F238E27FC236}">
                <a16:creationId xmlns:a16="http://schemas.microsoft.com/office/drawing/2014/main" id="{A1F7327A-9D61-44C8-A55A-6DD1C326C137}"/>
              </a:ext>
            </a:extLst>
          </p:cNvPr>
          <p:cNvSpPr txBox="1"/>
          <p:nvPr/>
        </p:nvSpPr>
        <p:spPr>
          <a:xfrm>
            <a:off x="8869680" y="6021426"/>
            <a:ext cx="3322320" cy="23083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A4972"/>
                </a:solidFill>
                <a:effectLst/>
                <a:uLnTx/>
                <a:uFillTx/>
                <a:latin typeface="Segoe UI"/>
                <a:ea typeface="Verdana"/>
                <a:cs typeface="Verdana" panose="020B0604030504040204" pitchFamily="34" charset="0"/>
              </a:rPr>
              <a:t>As of July 15, 2021 </a:t>
            </a:r>
            <a:endParaRPr kumimoji="0" lang="en-US" sz="900" b="0" i="0" u="none" strike="noStrike" kern="1200" cap="none" spc="0" normalizeH="0" baseline="0" noProof="0">
              <a:ln>
                <a:noFill/>
              </a:ln>
              <a:solidFill>
                <a:srgbClr val="3A4972"/>
              </a:solidFill>
              <a:effectLst/>
              <a:uLnTx/>
              <a:uFillTx/>
              <a:latin typeface="Segoe UI"/>
              <a:ea typeface="Verdana" panose="020B0604030504040204" pitchFamily="34" charset="0"/>
              <a:cs typeface="Verdana" panose="020B0604030504040204" pitchFamily="34" charset="0"/>
            </a:endParaRPr>
          </a:p>
        </p:txBody>
      </p:sp>
      <p:sp>
        <p:nvSpPr>
          <p:cNvPr id="313" name="TextBox 312">
            <a:extLst>
              <a:ext uri="{FF2B5EF4-FFF2-40B4-BE49-F238E27FC236}">
                <a16:creationId xmlns:a16="http://schemas.microsoft.com/office/drawing/2014/main" id="{4083BDFE-47D8-459E-B981-B3200FDBCB07}"/>
              </a:ext>
            </a:extLst>
          </p:cNvPr>
          <p:cNvSpPr txBox="1"/>
          <p:nvPr/>
        </p:nvSpPr>
        <p:spPr>
          <a:xfrm>
            <a:off x="8430768" y="6190078"/>
            <a:ext cx="3761232" cy="36933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A4972"/>
                </a:solidFill>
                <a:effectLst/>
                <a:uLnTx/>
                <a:uFillTx/>
                <a:latin typeface="Segoe UI"/>
                <a:ea typeface="Verdana"/>
                <a:cs typeface="Verdana" panose="020B0604030504040204" pitchFamily="34" charset="0"/>
              </a:rPr>
              <a:t>Source:. CDC and selceted state departments of health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A4972"/>
                </a:solidFill>
                <a:effectLst/>
                <a:uLnTx/>
                <a:uFillTx/>
                <a:latin typeface="Segoe UI"/>
                <a:ea typeface="Verdana"/>
                <a:cs typeface="Verdana" panose="020B0604030504040204" pitchFamily="34" charset="0"/>
              </a:rPr>
              <a:t>https://dailyyonder.com/covid-19-dashboard-for-rural-america/</a:t>
            </a:r>
          </a:p>
        </p:txBody>
      </p:sp>
      <p:pic>
        <p:nvPicPr>
          <p:cNvPr id="5" name="Picture 5" descr="A picture containing graphical user interface&#10;&#10;Description automatically generated">
            <a:extLst>
              <a:ext uri="{FF2B5EF4-FFF2-40B4-BE49-F238E27FC236}">
                <a16:creationId xmlns:a16="http://schemas.microsoft.com/office/drawing/2014/main" id="{7B33B028-2A31-49C3-9BDC-30D291100959}"/>
              </a:ext>
            </a:extLst>
          </p:cNvPr>
          <p:cNvPicPr>
            <a:picLocks noChangeAspect="1"/>
          </p:cNvPicPr>
          <p:nvPr/>
        </p:nvPicPr>
        <p:blipFill rotWithShape="1">
          <a:blip r:embed="rId7"/>
          <a:srcRect l="21850" t="33402" r="21040" b="62705"/>
          <a:stretch/>
        </p:blipFill>
        <p:spPr>
          <a:xfrm>
            <a:off x="2553420" y="1292003"/>
            <a:ext cx="7108993" cy="273327"/>
          </a:xfrm>
          <a:prstGeom prst="rect">
            <a:avLst/>
          </a:prstGeom>
        </p:spPr>
      </p:pic>
    </p:spTree>
    <p:extLst>
      <p:ext uri="{BB962C8B-B14F-4D97-AF65-F5344CB8AC3E}">
        <p14:creationId xmlns:p14="http://schemas.microsoft.com/office/powerpoint/2010/main" val="277678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4C661C-42CF-47C2-AFB3-9E94A755A2AE}"/>
              </a:ext>
            </a:extLst>
          </p:cNvPr>
          <p:cNvSpPr txBox="1">
            <a:spLocks/>
          </p:cNvSpPr>
          <p:nvPr/>
        </p:nvSpPr>
        <p:spPr>
          <a:xfrm>
            <a:off x="222182" y="85174"/>
            <a:ext cx="10515600" cy="7842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A4972"/>
                </a:solidFill>
                <a:effectLst/>
                <a:uLnTx/>
                <a:uFillTx/>
                <a:latin typeface="Open Sans"/>
                <a:ea typeface="Open Sans"/>
                <a:cs typeface="Open Sans"/>
              </a:rPr>
              <a:t>COVID-19 Rural Vaccination Rates</a:t>
            </a:r>
            <a:endParaRPr kumimoji="0" lang="en-US" sz="4400" b="0" i="0" u="none" strike="noStrike" kern="1200" cap="none" spc="0" normalizeH="0" baseline="0" noProof="0" dirty="0">
              <a:ln>
                <a:noFill/>
              </a:ln>
              <a:solidFill>
                <a:srgbClr val="3A4972"/>
              </a:solidFill>
              <a:effectLst/>
              <a:uLnTx/>
              <a:uFillTx/>
              <a:latin typeface="Arial" panose="020B0604020202020204"/>
              <a:ea typeface="+mj-ea"/>
              <a:cs typeface="+mj-cs"/>
            </a:endParaRPr>
          </a:p>
        </p:txBody>
      </p:sp>
      <p:sp>
        <p:nvSpPr>
          <p:cNvPr id="314" name="TextBox 313">
            <a:extLst>
              <a:ext uri="{FF2B5EF4-FFF2-40B4-BE49-F238E27FC236}">
                <a16:creationId xmlns:a16="http://schemas.microsoft.com/office/drawing/2014/main" id="{A1F7327A-9D61-44C8-A55A-6DD1C326C137}"/>
              </a:ext>
            </a:extLst>
          </p:cNvPr>
          <p:cNvSpPr txBox="1"/>
          <p:nvPr/>
        </p:nvSpPr>
        <p:spPr>
          <a:xfrm>
            <a:off x="8869680" y="6021426"/>
            <a:ext cx="3322320" cy="23083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A4972"/>
                </a:solidFill>
                <a:effectLst/>
                <a:uLnTx/>
                <a:uFillTx/>
                <a:latin typeface="Segoe UI"/>
                <a:ea typeface="Verdana"/>
                <a:cs typeface="Verdana" panose="020B0604030504040204" pitchFamily="34" charset="0"/>
              </a:rPr>
              <a:t>As of July 15, 2021 </a:t>
            </a:r>
            <a:endParaRPr kumimoji="0" lang="en-US" sz="900" b="0" i="0" u="none" strike="noStrike" kern="1200" cap="none" spc="0" normalizeH="0" baseline="0" noProof="0">
              <a:ln>
                <a:noFill/>
              </a:ln>
              <a:solidFill>
                <a:srgbClr val="3A4972"/>
              </a:solidFill>
              <a:effectLst/>
              <a:uLnTx/>
              <a:uFillTx/>
              <a:latin typeface="Segoe UI"/>
              <a:ea typeface="Verdana" panose="020B0604030504040204" pitchFamily="34" charset="0"/>
              <a:cs typeface="Verdana" panose="020B0604030504040204" pitchFamily="34" charset="0"/>
            </a:endParaRPr>
          </a:p>
        </p:txBody>
      </p:sp>
      <p:sp>
        <p:nvSpPr>
          <p:cNvPr id="313" name="TextBox 312">
            <a:extLst>
              <a:ext uri="{FF2B5EF4-FFF2-40B4-BE49-F238E27FC236}">
                <a16:creationId xmlns:a16="http://schemas.microsoft.com/office/drawing/2014/main" id="{4083BDFE-47D8-459E-B981-B3200FDBCB07}"/>
              </a:ext>
            </a:extLst>
          </p:cNvPr>
          <p:cNvSpPr txBox="1"/>
          <p:nvPr/>
        </p:nvSpPr>
        <p:spPr>
          <a:xfrm>
            <a:off x="8430768" y="6190078"/>
            <a:ext cx="3761232" cy="36933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A4972"/>
                </a:solidFill>
                <a:effectLst/>
                <a:uLnTx/>
                <a:uFillTx/>
                <a:latin typeface="Segoe UI"/>
                <a:ea typeface="Verdana"/>
                <a:cs typeface="Verdana" panose="020B0604030504040204" pitchFamily="34" charset="0"/>
              </a:rPr>
              <a:t>Source:. CDC and </a:t>
            </a:r>
            <a:r>
              <a:rPr kumimoji="0" lang="en-US" sz="900" b="0" i="0" u="none" strike="noStrike" kern="1200" cap="none" spc="0" normalizeH="0" baseline="0" noProof="0" dirty="0" err="1">
                <a:ln>
                  <a:noFill/>
                </a:ln>
                <a:solidFill>
                  <a:srgbClr val="3A4972"/>
                </a:solidFill>
                <a:effectLst/>
                <a:uLnTx/>
                <a:uFillTx/>
                <a:latin typeface="Segoe UI"/>
                <a:ea typeface="Verdana"/>
                <a:cs typeface="Verdana" panose="020B0604030504040204" pitchFamily="34" charset="0"/>
              </a:rPr>
              <a:t>selceted</a:t>
            </a:r>
            <a:r>
              <a:rPr kumimoji="0" lang="en-US" sz="900" b="0" i="0" u="none" strike="noStrike" kern="1200" cap="none" spc="0" normalizeH="0" baseline="0" noProof="0" dirty="0">
                <a:ln>
                  <a:noFill/>
                </a:ln>
                <a:solidFill>
                  <a:srgbClr val="3A4972"/>
                </a:solidFill>
                <a:effectLst/>
                <a:uLnTx/>
                <a:uFillTx/>
                <a:latin typeface="Segoe UI"/>
                <a:ea typeface="Verdana"/>
                <a:cs typeface="Verdana" panose="020B0604030504040204" pitchFamily="34" charset="0"/>
              </a:rPr>
              <a:t> state departments of health</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A4972"/>
                </a:solidFill>
                <a:effectLst/>
                <a:uLnTx/>
                <a:uFillTx/>
                <a:latin typeface="Segoe UI"/>
                <a:ea typeface="Verdana"/>
                <a:cs typeface="Verdana" panose="020B0604030504040204" pitchFamily="34" charset="0"/>
              </a:rPr>
              <a:t>https://dailyyonder.com/covid-19-dashboard-for-rural-america/</a:t>
            </a:r>
          </a:p>
        </p:txBody>
      </p:sp>
      <p:pic>
        <p:nvPicPr>
          <p:cNvPr id="6" name="Picture 5" descr="Chart, map&#10;&#10;Description automatically generated">
            <a:extLst>
              <a:ext uri="{FF2B5EF4-FFF2-40B4-BE49-F238E27FC236}">
                <a16:creationId xmlns:a16="http://schemas.microsoft.com/office/drawing/2014/main" id="{F9535770-30C0-4517-99FB-B391EF847686}"/>
              </a:ext>
            </a:extLst>
          </p:cNvPr>
          <p:cNvPicPr>
            <a:picLocks noChangeAspect="1"/>
          </p:cNvPicPr>
          <p:nvPr/>
        </p:nvPicPr>
        <p:blipFill>
          <a:blip r:embed="rId6"/>
          <a:stretch>
            <a:fillRect/>
          </a:stretch>
        </p:blipFill>
        <p:spPr>
          <a:xfrm>
            <a:off x="1930389" y="683394"/>
            <a:ext cx="8150053" cy="5568865"/>
          </a:xfrm>
          <a:prstGeom prst="rect">
            <a:avLst/>
          </a:prstGeom>
        </p:spPr>
      </p:pic>
    </p:spTree>
    <p:extLst>
      <p:ext uri="{BB962C8B-B14F-4D97-AF65-F5344CB8AC3E}">
        <p14:creationId xmlns:p14="http://schemas.microsoft.com/office/powerpoint/2010/main" val="2455504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74C661C-42CF-47C2-AFB3-9E94A755A2AE}"/>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HHS Secretary Extends PHE &amp; </a:t>
            </a:r>
            <a:endParaRPr kumimoji="0" lang="en-US" sz="4400" b="0" i="0" u="none" strike="noStrike" kern="1200" cap="none" spc="0" normalizeH="0" baseline="0" noProof="0">
              <a:ln>
                <a:noFill/>
              </a:ln>
              <a:solidFill>
                <a:srgbClr val="3A4972"/>
              </a:solidFill>
              <a:effectLst/>
              <a:uLnTx/>
              <a:uFillTx/>
              <a:latin typeface="Arial" panose="020B0604020202020204"/>
              <a:ea typeface="Open Sans"/>
              <a:cs typeface="Arial" panose="020B060402020202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Distributes COVID-19 Funds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Arial"/>
            </a:endParaRPr>
          </a:p>
        </p:txBody>
      </p:sp>
      <p:pic>
        <p:nvPicPr>
          <p:cNvPr id="3" name="Picture 4">
            <a:extLst>
              <a:ext uri="{FF2B5EF4-FFF2-40B4-BE49-F238E27FC236}">
                <a16:creationId xmlns:a16="http://schemas.microsoft.com/office/drawing/2014/main" id="{2754363F-2F6A-46D3-85AB-1F6C144F15FE}"/>
              </a:ext>
            </a:extLst>
          </p:cNvPr>
          <p:cNvPicPr>
            <a:picLocks noChangeAspect="1"/>
          </p:cNvPicPr>
          <p:nvPr/>
        </p:nvPicPr>
        <p:blipFill rotWithShape="1">
          <a:blip r:embed="rId6"/>
          <a:srcRect l="16230" t="38283" r="33165" b="20572"/>
          <a:stretch/>
        </p:blipFill>
        <p:spPr>
          <a:xfrm>
            <a:off x="3810624" y="1568306"/>
            <a:ext cx="4589540" cy="2088753"/>
          </a:xfrm>
          <a:prstGeom prst="rect">
            <a:avLst/>
          </a:prstGeom>
        </p:spPr>
      </p:pic>
      <p:sp>
        <p:nvSpPr>
          <p:cNvPr id="4" name="TextBox 3">
            <a:extLst>
              <a:ext uri="{FF2B5EF4-FFF2-40B4-BE49-F238E27FC236}">
                <a16:creationId xmlns:a16="http://schemas.microsoft.com/office/drawing/2014/main" id="{4BB68CE1-2408-44D2-A87F-F66AE0D0B535}"/>
              </a:ext>
            </a:extLst>
          </p:cNvPr>
          <p:cNvSpPr txBox="1"/>
          <p:nvPr/>
        </p:nvSpPr>
        <p:spPr>
          <a:xfrm>
            <a:off x="439949" y="3646100"/>
            <a:ext cx="1132648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A4972"/>
                </a:solidFill>
                <a:effectLst/>
                <a:uLnTx/>
                <a:uFillTx/>
                <a:latin typeface="Arial" panose="020B0604020202020204"/>
                <a:ea typeface="+mn-ea"/>
                <a:cs typeface="+mn-cs"/>
                <a:hlinkClick r:id="rId7"/>
              </a:rPr>
              <a:t>$100 million</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 for rural health clinics (RHC) for vaccine outreach</a:t>
            </a:r>
            <a:endPar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A4972"/>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A4972"/>
                </a:solidFill>
                <a:effectLst/>
                <a:uLnTx/>
                <a:uFillTx/>
                <a:latin typeface="Arial" panose="020B0604020202020204"/>
                <a:ea typeface="+mn-ea"/>
                <a:cs typeface="+mn-cs"/>
                <a:hlinkClick r:id="rId8"/>
              </a:rPr>
              <a:t>$398 million</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 for small rural hospitals for COVID-19 testing and mitigation</a:t>
            </a:r>
            <a:endPar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A4972"/>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A4972"/>
                </a:solidFill>
                <a:effectLst/>
                <a:uLnTx/>
                <a:uFillTx/>
                <a:latin typeface="Arial" panose="020B0604020202020204"/>
                <a:ea typeface="+mn-ea"/>
                <a:cs typeface="+mn-cs"/>
                <a:hlinkClick r:id="rId9"/>
              </a:rPr>
              <a:t>$103 million</a:t>
            </a:r>
            <a:r>
              <a:rPr kumimoji="0" lang="en-US" sz="2400" b="1" i="0" u="none" strike="noStrike" kern="1200" cap="none" spc="0" normalizeH="0" baseline="0" noProof="0">
                <a:ln>
                  <a:noFill/>
                </a:ln>
                <a:solidFill>
                  <a:srgbClr val="3A4972"/>
                </a:solidFill>
                <a:effectLst/>
                <a:uLnTx/>
                <a:uFillTx/>
                <a:latin typeface="Arial" panose="020B0604020202020204"/>
                <a:ea typeface="+mn-ea"/>
                <a:cs typeface="+mn-cs"/>
              </a:rPr>
              <a:t> </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to reduce burnout &amp; promote mental health for the health workforce</a:t>
            </a:r>
            <a:endParaRPr kumimoji="0" lang="en-US" sz="2400" b="0" i="0" u="none" strike="noStrike" kern="1200" cap="none" spc="0" normalizeH="0" baseline="0" noProof="0">
              <a:ln>
                <a:noFill/>
              </a:ln>
              <a:solidFill>
                <a:srgbClr val="3A4972"/>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A4972"/>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A4972"/>
                </a:solidFill>
                <a:effectLst/>
                <a:uLnTx/>
                <a:uFillTx/>
                <a:latin typeface="Arial" panose="020B0604020202020204"/>
                <a:ea typeface="+mn-ea"/>
                <a:cs typeface="+mn-cs"/>
                <a:hlinkClick r:id="rId10"/>
              </a:rPr>
              <a:t>$144 million</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 for HRSA Health Center Program look-alikes to respond to and mitigate the spread of COVID-19</a:t>
            </a:r>
            <a:endParaRPr kumimoji="0" lang="en-US" sz="2400" b="0" i="0" u="none" strike="noStrike" kern="1200" cap="none" spc="0" normalizeH="0" baseline="0" noProof="0">
              <a:ln>
                <a:noFill/>
              </a:ln>
              <a:solidFill>
                <a:srgbClr val="3A4972"/>
              </a:solidFill>
              <a:effectLst/>
              <a:uLnTx/>
              <a:uFillTx/>
              <a:latin typeface="Arial" panose="020B0604020202020204"/>
              <a:ea typeface="+mn-ea"/>
              <a:cs typeface="Arial" panose="020B0604020202020204"/>
            </a:endParaRPr>
          </a:p>
        </p:txBody>
      </p:sp>
    </p:spTree>
    <p:extLst>
      <p:ext uri="{BB962C8B-B14F-4D97-AF65-F5344CB8AC3E}">
        <p14:creationId xmlns:p14="http://schemas.microsoft.com/office/powerpoint/2010/main" val="2933851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8F8F5C8-283F-4579-A456-031E1E389455}"/>
              </a:ext>
            </a:extLst>
          </p:cNvPr>
          <p:cNvSpPr>
            <a:spLocks noGrp="1"/>
          </p:cNvSpPr>
          <p:nvPr/>
        </p:nvSpPr>
        <p:spPr>
          <a:xfrm>
            <a:off x="310896" y="1532034"/>
            <a:ext cx="6173637" cy="486991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Sharing </a:t>
            </a:r>
            <a:r>
              <a:rPr kumimoji="0" lang="en-US" sz="2400" b="1" i="0" u="none" strike="noStrike" kern="1200" cap="none" spc="0" normalizeH="0" baseline="0" noProof="0">
                <a:ln>
                  <a:noFill/>
                </a:ln>
                <a:solidFill>
                  <a:srgbClr val="006847"/>
                </a:solidFill>
                <a:effectLst/>
                <a:uLnTx/>
                <a:uFillTx/>
                <a:latin typeface="Arial" panose="020B0604020202020204"/>
                <a:ea typeface="+mn-ea"/>
                <a:cs typeface="+mn-cs"/>
              </a:rPr>
              <a:t>THE FACTS</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 </a:t>
            </a:r>
            <a:r>
              <a:rPr kumimoji="0" lang="en-US" sz="2400" b="0" i="1" u="none" strike="noStrike" kern="1200" cap="none" spc="0" normalizeH="0" baseline="0" noProof="0">
                <a:ln>
                  <a:noFill/>
                </a:ln>
                <a:solidFill>
                  <a:srgbClr val="3A4972"/>
                </a:solidFill>
                <a:effectLst/>
                <a:uLnTx/>
                <a:uFillTx/>
                <a:latin typeface="Arial" panose="020B0604020202020204"/>
                <a:ea typeface="+mn-ea"/>
                <a:cs typeface="+mn-cs"/>
              </a:rPr>
              <a:t>safe, effective, free of charge, development </a:t>
            </a: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Protecting </a:t>
            </a:r>
            <a:r>
              <a:rPr kumimoji="0" lang="en-US" sz="2400" b="1" i="0" u="none" strike="noStrike" kern="1200" cap="none" spc="0" normalizeH="0" baseline="0" noProof="0">
                <a:ln>
                  <a:noFill/>
                </a:ln>
                <a:solidFill>
                  <a:srgbClr val="006847"/>
                </a:solidFill>
                <a:effectLst/>
                <a:uLnTx/>
                <a:uFillTx/>
                <a:latin typeface="Arial" panose="020B0604020202020204"/>
                <a:ea typeface="+mn-ea"/>
                <a:cs typeface="+mn-cs"/>
              </a:rPr>
              <a:t>LOCAL BUSINESSES </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while strengthening economy: </a:t>
            </a:r>
            <a:r>
              <a:rPr kumimoji="0" lang="en-US" sz="2400" b="0" i="1" u="none" strike="noStrike" kern="1200" cap="none" spc="0" normalizeH="0" baseline="0" noProof="0">
                <a:ln>
                  <a:noFill/>
                </a:ln>
                <a:solidFill>
                  <a:srgbClr val="3A4972"/>
                </a:solidFill>
                <a:effectLst/>
                <a:uLnTx/>
                <a:uFillTx/>
                <a:latin typeface="Arial" panose="020B0604020202020204"/>
                <a:ea typeface="+mn-ea"/>
                <a:cs typeface="+mn-cs"/>
              </a:rPr>
              <a:t>local healthcare works, keeping workers safe, stay open </a:t>
            </a: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Protecting </a:t>
            </a:r>
            <a:r>
              <a:rPr kumimoji="0" lang="en-US" sz="2400" b="1" i="0" u="none" strike="noStrike" kern="1200" cap="none" spc="0" normalizeH="0" baseline="0" noProof="0">
                <a:ln>
                  <a:noFill/>
                </a:ln>
                <a:solidFill>
                  <a:srgbClr val="006847"/>
                </a:solidFill>
                <a:effectLst/>
                <a:uLnTx/>
                <a:uFillTx/>
                <a:latin typeface="Arial" panose="020B0604020202020204"/>
                <a:ea typeface="+mn-ea"/>
                <a:cs typeface="+mn-cs"/>
              </a:rPr>
              <a:t>YOURSELF</a:t>
            </a:r>
            <a:r>
              <a:rPr kumimoji="0" lang="en-US" sz="2400" b="0" i="0" u="none" strike="noStrike" kern="1200" cap="none" spc="0" normalizeH="0" baseline="0" noProof="0">
                <a:ln>
                  <a:noFill/>
                </a:ln>
                <a:solidFill>
                  <a:srgbClr val="3A4972"/>
                </a:solidFill>
                <a:effectLst/>
                <a:uLnTx/>
                <a:uFillTx/>
                <a:latin typeface="Arial" panose="020B0604020202020204"/>
                <a:ea typeface="+mn-ea"/>
                <a:cs typeface="+mn-cs"/>
              </a:rPr>
              <a:t>: </a:t>
            </a:r>
            <a:r>
              <a:rPr kumimoji="0" lang="en-US" sz="2400" b="0" i="1" u="none" strike="noStrike" kern="1200" cap="none" spc="0" normalizeH="0" baseline="0" noProof="0">
                <a:ln>
                  <a:noFill/>
                </a:ln>
                <a:solidFill>
                  <a:srgbClr val="3A4972"/>
                </a:solidFill>
                <a:effectLst/>
                <a:uLnTx/>
                <a:uFillTx/>
                <a:latin typeface="Arial" panose="020B0604020202020204"/>
                <a:ea typeface="+mn-ea"/>
                <a:cs typeface="+mn-cs"/>
              </a:rPr>
              <a:t>hospitalizations/death, personal choice </a:t>
            </a: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1" u="none" strike="noStrike" kern="1200" cap="none" spc="0" normalizeH="0" baseline="0" noProof="0">
              <a:ln>
                <a:noFill/>
              </a:ln>
              <a:solidFill>
                <a:srgbClr val="3A4972"/>
              </a:solidFill>
              <a:effectLst/>
              <a:uLnTx/>
              <a:uFillTx/>
              <a:latin typeface="Arial" panose="020B0604020202020204"/>
              <a:ea typeface="+mn-ea"/>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2986D6"/>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NRHA: COVID-19 Vaccine Talking Points</a:t>
            </a:r>
            <a:endParaRPr kumimoji="0" lang="en-US" sz="2400" b="1" i="0" u="none" strike="noStrike" kern="1200" cap="none" spc="0" normalizeH="0" baseline="0" noProof="0">
              <a:ln>
                <a:noFill/>
              </a:ln>
              <a:solidFill>
                <a:srgbClr val="2986D6"/>
              </a:solidFill>
              <a:effectLst/>
              <a:uLnTx/>
              <a:uFillTx/>
              <a:latin typeface="Arial" panose="020B0604020202020204"/>
              <a:ea typeface="+mn-ea"/>
              <a:cs typeface="Arial"/>
            </a:endParaRPr>
          </a:p>
        </p:txBody>
      </p:sp>
      <p:pic>
        <p:nvPicPr>
          <p:cNvPr id="7" name="Picture 6">
            <a:extLst>
              <a:ext uri="{FF2B5EF4-FFF2-40B4-BE49-F238E27FC236}">
                <a16:creationId xmlns:a16="http://schemas.microsoft.com/office/drawing/2014/main" id="{FD90EED6-BE9D-4725-93C8-DECA256CFF8D}"/>
              </a:ext>
            </a:extLst>
          </p:cNvPr>
          <p:cNvPicPr>
            <a:picLocks noChangeAspect="1"/>
          </p:cNvPicPr>
          <p:nvPr/>
        </p:nvPicPr>
        <p:blipFill>
          <a:blip r:embed="rId4"/>
          <a:stretch>
            <a:fillRect/>
          </a:stretch>
        </p:blipFill>
        <p:spPr>
          <a:xfrm>
            <a:off x="6516624" y="1532034"/>
            <a:ext cx="4913376" cy="4913376"/>
          </a:xfrm>
          <a:prstGeom prst="rect">
            <a:avLst/>
          </a:prstGeom>
        </p:spPr>
      </p:pic>
      <p:sp>
        <p:nvSpPr>
          <p:cNvPr id="2" name="Title 1">
            <a:extLst>
              <a:ext uri="{FF2B5EF4-FFF2-40B4-BE49-F238E27FC236}">
                <a16:creationId xmlns:a16="http://schemas.microsoft.com/office/drawing/2014/main" id="{F1EB57CB-D2AF-468A-A806-722BD20F875A}"/>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Rural Vaccine Confidence:</a:t>
            </a:r>
            <a:br>
              <a:rPr kumimoji="0" lang="en-US" sz="4000" b="1" i="0" u="none" strike="noStrike" kern="1200" cap="none" spc="0" normalizeH="0" baseline="0" noProof="0">
                <a:ln>
                  <a:noFill/>
                </a:ln>
                <a:solidFill>
                  <a:srgbClr val="3A4972"/>
                </a:solidFill>
                <a:effectLst/>
                <a:uLnTx/>
                <a:uFillTx/>
                <a:latin typeface="Open Sans"/>
                <a:ea typeface="Open Sans"/>
                <a:cs typeface="Open Sans"/>
              </a:rPr>
            </a:br>
            <a:r>
              <a:rPr kumimoji="0" lang="en-US" sz="4000" b="1" i="0" u="none" strike="noStrike" kern="1200" cap="none" spc="0" normalizeH="0" baseline="0" noProof="0">
                <a:ln>
                  <a:noFill/>
                </a:ln>
                <a:solidFill>
                  <a:srgbClr val="3A4972"/>
                </a:solidFill>
                <a:effectLst/>
                <a:uLnTx/>
                <a:uFillTx/>
                <a:latin typeface="Open Sans"/>
                <a:ea typeface="Open Sans"/>
                <a:cs typeface="Open Sans"/>
              </a:rPr>
              <a:t>Key Messages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270129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596" y="3023648"/>
            <a:ext cx="10478149" cy="3253846"/>
          </a:xfrm>
        </p:spPr>
        <p:txBody>
          <a:bodyPr anchor="ctr">
            <a:normAutofit/>
          </a:bodyPr>
          <a:lstStyle/>
          <a:p>
            <a:pPr marL="0" indent="0" algn="ctr">
              <a:spcBef>
                <a:spcPts val="0"/>
              </a:spcBef>
              <a:buNone/>
            </a:pPr>
            <a:endParaRPr lang="en-US" sz="4700" b="1" dirty="0">
              <a:latin typeface="Open Sans" panose="020B0606030504020204" pitchFamily="34" charset="0"/>
              <a:ea typeface="Open Sans" panose="020B0606030504020204" pitchFamily="34" charset="0"/>
              <a:cs typeface="Open Sans" panose="020B0606030504020204" pitchFamily="34" charset="0"/>
            </a:endParaRPr>
          </a:p>
          <a:p>
            <a:pPr marL="0" indent="0" algn="ctr">
              <a:spcBef>
                <a:spcPts val="0"/>
              </a:spcBef>
              <a:buNone/>
            </a:pPr>
            <a:r>
              <a:rPr lang="en-US" sz="4700" b="1" dirty="0">
                <a:latin typeface="Open Sans" panose="020B0606030504020204" pitchFamily="34" charset="0"/>
                <a:ea typeface="Open Sans" panose="020B0606030504020204" pitchFamily="34" charset="0"/>
                <a:cs typeface="Open Sans" panose="020B0606030504020204" pitchFamily="34" charset="0"/>
              </a:rPr>
              <a:t>Our mission is to provide leadership on rural health issues.  </a:t>
            </a:r>
          </a:p>
        </p:txBody>
      </p:sp>
      <p:pic>
        <p:nvPicPr>
          <p:cNvPr id="5" name="Picture 4">
            <a:extLst>
              <a:ext uri="{FF2B5EF4-FFF2-40B4-BE49-F238E27FC236}">
                <a16:creationId xmlns:a16="http://schemas.microsoft.com/office/drawing/2014/main" id="{9DCAE989-9A7B-4EDB-A22C-65D88F899321}"/>
              </a:ext>
            </a:extLst>
          </p:cNvPr>
          <p:cNvPicPr>
            <a:picLocks noChangeAspect="1"/>
          </p:cNvPicPr>
          <p:nvPr/>
        </p:nvPicPr>
        <p:blipFill>
          <a:blip r:embed="rId3"/>
          <a:stretch>
            <a:fillRect/>
          </a:stretch>
        </p:blipFill>
        <p:spPr>
          <a:xfrm>
            <a:off x="2443160" y="700249"/>
            <a:ext cx="7305675" cy="2047875"/>
          </a:xfrm>
          <a:prstGeom prst="rect">
            <a:avLst/>
          </a:prstGeom>
        </p:spPr>
      </p:pic>
    </p:spTree>
    <p:extLst>
      <p:ext uri="{BB962C8B-B14F-4D97-AF65-F5344CB8AC3E}">
        <p14:creationId xmlns:p14="http://schemas.microsoft.com/office/powerpoint/2010/main" val="53845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082D253-0AFD-4D58-91C4-024F79BF0B25}"/>
              </a:ext>
            </a:extLst>
          </p:cNvPr>
          <p:cNvSpPr>
            <a:spLocks noGrp="1"/>
          </p:cNvSpPr>
          <p:nvPr>
            <p:ph type="title"/>
          </p:nvPr>
        </p:nvSpPr>
        <p:spPr>
          <a:xfrm>
            <a:off x="838199" y="207073"/>
            <a:ext cx="10515600" cy="1325563"/>
          </a:xfrm>
        </p:spPr>
        <p:txBody>
          <a:bodyPr>
            <a:normAutofit/>
          </a:bodyPr>
          <a:lstStyle/>
          <a:p>
            <a:pPr algn="ctr"/>
            <a:r>
              <a:rPr lang="en-US" sz="4000" b="1">
                <a:solidFill>
                  <a:srgbClr val="3A4972"/>
                </a:solidFill>
                <a:latin typeface="Open Sans"/>
                <a:ea typeface="Open Sans"/>
                <a:cs typeface="Open Sans"/>
              </a:rPr>
              <a:t>NRHA COVID-19 Outreach Toolkit</a:t>
            </a:r>
            <a:endParaRPr lang="en-US" sz="400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 name="Diagram 1">
            <a:extLst>
              <a:ext uri="{FF2B5EF4-FFF2-40B4-BE49-F238E27FC236}">
                <a16:creationId xmlns:a16="http://schemas.microsoft.com/office/drawing/2014/main" id="{7B7FEA32-2F7F-4BAB-8D80-2435D6500631}"/>
              </a:ext>
            </a:extLst>
          </p:cNvPr>
          <p:cNvGraphicFramePr/>
          <p:nvPr/>
        </p:nvGraphicFramePr>
        <p:xfrm>
          <a:off x="403412" y="408449"/>
          <a:ext cx="11583487" cy="701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622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2006" y="1639508"/>
            <a:ext cx="6930296" cy="4308872"/>
          </a:xfrm>
          <a:prstGeom prst="rect">
            <a:avLst/>
          </a:prstGeom>
          <a:noFill/>
        </p:spPr>
        <p:txBody>
          <a:bodyPr wrap="square" lIns="91440" tIns="45720" rIns="91440" bIns="45720" rtlCol="0" anchor="ctr">
            <a:spAutoFit/>
          </a:bodyPr>
          <a:lstStyle/>
          <a:p>
            <a:pPr marL="457200" marR="0" lvl="0" indent="-457200" algn="l" defTabSz="914400" rtl="0" eaLnBrk="1" fontAlgn="auto" latinLnBrk="0" hangingPunct="1">
              <a:lnSpc>
                <a:spcPct val="100000"/>
              </a:lnSpc>
              <a:spcBef>
                <a:spcPts val="1000"/>
              </a:spcBef>
              <a:spcAft>
                <a:spcPts val="500"/>
              </a:spcAft>
              <a:buClrTx/>
              <a:buSzTx/>
              <a:buFont typeface="Arial,Sans-Serif" charset="0"/>
              <a:buChar char="•"/>
              <a:tabLst/>
              <a:defRPr/>
            </a:pP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hlinkClick r:id="rId3">
                  <a:extLst>
                    <a:ext uri="{A12FA001-AC4F-418D-AE19-62706E023703}">
                      <ahyp:hlinkClr xmlns:ahyp="http://schemas.microsoft.com/office/drawing/2018/hyperlinkcolor" val="tx"/>
                    </a:ext>
                  </a:extLst>
                </a:hlinkClick>
              </a:rPr>
              <a:t>NRHA COVID-19 Vaccine Resources</a:t>
            </a:r>
            <a:endPar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endParaRPr>
          </a:p>
          <a:p>
            <a:pPr marL="457200" marR="0" lvl="0" indent="-457200" algn="l" defTabSz="914400" rtl="0" eaLnBrk="1" fontAlgn="auto" latinLnBrk="0" hangingPunct="1">
              <a:lnSpc>
                <a:spcPct val="100000"/>
              </a:lnSpc>
              <a:spcBef>
                <a:spcPts val="1000"/>
              </a:spcBef>
              <a:spcAft>
                <a:spcPts val="500"/>
              </a:spcAft>
              <a:buClrTx/>
              <a:buSzTx/>
              <a:buFont typeface="Arial,Sans-Serif" charset="0"/>
              <a:buChar char="•"/>
              <a:tabLst/>
              <a:defRPr/>
            </a:pP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hlinkClick r:id="rId3">
                  <a:extLst>
                    <a:ext uri="{A12FA001-AC4F-418D-AE19-62706E023703}">
                      <ahyp:hlinkClr xmlns:ahyp="http://schemas.microsoft.com/office/drawing/2018/hyperlinkcolor" val="tx"/>
                    </a:ext>
                  </a:extLst>
                </a:hlinkClick>
              </a:rPr>
              <a:t>NRHA COVID-19 Rural Health Provision Summary</a:t>
            </a: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rPr>
              <a:t> </a:t>
            </a:r>
          </a:p>
          <a:p>
            <a:pPr marL="457200" marR="0" lvl="0" indent="-457200" algn="l" defTabSz="914400" rtl="0" eaLnBrk="1" fontAlgn="auto" latinLnBrk="0" hangingPunct="1">
              <a:lnSpc>
                <a:spcPct val="100000"/>
              </a:lnSpc>
              <a:spcBef>
                <a:spcPts val="1000"/>
              </a:spcBef>
              <a:spcAft>
                <a:spcPts val="500"/>
              </a:spcAft>
              <a:buClrTx/>
              <a:buSzTx/>
              <a:buFont typeface="Arial,Sans-Serif" charset="0"/>
              <a:buChar char="•"/>
              <a:tabLst/>
              <a:defRPr/>
            </a:pP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hlinkClick r:id="rId4">
                  <a:extLst>
                    <a:ext uri="{A12FA001-AC4F-418D-AE19-62706E023703}">
                      <ahyp:hlinkClr xmlns:ahyp="http://schemas.microsoft.com/office/drawing/2018/hyperlinkcolor" val="tx"/>
                    </a:ext>
                  </a:extLst>
                </a:hlinkClick>
              </a:rPr>
              <a:t>NRHA COVID-19 Technical Assistance Center</a:t>
            </a: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rPr>
              <a:t> </a:t>
            </a:r>
            <a:endParaRPr kumimoji="0" lang="en-US" sz="2800" b="1" i="0" u="none" strike="noStrike" kern="1200" cap="none" spc="0" normalizeH="0" baseline="0" noProof="0">
              <a:ln>
                <a:noFill/>
              </a:ln>
              <a:solidFill>
                <a:srgbClr val="2986D6"/>
              </a:solidFill>
              <a:effectLst/>
              <a:uLnTx/>
              <a:uFillTx/>
              <a:latin typeface="Arial"/>
              <a:ea typeface="Cambria" panose="02040503050406030204" pitchFamily="18" charset="0"/>
              <a:cs typeface="Arial" panose="020B0604020202020204"/>
            </a:endParaRPr>
          </a:p>
          <a:p>
            <a:pPr marL="457200" marR="0" lvl="0" indent="-457200" algn="l" defTabSz="914400" rtl="0" eaLnBrk="1" fontAlgn="auto" latinLnBrk="0" hangingPunct="1">
              <a:lnSpc>
                <a:spcPct val="100000"/>
              </a:lnSpc>
              <a:spcBef>
                <a:spcPts val="1000"/>
              </a:spcBef>
              <a:spcAft>
                <a:spcPts val="500"/>
              </a:spcAft>
              <a:buClrTx/>
              <a:buSzTx/>
              <a:buFont typeface="Arial,Sans-Serif" charset="0"/>
              <a:buChar char="•"/>
              <a:tabLst/>
              <a:defRPr/>
            </a:pP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hlinkClick r:id="rId5">
                  <a:extLst>
                    <a:ext uri="{A12FA001-AC4F-418D-AE19-62706E023703}">
                      <ahyp:hlinkClr xmlns:ahyp="http://schemas.microsoft.com/office/drawing/2018/hyperlinkcolor" val="tx"/>
                    </a:ext>
                  </a:extLst>
                </a:hlinkClick>
              </a:rPr>
              <a:t>NRHA COVID-19 Resources Page</a:t>
            </a:r>
            <a:endPar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endParaRPr>
          </a:p>
          <a:p>
            <a:pPr marL="457200" marR="0" lvl="0" indent="-457200" algn="l" defTabSz="914400" rtl="0" eaLnBrk="1" fontAlgn="auto" latinLnBrk="0" hangingPunct="1">
              <a:lnSpc>
                <a:spcPct val="100000"/>
              </a:lnSpc>
              <a:spcBef>
                <a:spcPts val="1000"/>
              </a:spcBef>
              <a:spcAft>
                <a:spcPts val="500"/>
              </a:spcAft>
              <a:buClrTx/>
              <a:buSzTx/>
              <a:buFont typeface="Arial,Sans-Serif" charset="0"/>
              <a:buChar char="•"/>
              <a:tabLst/>
              <a:defRPr/>
            </a:pP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hlinkClick r:id="rId6">
                  <a:extLst>
                    <a:ext uri="{A12FA001-AC4F-418D-AE19-62706E023703}">
                      <ahyp:hlinkClr xmlns:ahyp="http://schemas.microsoft.com/office/drawing/2018/hyperlinkcolor" val="tx"/>
                    </a:ext>
                  </a:extLst>
                </a:hlinkClick>
              </a:rPr>
              <a:t>We Can Do This COVID-19 Public Education Campaign</a:t>
            </a:r>
            <a:r>
              <a:rPr kumimoji="0" lang="en-US" sz="2800" b="1" i="0" u="none" strike="noStrike" kern="1200" cap="none" spc="0" normalizeH="0" baseline="0" noProof="0">
                <a:ln>
                  <a:noFill/>
                </a:ln>
                <a:solidFill>
                  <a:srgbClr val="2986D6"/>
                </a:solidFill>
                <a:effectLst/>
                <a:uLnTx/>
                <a:uFillTx/>
                <a:latin typeface="Arial"/>
                <a:ea typeface="Cambria"/>
                <a:cs typeface="Arial" panose="020B0604020202020204"/>
              </a:rPr>
              <a:t> </a:t>
            </a:r>
            <a:endParaRPr kumimoji="0" lang="en-US" sz="2800" b="1" i="0" u="none" strike="noStrike" kern="1200" cap="none" spc="0" normalizeH="0" baseline="0" noProof="0">
              <a:ln>
                <a:noFill/>
              </a:ln>
              <a:solidFill>
                <a:srgbClr val="2986D6"/>
              </a:solidFill>
              <a:effectLst/>
              <a:uLnTx/>
              <a:uFillTx/>
              <a:latin typeface="Arial"/>
              <a:ea typeface="Cambria" panose="02040503050406030204" pitchFamily="18" charset="0"/>
              <a:cs typeface="Arial" panose="020B0604020202020204"/>
            </a:endParaRPr>
          </a:p>
        </p:txBody>
      </p:sp>
      <p:pic>
        <p:nvPicPr>
          <p:cNvPr id="4" name="Picture 3">
            <a:extLst>
              <a:ext uri="{FF2B5EF4-FFF2-40B4-BE49-F238E27FC236}">
                <a16:creationId xmlns:a16="http://schemas.microsoft.com/office/drawing/2014/main" id="{8933CBBF-2CBC-45F6-9AF1-B1A6681F826E}"/>
              </a:ext>
            </a:extLst>
          </p:cNvPr>
          <p:cNvPicPr>
            <a:picLocks noChangeAspect="1"/>
          </p:cNvPicPr>
          <p:nvPr/>
        </p:nvPicPr>
        <p:blipFill>
          <a:blip r:embed="rId7"/>
          <a:stretch>
            <a:fillRect/>
          </a:stretch>
        </p:blipFill>
        <p:spPr>
          <a:xfrm>
            <a:off x="7267123" y="1679501"/>
            <a:ext cx="4215337" cy="4232242"/>
          </a:xfrm>
          <a:prstGeom prst="rect">
            <a:avLst/>
          </a:prstGeom>
        </p:spPr>
      </p:pic>
      <p:sp>
        <p:nvSpPr>
          <p:cNvPr id="10" name="Title 1">
            <a:extLst>
              <a:ext uri="{FF2B5EF4-FFF2-40B4-BE49-F238E27FC236}">
                <a16:creationId xmlns:a16="http://schemas.microsoft.com/office/drawing/2014/main" id="{57C7E4AD-54D0-4523-8472-37D123258355}"/>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COVID-19 Resources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1575651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p:nvPr>
        </p:nvSpPr>
        <p:spPr>
          <a:xfrm>
            <a:off x="904068" y="1662193"/>
            <a:ext cx="10383864" cy="1766807"/>
          </a:xfrm>
        </p:spPr>
        <p:txBody>
          <a:bodyPr>
            <a:normAutofit/>
          </a:bodyPr>
          <a:lstStyle/>
          <a:p>
            <a:r>
              <a:rPr lang="en-US" sz="6000" b="1">
                <a:latin typeface="Open Sans" panose="020B0606030504020204" pitchFamily="34" charset="0"/>
                <a:ea typeface="Open Sans" panose="020B0606030504020204" pitchFamily="34" charset="0"/>
                <a:cs typeface="Open Sans" panose="020B0606030504020204" pitchFamily="34" charset="0"/>
              </a:rPr>
              <a:t>Updates from the Administration</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6817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5E2C5-F035-334F-BF31-F1FAB72F1FF7}"/>
              </a:ext>
            </a:extLst>
          </p:cNvPr>
          <p:cNvSpPr>
            <a:spLocks noGrp="1"/>
          </p:cNvSpPr>
          <p:nvPr>
            <p:ph type="title"/>
          </p:nvPr>
        </p:nvSpPr>
        <p:spPr>
          <a:xfrm>
            <a:off x="381674" y="174955"/>
            <a:ext cx="11546573" cy="1311664"/>
          </a:xfrm>
        </p:spPr>
        <p:txBody>
          <a:bodyPr vert="horz" lIns="91440" tIns="45720" rIns="91440" bIns="45720" rtlCol="0" anchor="ctr">
            <a:normAutofit/>
          </a:bodyPr>
          <a:lstStyle/>
          <a:p>
            <a:r>
              <a:rPr lang="en-US" sz="4000" b="1">
                <a:solidFill>
                  <a:srgbClr val="3A4972"/>
                </a:solidFill>
                <a:latin typeface="Open Sans"/>
                <a:ea typeface="Open Sans"/>
                <a:cs typeface="Open Sans"/>
              </a:rPr>
              <a:t>Biden HHS Team </a:t>
            </a:r>
            <a:r>
              <a:rPr lang="en-US" sz="2400" b="1">
                <a:solidFill>
                  <a:srgbClr val="3A4972"/>
                </a:solidFill>
                <a:latin typeface="Open Sans"/>
                <a:ea typeface="Open Sans"/>
                <a:cs typeface="Open Sans"/>
              </a:rPr>
              <a:t>(Nominated &amp; Appointed)</a:t>
            </a:r>
          </a:p>
        </p:txBody>
      </p:sp>
      <p:graphicFrame>
        <p:nvGraphicFramePr>
          <p:cNvPr id="4" name="Table 5">
            <a:extLst>
              <a:ext uri="{FF2B5EF4-FFF2-40B4-BE49-F238E27FC236}">
                <a16:creationId xmlns:a16="http://schemas.microsoft.com/office/drawing/2014/main" id="{63AE32A6-48D4-4DE6-B55B-AA3CD41CE88B}"/>
              </a:ext>
            </a:extLst>
          </p:cNvPr>
          <p:cNvGraphicFramePr>
            <a:graphicFrameLocks noGrp="1"/>
          </p:cNvGraphicFramePr>
          <p:nvPr/>
        </p:nvGraphicFramePr>
        <p:xfrm>
          <a:off x="381674" y="1302364"/>
          <a:ext cx="11571822" cy="3310848"/>
        </p:xfrm>
        <a:graphic>
          <a:graphicData uri="http://schemas.openxmlformats.org/drawingml/2006/table">
            <a:tbl>
              <a:tblPr bandRow="1">
                <a:tableStyleId>{BDBED569-4797-4DF1-A0F4-6AAB3CD982D8}</a:tableStyleId>
              </a:tblPr>
              <a:tblGrid>
                <a:gridCol w="3587360">
                  <a:extLst>
                    <a:ext uri="{9D8B030D-6E8A-4147-A177-3AD203B41FA5}">
                      <a16:colId xmlns:a16="http://schemas.microsoft.com/office/drawing/2014/main" val="3662611553"/>
                    </a:ext>
                  </a:extLst>
                </a:gridCol>
                <a:gridCol w="7984462">
                  <a:extLst>
                    <a:ext uri="{9D8B030D-6E8A-4147-A177-3AD203B41FA5}">
                      <a16:colId xmlns:a16="http://schemas.microsoft.com/office/drawing/2014/main" val="1365611485"/>
                    </a:ext>
                  </a:extLst>
                </a:gridCol>
              </a:tblGrid>
              <a:tr h="483576">
                <a:tc>
                  <a:txBody>
                    <a:bodyPr/>
                    <a:lstStyle/>
                    <a:p>
                      <a:r>
                        <a:rPr lang="en-US" sz="2200" b="1">
                          <a:solidFill>
                            <a:srgbClr val="3A4972"/>
                          </a:solidFill>
                          <a:latin typeface="+mn-lt"/>
                          <a:ea typeface="Cambria"/>
                        </a:rPr>
                        <a:t>Xavier Becerra+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HHS Secretary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4941022"/>
                  </a:ext>
                </a:extLst>
              </a:tr>
              <a:tr h="471212">
                <a:tc>
                  <a:txBody>
                    <a:bodyPr/>
                    <a:lstStyle/>
                    <a:p>
                      <a:r>
                        <a:rPr lang="en-US" sz="2200" b="1">
                          <a:solidFill>
                            <a:srgbClr val="3A4972"/>
                          </a:solidFill>
                          <a:latin typeface="+mn-lt"/>
                          <a:ea typeface="Cambria"/>
                        </a:rPr>
                        <a:t>Andrea Palm+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HHS Deputy Secretary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4417968"/>
                  </a:ext>
                </a:extLst>
              </a:tr>
              <a:tr h="471212">
                <a:tc>
                  <a:txBody>
                    <a:bodyPr/>
                    <a:lstStyle/>
                    <a:p>
                      <a:r>
                        <a:rPr lang="en-US" sz="2200" b="1">
                          <a:solidFill>
                            <a:srgbClr val="3A4972"/>
                          </a:solidFill>
                          <a:latin typeface="+mn-lt"/>
                          <a:ea typeface="Cambria"/>
                        </a:rPr>
                        <a:t>Rachel Levine+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Assistant Secretary for Health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957230"/>
                  </a:ext>
                </a:extLst>
              </a:tr>
              <a:tr h="471212">
                <a:tc>
                  <a:txBody>
                    <a:bodyPr/>
                    <a:lstStyle/>
                    <a:p>
                      <a:r>
                        <a:rPr lang="en-US" sz="2200" b="1">
                          <a:solidFill>
                            <a:srgbClr val="3A4972"/>
                          </a:solidFill>
                          <a:latin typeface="+mn-lt"/>
                          <a:ea typeface="Cambria"/>
                        </a:rPr>
                        <a:t>Vivek Murthy+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Surgeon General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354377"/>
                  </a:ext>
                </a:extLst>
              </a:tr>
              <a:tr h="471212">
                <a:tc>
                  <a:txBody>
                    <a:bodyPr/>
                    <a:lstStyle/>
                    <a:p>
                      <a:r>
                        <a:rPr lang="en-US" sz="2200" b="1">
                          <a:solidFill>
                            <a:srgbClr val="3A4972"/>
                          </a:solidFill>
                          <a:latin typeface="+mn-lt"/>
                          <a:ea typeface="Cambria"/>
                        </a:rPr>
                        <a:t>Francis Collins*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Director, National Institutes of Health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0375030"/>
                  </a:ext>
                </a:extLst>
              </a:tr>
              <a:tr h="471212">
                <a:tc>
                  <a:txBody>
                    <a:bodyPr/>
                    <a:lstStyle/>
                    <a:p>
                      <a:r>
                        <a:rPr lang="en-US" sz="2200" b="1">
                          <a:solidFill>
                            <a:srgbClr val="3A4972"/>
                          </a:solidFill>
                          <a:latin typeface="+mn-lt"/>
                          <a:ea typeface="Cambria"/>
                        </a:rPr>
                        <a:t>Rochelle </a:t>
                      </a:r>
                      <a:r>
                        <a:rPr lang="en-US" sz="2200" b="1" err="1">
                          <a:solidFill>
                            <a:srgbClr val="3A4972"/>
                          </a:solidFill>
                          <a:latin typeface="+mn-lt"/>
                          <a:ea typeface="Cambria"/>
                        </a:rPr>
                        <a:t>Walensky</a:t>
                      </a:r>
                      <a:r>
                        <a:rPr lang="en-US" sz="2200" b="1">
                          <a:solidFill>
                            <a:srgbClr val="3A4972"/>
                          </a:solidFill>
                          <a:latin typeface="+mn-lt"/>
                          <a:ea typeface="Cambri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Director, Centers for Disease Control &amp; Prevention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3493937"/>
                  </a:ext>
                </a:extLst>
              </a:tr>
              <a:tr h="471212">
                <a:tc>
                  <a:txBody>
                    <a:bodyPr/>
                    <a:lstStyle/>
                    <a:p>
                      <a:r>
                        <a:rPr lang="en-US" sz="2200" b="1" kern="1200">
                          <a:solidFill>
                            <a:srgbClr val="3A4972"/>
                          </a:solidFill>
                          <a:latin typeface="+mn-lt"/>
                          <a:ea typeface="Cambria" panose="02040503050406030204" pitchFamily="18" charset="0"/>
                          <a:cs typeface="+mn-cs"/>
                        </a:rPr>
                        <a:t>Miriam Delphin-</a:t>
                      </a:r>
                      <a:r>
                        <a:rPr lang="en-US" sz="2200" b="1" kern="1200" err="1">
                          <a:solidFill>
                            <a:srgbClr val="3A4972"/>
                          </a:solidFill>
                          <a:latin typeface="+mn-lt"/>
                          <a:ea typeface="Cambria" panose="02040503050406030204" pitchFamily="18" charset="0"/>
                          <a:cs typeface="+mn-cs"/>
                        </a:rPr>
                        <a:t>Rittmon</a:t>
                      </a:r>
                      <a:r>
                        <a:rPr lang="en-US" sz="2200" b="1">
                          <a:solidFill>
                            <a:srgbClr val="3A4972"/>
                          </a:solidFill>
                          <a:latin typeface="+mn-lt"/>
                          <a:ea typeface="Cambria"/>
                        </a:rPr>
                        <a:t>+</a:t>
                      </a:r>
                      <a:endParaRPr lang="en-US" sz="2200" b="1" kern="1200">
                        <a:solidFill>
                          <a:srgbClr val="3A4972"/>
                        </a:solidFill>
                        <a:latin typeface="+mn-lt"/>
                        <a:ea typeface="Cambria" panose="02040503050406030204" pitchFamily="18" charset="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a:solidFill>
                            <a:srgbClr val="3A4972"/>
                          </a:solidFill>
                          <a:latin typeface="+mn-lt"/>
                          <a:ea typeface="Cambria"/>
                        </a:rPr>
                        <a:t>Assistant Secretary for Mental Health &amp; Substance Use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817315"/>
                  </a:ext>
                </a:extLst>
              </a:tr>
            </a:tbl>
          </a:graphicData>
        </a:graphic>
      </p:graphicFrame>
      <p:sp>
        <p:nvSpPr>
          <p:cNvPr id="6" name="TextBox 5">
            <a:extLst>
              <a:ext uri="{FF2B5EF4-FFF2-40B4-BE49-F238E27FC236}">
                <a16:creationId xmlns:a16="http://schemas.microsoft.com/office/drawing/2014/main" id="{C836684E-B2B4-4BF2-96F1-5CDC8C8A818D}"/>
              </a:ext>
            </a:extLst>
          </p:cNvPr>
          <p:cNvSpPr txBox="1"/>
          <p:nvPr/>
        </p:nvSpPr>
        <p:spPr>
          <a:xfrm>
            <a:off x="381674" y="6101084"/>
            <a:ext cx="8219836"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A4972"/>
                </a:solidFill>
                <a:effectLst/>
                <a:uLnTx/>
                <a:uFillTx/>
                <a:latin typeface="Arial" panose="020B0604020202020204"/>
                <a:ea typeface="+mn-ea"/>
                <a:cs typeface="+mn-cs"/>
              </a:rPr>
              <a:t>* Represents appointed positions; +Represents Senate confirmed</a:t>
            </a:r>
            <a:endParaRPr kumimoji="0" lang="en-US" sz="1800" b="1" i="0" u="none" strike="noStrike" kern="1200" cap="none" spc="0" normalizeH="0" baseline="0" noProof="0">
              <a:ln>
                <a:noFill/>
              </a:ln>
              <a:solidFill>
                <a:srgbClr val="3A4972"/>
              </a:solidFill>
              <a:effectLst/>
              <a:uLnTx/>
              <a:uFillTx/>
              <a:latin typeface="Arial" panose="020B0604020202020204"/>
              <a:ea typeface="+mn-ea"/>
              <a:cs typeface="Arial"/>
            </a:endParaRPr>
          </a:p>
        </p:txBody>
      </p:sp>
      <p:graphicFrame>
        <p:nvGraphicFramePr>
          <p:cNvPr id="5" name="Table 4">
            <a:extLst>
              <a:ext uri="{FF2B5EF4-FFF2-40B4-BE49-F238E27FC236}">
                <a16:creationId xmlns:a16="http://schemas.microsoft.com/office/drawing/2014/main" id="{C3209C70-B3EC-497B-90AE-CAB5D89508EF}"/>
              </a:ext>
            </a:extLst>
          </p:cNvPr>
          <p:cNvGraphicFramePr>
            <a:graphicFrameLocks noGrp="1"/>
          </p:cNvGraphicFramePr>
          <p:nvPr/>
        </p:nvGraphicFramePr>
        <p:xfrm>
          <a:off x="381674" y="4613212"/>
          <a:ext cx="11571822" cy="1413636"/>
        </p:xfrm>
        <a:graphic>
          <a:graphicData uri="http://schemas.openxmlformats.org/drawingml/2006/table">
            <a:tbl>
              <a:tblPr bandRow="1">
                <a:tableStyleId>{BDBED569-4797-4DF1-A0F4-6AAB3CD982D8}</a:tableStyleId>
              </a:tblPr>
              <a:tblGrid>
                <a:gridCol w="3587360">
                  <a:extLst>
                    <a:ext uri="{9D8B030D-6E8A-4147-A177-3AD203B41FA5}">
                      <a16:colId xmlns:a16="http://schemas.microsoft.com/office/drawing/2014/main" val="3059621079"/>
                    </a:ext>
                  </a:extLst>
                </a:gridCol>
                <a:gridCol w="7984462">
                  <a:extLst>
                    <a:ext uri="{9D8B030D-6E8A-4147-A177-3AD203B41FA5}">
                      <a16:colId xmlns:a16="http://schemas.microsoft.com/office/drawing/2014/main" val="1657275509"/>
                    </a:ext>
                  </a:extLst>
                </a:gridCol>
              </a:tblGrid>
              <a:tr h="471212">
                <a:tc>
                  <a:txBody>
                    <a:bodyPr/>
                    <a:lstStyle/>
                    <a:p>
                      <a:r>
                        <a:rPr lang="en-US" sz="2200" b="1">
                          <a:solidFill>
                            <a:srgbClr val="3A4972"/>
                          </a:solidFill>
                          <a:latin typeface="+mn-lt"/>
                          <a:ea typeface="Cambria"/>
                        </a:rPr>
                        <a:t>Chiquita Brooks-</a:t>
                      </a:r>
                      <a:r>
                        <a:rPr lang="en-US" sz="2200" b="1" err="1">
                          <a:solidFill>
                            <a:srgbClr val="3A4972"/>
                          </a:solidFill>
                          <a:latin typeface="+mn-lt"/>
                          <a:ea typeface="Cambria"/>
                        </a:rPr>
                        <a:t>LaSure</a:t>
                      </a:r>
                      <a:r>
                        <a:rPr lang="en-US" sz="2200" b="1">
                          <a:solidFill>
                            <a:srgbClr val="3A4972"/>
                          </a:solidFill>
                          <a:latin typeface="+mn-lt"/>
                          <a:ea typeface="Cambri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Administrator, Centers for Medicare &amp; Medicaid Services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52031"/>
                  </a:ext>
                </a:extLst>
              </a:tr>
              <a:tr h="471212">
                <a:tc>
                  <a:txBody>
                    <a:bodyPr/>
                    <a:lstStyle/>
                    <a:p>
                      <a:r>
                        <a:rPr lang="en-US" sz="2200" b="1">
                          <a:solidFill>
                            <a:srgbClr val="3A4972"/>
                          </a:solidFill>
                          <a:latin typeface="+mn-lt"/>
                          <a:ea typeface="Cambria"/>
                        </a:rPr>
                        <a:t>Liz Fowler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Director, CMS Center for Innovation within CMS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862595"/>
                  </a:ext>
                </a:extLst>
              </a:tr>
              <a:tr h="471212">
                <a:tc>
                  <a:txBody>
                    <a:bodyPr/>
                    <a:lstStyle/>
                    <a:p>
                      <a:r>
                        <a:rPr lang="en-US" sz="2200" b="1">
                          <a:solidFill>
                            <a:srgbClr val="3A4972"/>
                          </a:solidFill>
                          <a:latin typeface="+mn-lt"/>
                          <a:ea typeface="Cambria"/>
                        </a:rPr>
                        <a:t>Daniel </a:t>
                      </a:r>
                      <a:r>
                        <a:rPr lang="en-US" sz="2200" b="1" err="1">
                          <a:solidFill>
                            <a:srgbClr val="3A4972"/>
                          </a:solidFill>
                          <a:latin typeface="+mn-lt"/>
                          <a:ea typeface="Cambria"/>
                        </a:rPr>
                        <a:t>Tasi</a:t>
                      </a:r>
                      <a:r>
                        <a:rPr lang="en-US" sz="2200" b="1">
                          <a:solidFill>
                            <a:srgbClr val="3A4972"/>
                          </a:solidFill>
                          <a:latin typeface="+mn-lt"/>
                          <a:ea typeface="Cambria"/>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Director, CMS Medicaid &amp; CHIP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0858375"/>
                  </a:ext>
                </a:extLst>
              </a:tr>
            </a:tbl>
          </a:graphicData>
        </a:graphic>
      </p:graphicFrame>
    </p:spTree>
    <p:extLst>
      <p:ext uri="{BB962C8B-B14F-4D97-AF65-F5344CB8AC3E}">
        <p14:creationId xmlns:p14="http://schemas.microsoft.com/office/powerpoint/2010/main" val="68451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63AE32A6-48D4-4DE6-B55B-AA3CD41CE88B}"/>
              </a:ext>
            </a:extLst>
          </p:cNvPr>
          <p:cNvGraphicFramePr>
            <a:graphicFrameLocks noGrp="1"/>
          </p:cNvGraphicFramePr>
          <p:nvPr/>
        </p:nvGraphicFramePr>
        <p:xfrm>
          <a:off x="330679" y="1926566"/>
          <a:ext cx="11610012" cy="2446552"/>
        </p:xfrm>
        <a:graphic>
          <a:graphicData uri="http://schemas.openxmlformats.org/drawingml/2006/table">
            <a:tbl>
              <a:tblPr bandRow="1">
                <a:tableStyleId>{BDBED569-4797-4DF1-A0F4-6AAB3CD982D8}</a:tableStyleId>
              </a:tblPr>
              <a:tblGrid>
                <a:gridCol w="2483827">
                  <a:extLst>
                    <a:ext uri="{9D8B030D-6E8A-4147-A177-3AD203B41FA5}">
                      <a16:colId xmlns:a16="http://schemas.microsoft.com/office/drawing/2014/main" val="3662611553"/>
                    </a:ext>
                  </a:extLst>
                </a:gridCol>
                <a:gridCol w="9126185">
                  <a:extLst>
                    <a:ext uri="{9D8B030D-6E8A-4147-A177-3AD203B41FA5}">
                      <a16:colId xmlns:a16="http://schemas.microsoft.com/office/drawing/2014/main" val="1365611485"/>
                    </a:ext>
                  </a:extLst>
                </a:gridCol>
              </a:tblGrid>
              <a:tr h="504958">
                <a:tc>
                  <a:txBody>
                    <a:bodyPr/>
                    <a:lstStyle/>
                    <a:p>
                      <a:r>
                        <a:rPr lang="en-US" sz="2200" b="1">
                          <a:solidFill>
                            <a:srgbClr val="3A4972"/>
                          </a:solidFill>
                          <a:latin typeface="+mn-lt"/>
                          <a:ea typeface="Cambria"/>
                        </a:rPr>
                        <a:t>Janet Woodcock</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Acting Commissioner, Food &amp; Drug Administration </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3844161"/>
                  </a:ext>
                </a:extLst>
              </a:tr>
              <a:tr h="504958">
                <a:tc>
                  <a:txBody>
                    <a:bodyPr/>
                    <a:lstStyle/>
                    <a:p>
                      <a:r>
                        <a:rPr lang="en-US" sz="2200" b="1">
                          <a:solidFill>
                            <a:srgbClr val="3A4972"/>
                          </a:solidFill>
                          <a:latin typeface="+mn-lt"/>
                          <a:ea typeface="Cambria"/>
                        </a:rPr>
                        <a:t>Diana Espinosa </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Acting Administrator, Health Resources &amp; Services Administration</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652107"/>
                  </a:ext>
                </a:extLst>
              </a:tr>
              <a:tr h="419008">
                <a:tc>
                  <a:txBody>
                    <a:bodyPr/>
                    <a:lstStyle/>
                    <a:p>
                      <a:r>
                        <a:rPr lang="en-US" sz="2200" b="1">
                          <a:solidFill>
                            <a:srgbClr val="3A4972"/>
                          </a:solidFill>
                          <a:latin typeface="+mn-lt"/>
                          <a:ea typeface="Cambria"/>
                        </a:rPr>
                        <a:t>Elizabeth Fowler</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Acting Director, Indian Health Service </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278053"/>
                  </a:ext>
                </a:extLst>
              </a:tr>
              <a:tr h="504958">
                <a:tc>
                  <a:txBody>
                    <a:bodyPr/>
                    <a:lstStyle/>
                    <a:p>
                      <a:r>
                        <a:rPr lang="en-US" sz="2200" b="1" err="1">
                          <a:solidFill>
                            <a:srgbClr val="3A4972"/>
                          </a:solidFill>
                          <a:latin typeface="+mn-lt"/>
                          <a:ea typeface="Cambria"/>
                        </a:rPr>
                        <a:t>JooYeun</a:t>
                      </a:r>
                      <a:r>
                        <a:rPr lang="en-US" sz="2200" b="1">
                          <a:solidFill>
                            <a:srgbClr val="3A4972"/>
                          </a:solidFill>
                          <a:latin typeface="+mn-lt"/>
                          <a:ea typeface="Cambria"/>
                        </a:rPr>
                        <a:t> Chang</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Acting Assistant Secretary for Children and Families </a:t>
                      </a:r>
                      <a:endParaRPr lang="en-US" sz="2200">
                        <a:solidFill>
                          <a:srgbClr val="3A4972"/>
                        </a:solidFill>
                        <a:latin typeface="+mn-lt"/>
                        <a:ea typeface="Cambri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947756"/>
                  </a:ext>
                </a:extLst>
              </a:tr>
              <a:tr h="504958">
                <a:tc>
                  <a:txBody>
                    <a:bodyPr/>
                    <a:lstStyle/>
                    <a:p>
                      <a:r>
                        <a:rPr lang="en-US" sz="2200" b="1" kern="1200">
                          <a:solidFill>
                            <a:srgbClr val="3A4972"/>
                          </a:solidFill>
                          <a:latin typeface="+mn-lt"/>
                          <a:ea typeface="Cambria"/>
                          <a:cs typeface="+mn-cs"/>
                        </a:rPr>
                        <a:t>Alison Barkoff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kern="1200">
                          <a:solidFill>
                            <a:srgbClr val="3A4972"/>
                          </a:solidFill>
                          <a:latin typeface="+mn-lt"/>
                          <a:ea typeface="Cambria"/>
                          <a:cs typeface="+mn-cs"/>
                        </a:rPr>
                        <a:t>Acting Administrator for Community Living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8549586"/>
                  </a:ext>
                </a:extLst>
              </a:tr>
            </a:tbl>
          </a:graphicData>
        </a:graphic>
      </p:graphicFrame>
      <p:sp>
        <p:nvSpPr>
          <p:cNvPr id="5" name="Title 1">
            <a:extLst>
              <a:ext uri="{FF2B5EF4-FFF2-40B4-BE49-F238E27FC236}">
                <a16:creationId xmlns:a16="http://schemas.microsoft.com/office/drawing/2014/main" id="{B5B67440-E1DF-4D5F-B5B8-EC82C1BF3239}"/>
              </a:ext>
            </a:extLst>
          </p:cNvPr>
          <p:cNvSpPr>
            <a:spLocks noGrp="1"/>
          </p:cNvSpPr>
          <p:nvPr>
            <p:ph type="title"/>
          </p:nvPr>
        </p:nvSpPr>
        <p:spPr>
          <a:xfrm>
            <a:off x="381674" y="444536"/>
            <a:ext cx="8254159" cy="1311664"/>
          </a:xfrm>
        </p:spPr>
        <p:txBody>
          <a:bodyPr vert="horz" lIns="91440" tIns="45720" rIns="91440" bIns="45720" rtlCol="0" anchor="ctr">
            <a:normAutofit/>
          </a:bodyPr>
          <a:lstStyle/>
          <a:p>
            <a:r>
              <a:rPr lang="en-US" sz="4000" b="1">
                <a:solidFill>
                  <a:srgbClr val="3A4972"/>
                </a:solidFill>
                <a:latin typeface="Open Sans"/>
                <a:ea typeface="Open Sans"/>
                <a:cs typeface="Open Sans"/>
              </a:rPr>
              <a:t>Biden HHS Team</a:t>
            </a:r>
            <a:r>
              <a:rPr lang="en-US" sz="2800" b="1">
                <a:solidFill>
                  <a:srgbClr val="3A4972"/>
                </a:solidFill>
                <a:latin typeface="Open Sans"/>
                <a:ea typeface="Open Sans"/>
                <a:cs typeface="Open Sans"/>
              </a:rPr>
              <a:t> </a:t>
            </a:r>
            <a:r>
              <a:rPr lang="en-US" sz="2400" b="1">
                <a:solidFill>
                  <a:srgbClr val="3A4972"/>
                </a:solidFill>
                <a:latin typeface="Open Sans"/>
                <a:ea typeface="Open Sans"/>
                <a:cs typeface="Open Sans"/>
              </a:rPr>
              <a:t>(Acting)</a:t>
            </a:r>
          </a:p>
        </p:txBody>
      </p:sp>
      <p:graphicFrame>
        <p:nvGraphicFramePr>
          <p:cNvPr id="2" name="Table 1">
            <a:extLst>
              <a:ext uri="{FF2B5EF4-FFF2-40B4-BE49-F238E27FC236}">
                <a16:creationId xmlns:a16="http://schemas.microsoft.com/office/drawing/2014/main" id="{428FDAFC-4E4D-4F5D-92CF-C57A8CABDA4B}"/>
              </a:ext>
            </a:extLst>
          </p:cNvPr>
          <p:cNvGraphicFramePr>
            <a:graphicFrameLocks noGrp="1"/>
          </p:cNvGraphicFramePr>
          <p:nvPr/>
        </p:nvGraphicFramePr>
        <p:xfrm>
          <a:off x="330679" y="5049273"/>
          <a:ext cx="11610012" cy="504958"/>
        </p:xfrm>
        <a:graphic>
          <a:graphicData uri="http://schemas.openxmlformats.org/drawingml/2006/table">
            <a:tbl>
              <a:tblPr bandRow="1">
                <a:tableStyleId>{BDBED569-4797-4DF1-A0F4-6AAB3CD982D8}</a:tableStyleId>
              </a:tblPr>
              <a:tblGrid>
                <a:gridCol w="3388914">
                  <a:extLst>
                    <a:ext uri="{9D8B030D-6E8A-4147-A177-3AD203B41FA5}">
                      <a16:colId xmlns:a16="http://schemas.microsoft.com/office/drawing/2014/main" val="2718804572"/>
                    </a:ext>
                  </a:extLst>
                </a:gridCol>
                <a:gridCol w="8221098">
                  <a:extLst>
                    <a:ext uri="{9D8B030D-6E8A-4147-A177-3AD203B41FA5}">
                      <a16:colId xmlns:a16="http://schemas.microsoft.com/office/drawing/2014/main" val="3418692581"/>
                    </a:ext>
                  </a:extLst>
                </a:gridCol>
              </a:tblGrid>
              <a:tr h="504958">
                <a:tc>
                  <a:txBody>
                    <a:bodyPr/>
                    <a:lstStyle/>
                    <a:p>
                      <a:r>
                        <a:rPr lang="en-US" sz="2200" b="1">
                          <a:solidFill>
                            <a:srgbClr val="3A4972"/>
                          </a:solidFill>
                          <a:latin typeface="+mn-lt"/>
                          <a:ea typeface="Cambria" panose="02040503050406030204" pitchFamily="18" charset="0"/>
                        </a:rPr>
                        <a:t>Xochitl Torres Small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1">
                          <a:solidFill>
                            <a:srgbClr val="3A4972"/>
                          </a:solidFill>
                          <a:latin typeface="+mn-lt"/>
                          <a:ea typeface="Cambria"/>
                        </a:rPr>
                        <a:t>USDA Under Secretary for Rural Development </a:t>
                      </a:r>
                      <a:endParaRPr lang="en-US" sz="2200" b="1">
                        <a:solidFill>
                          <a:srgbClr val="3A4972"/>
                        </a:solidFill>
                        <a:latin typeface="+mn-lt"/>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963304"/>
                  </a:ext>
                </a:extLst>
              </a:tr>
            </a:tbl>
          </a:graphicData>
        </a:graphic>
      </p:graphicFrame>
    </p:spTree>
    <p:extLst>
      <p:ext uri="{BB962C8B-B14F-4D97-AF65-F5344CB8AC3E}">
        <p14:creationId xmlns:p14="http://schemas.microsoft.com/office/powerpoint/2010/main" val="3121727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DE4BB6A-CD8D-49DA-87AC-4FA1EA07F2D7}"/>
              </a:ext>
            </a:extLst>
          </p:cNvPr>
          <p:cNvSpPr>
            <a:spLocks noGrp="1"/>
          </p:cNvSpPr>
          <p:nvPr/>
        </p:nvSpPr>
        <p:spPr>
          <a:xfrm>
            <a:off x="414865" y="1659330"/>
            <a:ext cx="11362267" cy="47758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Comments on Congressional </a:t>
            </a:r>
            <a:r>
              <a:rPr kumimoji="0" lang="en-US" sz="2800" b="1"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hlinkClick r:id="rId3"/>
              </a:rPr>
              <a:t>Request for Information</a:t>
            </a: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 on a public option were due July 31, 2021. </a:t>
            </a:r>
            <a:endPar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endParaRP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CMS is seeking comments on:</a:t>
            </a:r>
            <a:endPar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endParaRPr>
          </a:p>
          <a:p>
            <a:pPr marL="740410" marR="0" lvl="1" indent="-22860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400" b="1" i="0" u="none" strike="noStrike" kern="1200" cap="none" spc="0" normalizeH="0" baseline="0" noProof="0" dirty="0">
                <a:ln>
                  <a:noFill/>
                </a:ln>
                <a:solidFill>
                  <a:srgbClr val="3A4972"/>
                </a:solidFill>
                <a:effectLst/>
                <a:uLnTx/>
                <a:uFillTx/>
                <a:latin typeface="Arial" panose="020B0604020202020204"/>
                <a:ea typeface="Cambria"/>
                <a:cs typeface="Arial"/>
                <a:hlinkClick r:id="rId4"/>
              </a:rPr>
              <a:t>CY 2022 Home Health Prospective Payment System (PPS)</a:t>
            </a: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a:rPr>
              <a:t> proposed rule by August 27, 2021. </a:t>
            </a:r>
          </a:p>
          <a:p>
            <a:pPr marL="740410" marR="0" lvl="1" indent="-22860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400" b="1" i="0" u="none" strike="noStrike" kern="1200" cap="none" spc="0" normalizeH="0" baseline="0" noProof="0" dirty="0">
                <a:ln>
                  <a:noFill/>
                </a:ln>
                <a:solidFill>
                  <a:srgbClr val="3A4972"/>
                </a:solidFill>
                <a:effectLst/>
                <a:uLnTx/>
                <a:uFillTx/>
                <a:latin typeface="Arial" panose="020B0604020202020204"/>
                <a:ea typeface="Cambria"/>
                <a:cs typeface="Arial"/>
                <a:hlinkClick r:id="rId5"/>
              </a:rPr>
              <a:t>CY 2022 Physician Fee Schedule (PFS)</a:t>
            </a: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a:rPr>
              <a:t> proposed rule by September 13, 2021.</a:t>
            </a:r>
          </a:p>
          <a:p>
            <a:pPr marL="740410" marR="0" lvl="1" indent="-22860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400" b="1" i="0" u="none" strike="noStrike" kern="1200" cap="none" spc="0" normalizeH="0" baseline="0" noProof="0" dirty="0">
                <a:ln>
                  <a:noFill/>
                </a:ln>
                <a:solidFill>
                  <a:srgbClr val="3A4972"/>
                </a:solidFill>
                <a:effectLst/>
                <a:uLnTx/>
                <a:uFillTx/>
                <a:latin typeface="Arial" panose="020B0604020202020204"/>
                <a:ea typeface="Cambria"/>
                <a:cs typeface="Arial"/>
                <a:hlinkClick r:id="rId6"/>
              </a:rPr>
              <a:t>CY 2022 Hospital Outpatient Prospective Payment System (OPPS) &amp; Ambulatory Surgical Center (ASC)</a:t>
            </a: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a:rPr>
              <a:t> proposed rule by September 17, 2021. </a:t>
            </a:r>
          </a:p>
        </p:txBody>
      </p:sp>
      <p:sp>
        <p:nvSpPr>
          <p:cNvPr id="2" name="Title 1">
            <a:extLst>
              <a:ext uri="{FF2B5EF4-FFF2-40B4-BE49-F238E27FC236}">
                <a16:creationId xmlns:a16="http://schemas.microsoft.com/office/drawing/2014/main" id="{E89A6901-BB46-46BF-8F07-F59965B7980F}"/>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Regulatory Updates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3623706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DE4BB6A-CD8D-49DA-87AC-4FA1EA07F2D7}"/>
              </a:ext>
            </a:extLst>
          </p:cNvPr>
          <p:cNvSpPr>
            <a:spLocks noGrp="1"/>
          </p:cNvSpPr>
          <p:nvPr/>
        </p:nvSpPr>
        <p:spPr>
          <a:xfrm>
            <a:off x="429243" y="1515556"/>
            <a:ext cx="11333511" cy="4833400"/>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OPM (and friends) released the </a:t>
            </a:r>
            <a:r>
              <a:rPr kumimoji="0" lang="en-US" sz="2800" b="1"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hlinkClick r:id="rId3"/>
              </a:rPr>
              <a:t>Requirements Related to Surprise Billing</a:t>
            </a: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a:t>
            </a: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OMB released their </a:t>
            </a:r>
            <a:r>
              <a:rPr kumimoji="0" lang="en-US" sz="2800" b="1"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hlinkClick r:id="rId4"/>
              </a:rPr>
              <a:t>notice of decision</a:t>
            </a:r>
            <a:r>
              <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rPr>
              <a:t> to not increase the minimum urban area population threshold, as recommended by NRHA. </a:t>
            </a: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NRHA </a:t>
            </a:r>
            <a:r>
              <a:rPr kumimoji="0" lang="en-US" sz="2800" b="1" i="0" u="none" strike="noStrike" kern="1200" cap="none" spc="0" normalizeH="0" baseline="0" noProof="0" dirty="0">
                <a:ln>
                  <a:noFill/>
                </a:ln>
                <a:solidFill>
                  <a:srgbClr val="3A4972"/>
                </a:solidFill>
                <a:effectLst/>
                <a:uLnTx/>
                <a:uFillTx/>
                <a:latin typeface="Arial" panose="020B0604020202020204"/>
                <a:ea typeface="Cambria"/>
                <a:cs typeface="Arial"/>
                <a:hlinkClick r:id="rId5"/>
              </a:rPr>
              <a:t>submitted comments</a:t>
            </a: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 on OSHA's Emergency Temporary Standard.</a:t>
            </a:r>
            <a:endPar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endParaRP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President Biden announced his "</a:t>
            </a:r>
            <a:r>
              <a:rPr kumimoji="0" lang="en-US" sz="2800" b="1" i="0" u="none" strike="noStrike" kern="1200" cap="none" spc="0" normalizeH="0" baseline="0" noProof="0" dirty="0">
                <a:ln>
                  <a:noFill/>
                </a:ln>
                <a:solidFill>
                  <a:srgbClr val="3A4972"/>
                </a:solidFill>
                <a:effectLst/>
                <a:uLnTx/>
                <a:uFillTx/>
                <a:latin typeface="Arial" panose="020B0604020202020204"/>
                <a:ea typeface="Cambria"/>
                <a:cs typeface="Arial"/>
                <a:hlinkClick r:id="rId6"/>
              </a:rPr>
              <a:t>Executive Order on Promoting Competition in the American Economy</a:t>
            </a: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 which includes provisions related to hospital price transparency and consolidations. </a:t>
            </a:r>
            <a:endParaRPr kumimoji="0" lang="en-US" sz="2800" b="0" i="0" u="none" strike="noStrike" kern="1200" cap="none" spc="0" normalizeH="0" baseline="0" noProof="0" dirty="0">
              <a:ln>
                <a:noFill/>
              </a:ln>
              <a:solidFill>
                <a:srgbClr val="3A4972"/>
              </a:solidFill>
              <a:effectLst/>
              <a:uLnTx/>
              <a:uFillTx/>
              <a:latin typeface="Arial" panose="020B0604020202020204"/>
              <a:ea typeface="+mn-lt"/>
              <a:cs typeface="Arial" panose="020B0604020202020204"/>
            </a:endParaRP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HHS</a:t>
            </a:r>
            <a:r>
              <a:rPr kumimoji="0" lang="en-US" sz="2800" b="1" i="0" u="none" strike="noStrike" kern="1200" cap="none" spc="0" normalizeH="0" baseline="0" noProof="0" dirty="0">
                <a:ln>
                  <a:noFill/>
                </a:ln>
                <a:solidFill>
                  <a:srgbClr val="3A4972"/>
                </a:solidFill>
                <a:effectLst/>
                <a:uLnTx/>
                <a:uFillTx/>
                <a:latin typeface="Arial" panose="020B0604020202020204"/>
                <a:ea typeface="Cambria"/>
                <a:cs typeface="Arial"/>
              </a:rPr>
              <a:t> </a:t>
            </a:r>
            <a:r>
              <a:rPr kumimoji="0" lang="en-US" sz="2800" b="1" i="0" u="none" strike="noStrike" kern="1200" cap="none" spc="0" normalizeH="0" baseline="0" noProof="0" dirty="0">
                <a:ln>
                  <a:noFill/>
                </a:ln>
                <a:solidFill>
                  <a:srgbClr val="3A4972"/>
                </a:solidFill>
                <a:effectLst/>
                <a:uLnTx/>
                <a:uFillTx/>
                <a:latin typeface="Arial" panose="020B0604020202020204"/>
                <a:ea typeface="Cambria"/>
                <a:cs typeface="Arial"/>
                <a:hlinkClick r:id="rId7"/>
              </a:rPr>
              <a:t>announced</a:t>
            </a:r>
            <a:r>
              <a:rPr kumimoji="0" lang="en-US" sz="2800" b="0" i="0" u="none" strike="noStrike" kern="1200" cap="none" spc="0" normalizeH="0" baseline="0" noProof="0" dirty="0">
                <a:ln>
                  <a:noFill/>
                </a:ln>
                <a:solidFill>
                  <a:srgbClr val="3A4972"/>
                </a:solidFill>
                <a:effectLst/>
                <a:uLnTx/>
                <a:uFillTx/>
                <a:latin typeface="Arial" panose="020B0604020202020204"/>
                <a:ea typeface="Cambria"/>
                <a:cs typeface="Arial"/>
              </a:rPr>
              <a:t> immigrant populations can now access public benefits, such as Medicaid coverage. </a:t>
            </a: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rPr>
              <a:t>HealthCare.gov Special Enrollment Period Enrollment Ends </a:t>
            </a:r>
            <a:r>
              <a:rPr kumimoji="0" lang="en-US" sz="2800" b="0" i="0" u="sng" strike="noStrike" kern="1200" cap="none" spc="0" normalizeH="0" baseline="0" noProof="0" dirty="0">
                <a:ln>
                  <a:noFill/>
                </a:ln>
                <a:solidFill>
                  <a:srgbClr val="3A4972"/>
                </a:solidFill>
                <a:effectLst/>
                <a:uLnTx/>
                <a:uFillTx/>
                <a:latin typeface="Arial" panose="020B0604020202020204"/>
                <a:ea typeface="+mn-ea"/>
                <a:cs typeface="+mn-cs"/>
              </a:rPr>
              <a:t>August 15</a:t>
            </a:r>
            <a:r>
              <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rPr>
              <a:t>, </a:t>
            </a:r>
            <a:r>
              <a:rPr lang="en-US" sz="2800" dirty="0">
                <a:solidFill>
                  <a:srgbClr val="333333"/>
                </a:solidFill>
                <a:effectLst/>
                <a:latin typeface="Helvetica" panose="020B0604020202020204" pitchFamily="34" charset="0"/>
                <a:ea typeface="Calibri" panose="020F0502020204030204" pitchFamily="34" charset="0"/>
              </a:rPr>
              <a:t>Summer Sprint to Coverage </a:t>
            </a:r>
            <a:r>
              <a:rPr lang="en-US" sz="2800" b="1" u="sng" dirty="0">
                <a:solidFill>
                  <a:srgbClr val="00529C"/>
                </a:solidFill>
                <a:effectLst/>
                <a:latin typeface="Helvetica" panose="020B0604020202020204" pitchFamily="34" charset="0"/>
                <a:ea typeface="Calibri" panose="020F0502020204030204" pitchFamily="34" charset="0"/>
                <a:hlinkClick r:id="rId8"/>
              </a:rPr>
              <a:t>Toolkit</a:t>
            </a:r>
            <a:r>
              <a:rPr lang="en-US" u="sng" dirty="0">
                <a:solidFill>
                  <a:srgbClr val="333333"/>
                </a:solidFill>
                <a:latin typeface="Helvetica" panose="020B0604020202020204" pitchFamily="34" charset="0"/>
                <a:ea typeface="Calibri" panose="020F0502020204030204" pitchFamily="34" charset="0"/>
              </a:rPr>
              <a:t>.</a:t>
            </a:r>
            <a:endPar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endParaRPr>
          </a:p>
          <a:p>
            <a:pPr marL="283210" marR="0" lvl="0" indent="-283210" algn="l" defTabSz="914400" rtl="0" eaLnBrk="1" fontAlgn="auto" latinLnBrk="0" hangingPunct="1">
              <a:lnSpc>
                <a:spcPct val="100000"/>
              </a:lnSpc>
              <a:spcBef>
                <a:spcPts val="0"/>
              </a:spcBef>
              <a:spcAft>
                <a:spcPts val="1200"/>
              </a:spcAft>
              <a:buClrTx/>
              <a:buSzTx/>
              <a:buFont typeface="Symbol,Sans-Serif" panose="05050102010706020507" pitchFamily="18" charset="2"/>
              <a:buChar char=""/>
              <a:tabLst/>
              <a:defRPr/>
            </a:pPr>
            <a:endParaRPr kumimoji="0" lang="en-US" sz="2800" b="0" i="0" u="none" strike="noStrike" kern="1200" cap="none" spc="0" normalizeH="0" baseline="0" noProof="0" dirty="0">
              <a:ln>
                <a:noFill/>
              </a:ln>
              <a:solidFill>
                <a:srgbClr val="3A4972"/>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89A6901-BB46-46BF-8F07-F59965B7980F}"/>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Regulatory Updates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498371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579407" y="1834559"/>
            <a:ext cx="11033184" cy="4776959"/>
          </a:xfrm>
        </p:spPr>
        <p:txBody>
          <a:bodyPr vert="horz" lIns="91440" tIns="45720" rIns="91440" bIns="45720" rtlCol="0" anchor="t">
            <a:normAutofit fontScale="92500"/>
          </a:bodyPr>
          <a:lstStyle/>
          <a:p>
            <a:pPr>
              <a:lnSpc>
                <a:spcPct val="100000"/>
              </a:lnSpc>
              <a:spcBef>
                <a:spcPts val="0"/>
              </a:spcBef>
            </a:pPr>
            <a:r>
              <a:rPr lang="en-US" sz="2400" dirty="0">
                <a:solidFill>
                  <a:srgbClr val="3A4972"/>
                </a:solidFill>
                <a:latin typeface="+mj-lt"/>
                <a:ea typeface="Cambria"/>
                <a:cs typeface="+mn-lt"/>
              </a:rPr>
              <a:t>Provider Relief Fund (PRF) </a:t>
            </a:r>
            <a:r>
              <a:rPr lang="en-US" sz="2400" b="1" dirty="0">
                <a:solidFill>
                  <a:srgbClr val="3A4972"/>
                </a:solidFill>
                <a:latin typeface="+mj-lt"/>
                <a:ea typeface="Cambria"/>
                <a:cs typeface="+mn-lt"/>
                <a:hlinkClick r:id="rId3"/>
              </a:rPr>
              <a:t>Reporting Portal</a:t>
            </a:r>
            <a:r>
              <a:rPr lang="en-US" sz="2400" dirty="0">
                <a:solidFill>
                  <a:srgbClr val="3A4972"/>
                </a:solidFill>
                <a:latin typeface="+mj-lt"/>
                <a:ea typeface="Cambria"/>
                <a:cs typeface="+mn-lt"/>
              </a:rPr>
              <a:t> is now open for providers </a:t>
            </a:r>
            <a:r>
              <a:rPr lang="en-US" sz="2400" dirty="0">
                <a:ea typeface="+mn-lt"/>
                <a:cs typeface="+mn-lt"/>
              </a:rPr>
              <a:t>who need to report on the use of funds in Reporting Period 1.</a:t>
            </a:r>
          </a:p>
          <a:p>
            <a:pPr>
              <a:lnSpc>
                <a:spcPct val="100000"/>
              </a:lnSpc>
              <a:spcBef>
                <a:spcPts val="0"/>
              </a:spcBef>
            </a:pPr>
            <a:endParaRPr lang="en-US" sz="2400" dirty="0">
              <a:solidFill>
                <a:srgbClr val="3A4972"/>
              </a:solidFill>
              <a:latin typeface="Arial" panose="020B0604020202020204"/>
              <a:ea typeface="Cambria" panose="02040503050406030204" pitchFamily="18" charset="0"/>
              <a:cs typeface="Arial" panose="020B0604020202020204"/>
            </a:endParaRPr>
          </a:p>
          <a:p>
            <a:pPr>
              <a:lnSpc>
                <a:spcPct val="100000"/>
              </a:lnSpc>
              <a:spcBef>
                <a:spcPts val="0"/>
              </a:spcBef>
            </a:pPr>
            <a:r>
              <a:rPr lang="en-US" sz="2400" dirty="0">
                <a:solidFill>
                  <a:srgbClr val="3A4972"/>
                </a:solidFill>
                <a:latin typeface="Arial" panose="020B0604020202020204"/>
                <a:ea typeface="Cambria"/>
                <a:cs typeface="Arial" panose="020B0604020202020204"/>
              </a:rPr>
              <a:t>HHS issued new PRF frequently asked questions (FAQ) on July 15.</a:t>
            </a:r>
          </a:p>
          <a:p>
            <a:pPr>
              <a:lnSpc>
                <a:spcPct val="100000"/>
              </a:lnSpc>
              <a:spcBef>
                <a:spcPts val="0"/>
              </a:spcBef>
            </a:pPr>
            <a:endParaRPr lang="en-US" sz="2400" dirty="0">
              <a:solidFill>
                <a:srgbClr val="3A4972"/>
              </a:solidFill>
              <a:latin typeface="Arial" panose="020B0604020202020204"/>
              <a:ea typeface="Cambria"/>
              <a:cs typeface="Arial" panose="020B0604020202020204"/>
            </a:endParaRPr>
          </a:p>
          <a:p>
            <a:pPr>
              <a:lnSpc>
                <a:spcPct val="100000"/>
              </a:lnSpc>
              <a:spcBef>
                <a:spcPts val="0"/>
              </a:spcBef>
            </a:pPr>
            <a:r>
              <a:rPr lang="en-US" sz="2400" dirty="0">
                <a:solidFill>
                  <a:srgbClr val="3A4972"/>
                </a:solidFill>
                <a:latin typeface="Arial" panose="020B0604020202020204"/>
                <a:ea typeface="Cambria"/>
                <a:cs typeface="Arial" panose="020B0604020202020204"/>
              </a:rPr>
              <a:t>NRHA areas of focus: </a:t>
            </a:r>
          </a:p>
          <a:p>
            <a:pPr lvl="1">
              <a:lnSpc>
                <a:spcPct val="100000"/>
              </a:lnSpc>
              <a:spcBef>
                <a:spcPts val="0"/>
              </a:spcBef>
            </a:pPr>
            <a:r>
              <a:rPr lang="en-US" sz="2000" dirty="0">
                <a:solidFill>
                  <a:srgbClr val="3A4972"/>
                </a:solidFill>
                <a:latin typeface="Arial" panose="020B0604020202020204"/>
                <a:ea typeface="Cambria"/>
                <a:cs typeface="Arial" panose="020B0604020202020204"/>
              </a:rPr>
              <a:t>Flexibility in reporting of capital investment timeframes </a:t>
            </a:r>
          </a:p>
          <a:p>
            <a:pPr lvl="1">
              <a:lnSpc>
                <a:spcPct val="100000"/>
              </a:lnSpc>
              <a:spcBef>
                <a:spcPts val="0"/>
              </a:spcBef>
            </a:pPr>
            <a:r>
              <a:rPr lang="en-US" sz="2000" dirty="0">
                <a:solidFill>
                  <a:srgbClr val="3A4972"/>
                </a:solidFill>
                <a:latin typeface="Arial" panose="020B0604020202020204"/>
                <a:ea typeface="Cambria"/>
                <a:cs typeface="Arial" panose="020B0604020202020204"/>
              </a:rPr>
              <a:t>Clarity on reporting of depreciation costs on cost reports for cost-based providers </a:t>
            </a:r>
          </a:p>
          <a:p>
            <a:pPr lvl="1">
              <a:lnSpc>
                <a:spcPct val="100000"/>
              </a:lnSpc>
              <a:spcBef>
                <a:spcPts val="0"/>
              </a:spcBef>
            </a:pPr>
            <a:r>
              <a:rPr lang="en-US" sz="2000" dirty="0">
                <a:solidFill>
                  <a:srgbClr val="3A4972"/>
                </a:solidFill>
                <a:latin typeface="Arial" panose="020B0604020202020204"/>
                <a:ea typeface="Cambria"/>
                <a:cs typeface="Arial" panose="020B0604020202020204"/>
              </a:rPr>
              <a:t>Allocation of the remaining PRF dollars, as well as the $8.5 billion for rural providers </a:t>
            </a:r>
          </a:p>
          <a:p>
            <a:pPr>
              <a:lnSpc>
                <a:spcPct val="100000"/>
              </a:lnSpc>
              <a:spcBef>
                <a:spcPts val="0"/>
              </a:spcBef>
            </a:pPr>
            <a:endParaRPr lang="en-US" sz="2400" dirty="0">
              <a:solidFill>
                <a:srgbClr val="3A4972"/>
              </a:solidFill>
              <a:latin typeface="Arial" panose="020B0604020202020204"/>
              <a:ea typeface="Cambria"/>
              <a:cs typeface="Arial" panose="020B0604020202020204"/>
            </a:endParaRPr>
          </a:p>
          <a:p>
            <a:pPr>
              <a:lnSpc>
                <a:spcPct val="100000"/>
              </a:lnSpc>
              <a:spcBef>
                <a:spcPts val="0"/>
              </a:spcBef>
            </a:pPr>
            <a:r>
              <a:rPr lang="en-US" sz="2400" dirty="0">
                <a:solidFill>
                  <a:srgbClr val="3A4972"/>
                </a:solidFill>
                <a:latin typeface="Arial" panose="020B0604020202020204"/>
                <a:ea typeface="Cambria"/>
                <a:cs typeface="Arial" panose="020B0604020202020204"/>
              </a:rPr>
              <a:t>Legislation introduced: Senators Bennet and Cramer and Representatives </a:t>
            </a:r>
            <a:r>
              <a:rPr lang="en-US" sz="2400" dirty="0" err="1">
                <a:solidFill>
                  <a:srgbClr val="3A4972"/>
                </a:solidFill>
                <a:latin typeface="Arial" panose="020B0604020202020204"/>
                <a:ea typeface="Cambria"/>
                <a:cs typeface="Arial" panose="020B0604020202020204"/>
              </a:rPr>
              <a:t>Axne</a:t>
            </a:r>
            <a:r>
              <a:rPr lang="en-US" sz="2400" dirty="0">
                <a:solidFill>
                  <a:srgbClr val="3A4972"/>
                </a:solidFill>
                <a:latin typeface="Arial" panose="020B0604020202020204"/>
                <a:ea typeface="Cambria"/>
                <a:cs typeface="Arial" panose="020B0604020202020204"/>
              </a:rPr>
              <a:t> and Miller-Meeks introduced the </a:t>
            </a:r>
            <a:r>
              <a:rPr lang="en-US" sz="2400" u="sng" dirty="0">
                <a:solidFill>
                  <a:srgbClr val="3A4972"/>
                </a:solidFill>
                <a:latin typeface="Arial" panose="020B0604020202020204"/>
                <a:ea typeface="Cambria"/>
                <a:cs typeface="Arial" panose="020B0604020202020204"/>
              </a:rPr>
              <a:t>Provider Relief Fund Deadline Extension Act </a:t>
            </a:r>
            <a:r>
              <a:rPr lang="en-US" sz="2400" dirty="0">
                <a:solidFill>
                  <a:srgbClr val="3A4972"/>
                </a:solidFill>
                <a:latin typeface="Arial" panose="020B0604020202020204"/>
                <a:ea typeface="Cambria"/>
                <a:cs typeface="Arial" panose="020B0604020202020204"/>
              </a:rPr>
              <a:t>(</a:t>
            </a:r>
            <a:r>
              <a:rPr lang="en-US" sz="1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4" tooltip="https://www.congress.gov/bill/117th-congress/senate-bill/2493?q=%7B%22search%22%3A%5B%22bennet%22%5D%7D&amp;s=5&amp;r=1"/>
              </a:rPr>
              <a:t>S. 2493</a:t>
            </a:r>
            <a:r>
              <a:rPr lang="en-US" sz="1800" b="1" dirty="0">
                <a:solidFill>
                  <a:srgbClr val="000000"/>
                </a:solidFill>
                <a:effectLst/>
                <a:latin typeface="Arial" panose="020B0604020202020204" pitchFamily="34" charset="0"/>
                <a:ea typeface="Calibri" panose="020F0502020204030204" pitchFamily="34" charset="0"/>
              </a:rPr>
              <a:t>/</a:t>
            </a:r>
            <a:r>
              <a:rPr lang="en-US" sz="1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5" tooltip="https://www.congress.gov/bill/117th-congress/house-bill/4735?q=%7B%22search%22%3A%5B%22provider+relief+fund+deadline%22%5D%7D&amp;r=1&amp;s=3"/>
              </a:rPr>
              <a:t>H.R. 4735</a:t>
            </a:r>
            <a:r>
              <a:rPr lang="en-US" sz="18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r>
              <a:rPr lang="en-US" sz="2400" dirty="0">
                <a:solidFill>
                  <a:srgbClr val="3A4972"/>
                </a:solidFill>
                <a:latin typeface="Arial" panose="020B0604020202020204"/>
                <a:ea typeface="Cambria"/>
                <a:cs typeface="Arial" panose="020B0604020202020204"/>
              </a:rPr>
              <a:t> to allow providers who received PRF awards before June 30, 2020, to have until December 31, 2021 or the PHE end, to use their funds. </a:t>
            </a:r>
          </a:p>
        </p:txBody>
      </p:sp>
      <p:sp>
        <p:nvSpPr>
          <p:cNvPr id="2" name="Title 1">
            <a:extLst>
              <a:ext uri="{FF2B5EF4-FFF2-40B4-BE49-F238E27FC236}">
                <a16:creationId xmlns:a16="http://schemas.microsoft.com/office/drawing/2014/main" id="{C81F8CE2-BE1C-48AB-B770-E3ED69910C5A}"/>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The Provider Relief Fund &amp;</a:t>
            </a:r>
            <a:endParaRPr kumimoji="0" lang="en-US" sz="4400" b="0" i="0" u="none" strike="noStrike" kern="1200" cap="none" spc="0" normalizeH="0" baseline="0" noProof="0">
              <a:ln>
                <a:noFill/>
              </a:ln>
              <a:solidFill>
                <a:srgbClr val="3A4972"/>
              </a:solidFill>
              <a:effectLst/>
              <a:uLnTx/>
              <a:uFillTx/>
              <a:latin typeface="Arial" panose="020B0604020202020204"/>
              <a:ea typeface="Open Sans"/>
              <a:cs typeface="Arial" panose="020B060402020202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Health Care Heroes Sustainability Fund </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Arial"/>
            </a:endParaRPr>
          </a:p>
        </p:txBody>
      </p:sp>
    </p:spTree>
    <p:extLst>
      <p:ext uri="{BB962C8B-B14F-4D97-AF65-F5344CB8AC3E}">
        <p14:creationId xmlns:p14="http://schemas.microsoft.com/office/powerpoint/2010/main" val="2465448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p:nvPr>
        </p:nvSpPr>
        <p:spPr>
          <a:xfrm>
            <a:off x="904068" y="1662193"/>
            <a:ext cx="10383864" cy="1766807"/>
          </a:xfrm>
        </p:spPr>
        <p:txBody>
          <a:bodyPr/>
          <a:lstStyle/>
          <a:p>
            <a:r>
              <a:rPr lang="en-US" sz="6000" b="1">
                <a:latin typeface="Open Sans" panose="020B0606030504020204" pitchFamily="34" charset="0"/>
                <a:ea typeface="Open Sans" panose="020B0606030504020204" pitchFamily="34" charset="0"/>
                <a:cs typeface="Open Sans" panose="020B0606030504020204" pitchFamily="34" charset="0"/>
              </a:rPr>
              <a:t>Updates from Congress</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07548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683466" y="1518258"/>
            <a:ext cx="10825065" cy="5339742"/>
          </a:xfrm>
        </p:spPr>
        <p:txBody>
          <a:bodyPr vert="horz" lIns="91440" tIns="45720" rIns="91440" bIns="45720" rtlCol="0" anchor="t">
            <a:normAutofit fontScale="62500" lnSpcReduction="20000"/>
          </a:bodyPr>
          <a:lstStyle/>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Public Health Emergency Declaration</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Coronavirus Preparedness and Response Supplemental Appropriations Act</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Families First Coronavirus Response Act</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Coronavirus Aid, Relief, and Economic Security (CARES) Act</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Paycheck Protection Program and Health Care Enhancement Act</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Paycheck Protection Program Flexibility Act </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Consolidated Appropriations Act (CAA), 2021</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American Rescue Plan Act</a:t>
            </a:r>
          </a:p>
          <a:p>
            <a:pPr>
              <a:lnSpc>
                <a:spcPct val="120000"/>
              </a:lnSpc>
              <a:spcBef>
                <a:spcPts val="0"/>
              </a:spcBef>
              <a:spcAft>
                <a:spcPts val="600"/>
              </a:spcAft>
            </a:pPr>
            <a:r>
              <a:rPr lang="en-US" sz="4500" dirty="0">
                <a:solidFill>
                  <a:srgbClr val="0C2B56"/>
                </a:solidFill>
                <a:latin typeface="Cambria" panose="02040503050406030204" pitchFamily="18" charset="0"/>
                <a:ea typeface="Cambria" panose="02040503050406030204" pitchFamily="18" charset="0"/>
                <a:cs typeface="Angsana New"/>
              </a:rPr>
              <a:t>Medicare sequestration relief</a:t>
            </a:r>
          </a:p>
          <a:p>
            <a:pPr>
              <a:lnSpc>
                <a:spcPct val="120000"/>
              </a:lnSpc>
              <a:spcBef>
                <a:spcPts val="0"/>
              </a:spcBef>
              <a:spcAft>
                <a:spcPts val="600"/>
              </a:spcAft>
            </a:pPr>
            <a:endParaRPr lang="en-US" sz="3200" dirty="0">
              <a:solidFill>
                <a:srgbClr val="0C2B56"/>
              </a:solidFill>
              <a:latin typeface="Cambria" panose="02040503050406030204" pitchFamily="18" charset="0"/>
              <a:ea typeface="Cambria" panose="02040503050406030204" pitchFamily="18" charset="0"/>
              <a:cs typeface="Angsana New"/>
            </a:endParaRPr>
          </a:p>
        </p:txBody>
      </p:sp>
      <p:sp>
        <p:nvSpPr>
          <p:cNvPr id="7" name="Title 1">
            <a:extLst>
              <a:ext uri="{FF2B5EF4-FFF2-40B4-BE49-F238E27FC236}">
                <a16:creationId xmlns:a16="http://schemas.microsoft.com/office/drawing/2014/main" id="{B672C62D-0070-45F0-9CC0-BE5A38A2CF6C}"/>
              </a:ext>
            </a:extLst>
          </p:cNvPr>
          <p:cNvSpPr txBox="1">
            <a:spLocks/>
          </p:cNvSpPr>
          <p:nvPr/>
        </p:nvSpPr>
        <p:spPr>
          <a:xfrm>
            <a:off x="838199" y="192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C2B56"/>
                </a:solidFill>
                <a:effectLst/>
                <a:uLnTx/>
                <a:uFillTx/>
                <a:latin typeface="Cambria" panose="02040503050406030204" pitchFamily="18" charset="0"/>
                <a:ea typeface="Cambria" panose="02040503050406030204" pitchFamily="18" charset="0"/>
                <a:cs typeface="Arial" panose="020B0604020202020204"/>
              </a:rPr>
              <a:t>COVID-19 Relief Legislation &amp; Administrative Action: NRHA Advocacy </a:t>
            </a:r>
          </a:p>
        </p:txBody>
      </p:sp>
    </p:spTree>
    <p:extLst>
      <p:ext uri="{BB962C8B-B14F-4D97-AF65-F5344CB8AC3E}">
        <p14:creationId xmlns:p14="http://schemas.microsoft.com/office/powerpoint/2010/main" val="96333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83F469C5-A392-42CE-8FDF-D39DFDE94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0"/>
            <a:ext cx="8874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1">
            <a:extLst>
              <a:ext uri="{FF2B5EF4-FFF2-40B4-BE49-F238E27FC236}">
                <a16:creationId xmlns:a16="http://schemas.microsoft.com/office/drawing/2014/main" id="{9D073C71-1020-4A41-A40E-143806C3B6F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A9A3D86-76DD-4023-8EB9-5FBDBB03411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683466" y="1518258"/>
            <a:ext cx="10825065" cy="4756214"/>
          </a:xfrm>
        </p:spPr>
        <p:txBody>
          <a:bodyPr vert="horz" lIns="91440" tIns="45720" rIns="91440" bIns="45720" rtlCol="0" anchor="t">
            <a:normAutofit fontScale="85000" lnSpcReduction="20000"/>
          </a:bodyPr>
          <a:lstStyle/>
          <a:p>
            <a:pPr marL="0" indent="0">
              <a:lnSpc>
                <a:spcPct val="120000"/>
              </a:lnSpc>
              <a:spcBef>
                <a:spcPts val="0"/>
              </a:spcBef>
              <a:spcAft>
                <a:spcPts val="600"/>
              </a:spcAft>
              <a:buNone/>
            </a:pPr>
            <a:r>
              <a:rPr lang="en-US" sz="3000" dirty="0">
                <a:solidFill>
                  <a:srgbClr val="0C2B56"/>
                </a:solidFill>
                <a:latin typeface="Cambria" panose="02040503050406030204" pitchFamily="18" charset="0"/>
                <a:ea typeface="Cambria" panose="02040503050406030204" pitchFamily="18" charset="0"/>
                <a:cs typeface="Times New Roman"/>
              </a:rPr>
              <a:t>The American Rescue Plan (ARP) Act of 2021, </a:t>
            </a:r>
            <a:r>
              <a:rPr lang="en-US" sz="3000" dirty="0">
                <a:solidFill>
                  <a:srgbClr val="0C2B56"/>
                </a:solidFill>
                <a:latin typeface="Cambria" panose="02040503050406030204" pitchFamily="18" charset="0"/>
                <a:ea typeface="Cambria" panose="02040503050406030204" pitchFamily="18" charset="0"/>
                <a:cs typeface="Times New Roman"/>
                <a:hlinkClick r:id="rId3"/>
              </a:rPr>
              <a:t>H.R. 1319</a:t>
            </a:r>
            <a:r>
              <a:rPr lang="en-US" sz="3000" dirty="0">
                <a:solidFill>
                  <a:srgbClr val="0C2B56"/>
                </a:solidFill>
                <a:latin typeface="Cambria" panose="02040503050406030204" pitchFamily="18" charset="0"/>
                <a:ea typeface="Cambria" panose="02040503050406030204" pitchFamily="18" charset="0"/>
                <a:cs typeface="Times New Roman"/>
              </a:rPr>
              <a:t>, was signed by President Biden on March 11, 2021. Key provisions include: </a:t>
            </a:r>
            <a:endParaRPr lang="en-US" dirty="0">
              <a:solidFill>
                <a:srgbClr val="000000"/>
              </a:solidFill>
              <a:latin typeface="Cambria" panose="02040503050406030204" pitchFamily="18" charset="0"/>
              <a:ea typeface="Cambria" panose="02040503050406030204" pitchFamily="18" charset="0"/>
              <a:cs typeface="Calibri" panose="020F0502020204030204"/>
            </a:endParaRPr>
          </a:p>
          <a:p>
            <a:pPr marL="800100" lvl="1" indent="-342900">
              <a:lnSpc>
                <a:spcPct val="120000"/>
              </a:lnSpc>
              <a:spcBef>
                <a:spcPts val="0"/>
              </a:spcBef>
              <a:spcAft>
                <a:spcPts val="600"/>
              </a:spcAft>
              <a:buFont typeface="Symbol" panose="05050102010706020507" pitchFamily="18" charset="2"/>
              <a:buChar char=""/>
            </a:pPr>
            <a:r>
              <a:rPr lang="en-US" sz="2600" dirty="0">
                <a:solidFill>
                  <a:srgbClr val="0C2B56"/>
                </a:solidFill>
                <a:latin typeface="Cambria" panose="02040503050406030204" pitchFamily="18" charset="0"/>
                <a:ea typeface="Cambria" panose="02040503050406030204" pitchFamily="18" charset="0"/>
                <a:cs typeface="Times New Roman"/>
              </a:rPr>
              <a:t>$8.5 billion for rural providers in what is called the Health Care Heroes Sustainability Fund (HCHSF)--similar to PRF;</a:t>
            </a:r>
          </a:p>
          <a:p>
            <a:pPr marL="800100" lvl="1" indent="-342900">
              <a:lnSpc>
                <a:spcPct val="120000"/>
              </a:lnSpc>
              <a:spcBef>
                <a:spcPts val="0"/>
              </a:spcBef>
              <a:spcAft>
                <a:spcPts val="600"/>
              </a:spcAft>
              <a:buFont typeface="Symbol" panose="05050102010706020507" pitchFamily="18" charset="2"/>
              <a:buChar char=""/>
            </a:pPr>
            <a:r>
              <a:rPr lang="en-US" sz="2600" dirty="0">
                <a:solidFill>
                  <a:srgbClr val="0C2B56"/>
                </a:solidFill>
                <a:latin typeface="Cambria" panose="02040503050406030204" pitchFamily="18" charset="0"/>
                <a:ea typeface="Cambria" panose="02040503050406030204" pitchFamily="18" charset="0"/>
                <a:cs typeface="Times New Roman"/>
              </a:rPr>
              <a:t>Over $55 billion for COVID-19 vaccine deployment, testing, tracing, and mitigation activities;</a:t>
            </a:r>
          </a:p>
          <a:p>
            <a:pPr marL="800100" lvl="1" indent="-342900">
              <a:lnSpc>
                <a:spcPct val="120000"/>
              </a:lnSpc>
              <a:spcBef>
                <a:spcPts val="0"/>
              </a:spcBef>
              <a:spcAft>
                <a:spcPts val="600"/>
              </a:spcAft>
              <a:buFont typeface="Symbol" panose="05050102010706020507" pitchFamily="18" charset="2"/>
              <a:buChar char=""/>
            </a:pPr>
            <a:r>
              <a:rPr lang="en-US" sz="2600" dirty="0">
                <a:solidFill>
                  <a:srgbClr val="0C2B56"/>
                </a:solidFill>
                <a:latin typeface="Cambria" panose="02040503050406030204" pitchFamily="18" charset="0"/>
                <a:ea typeface="Cambria" panose="02040503050406030204" pitchFamily="18" charset="0"/>
                <a:cs typeface="Times New Roman"/>
              </a:rPr>
              <a:t>$1 billion in funding for the National Health Service Corps and Nurse Corps Loan Repayment Program;</a:t>
            </a:r>
          </a:p>
          <a:p>
            <a:pPr marL="800100" lvl="1" indent="-342900">
              <a:lnSpc>
                <a:spcPct val="120000"/>
              </a:lnSpc>
              <a:spcBef>
                <a:spcPts val="0"/>
              </a:spcBef>
              <a:spcAft>
                <a:spcPts val="600"/>
              </a:spcAft>
              <a:buFont typeface="Symbol" panose="05050102010706020507" pitchFamily="18" charset="2"/>
              <a:buChar char=""/>
            </a:pPr>
            <a:r>
              <a:rPr lang="en-US" sz="2600" dirty="0">
                <a:solidFill>
                  <a:srgbClr val="0C2B56"/>
                </a:solidFill>
                <a:latin typeface="Cambria" panose="02040503050406030204" pitchFamily="18" charset="0"/>
                <a:ea typeface="Cambria" panose="02040503050406030204" pitchFamily="18" charset="0"/>
                <a:cs typeface="Times New Roman"/>
              </a:rPr>
              <a:t>Increased eligibility to the PPP for rural hospitals affiliated with a larger hospital system (application deadline moved to 5/31/21 in subsequent legislation);</a:t>
            </a:r>
          </a:p>
          <a:p>
            <a:pPr marL="800100" lvl="1" indent="-342900">
              <a:lnSpc>
                <a:spcPct val="120000"/>
              </a:lnSpc>
              <a:spcBef>
                <a:spcPts val="0"/>
              </a:spcBef>
              <a:spcAft>
                <a:spcPts val="600"/>
              </a:spcAft>
              <a:buFont typeface="Symbol" panose="05050102010706020507" pitchFamily="18" charset="2"/>
              <a:buChar char=""/>
            </a:pPr>
            <a:r>
              <a:rPr lang="en-US" sz="2600" dirty="0">
                <a:solidFill>
                  <a:srgbClr val="0C2B56"/>
                </a:solidFill>
                <a:latin typeface="Cambria" panose="02040503050406030204" pitchFamily="18" charset="0"/>
                <a:ea typeface="Cambria" panose="02040503050406030204" pitchFamily="18" charset="0"/>
                <a:cs typeface="Times New Roman"/>
              </a:rPr>
              <a:t>$500 million for the creation of the 'Emergency Grants for Rural Health Care' through USDA</a:t>
            </a:r>
            <a:r>
              <a:rPr lang="en-US" sz="2600" dirty="0">
                <a:solidFill>
                  <a:srgbClr val="0C2B56"/>
                </a:solidFill>
                <a:cs typeface="Times New Roman"/>
              </a:rPr>
              <a:t>.</a:t>
            </a:r>
          </a:p>
        </p:txBody>
      </p:sp>
      <p:sp>
        <p:nvSpPr>
          <p:cNvPr id="7" name="Title 1">
            <a:extLst>
              <a:ext uri="{FF2B5EF4-FFF2-40B4-BE49-F238E27FC236}">
                <a16:creationId xmlns:a16="http://schemas.microsoft.com/office/drawing/2014/main" id="{B672C62D-0070-45F0-9CC0-BE5A38A2CF6C}"/>
              </a:ext>
            </a:extLst>
          </p:cNvPr>
          <p:cNvSpPr txBox="1">
            <a:spLocks/>
          </p:cNvSpPr>
          <p:nvPr/>
        </p:nvSpPr>
        <p:spPr>
          <a:xfrm>
            <a:off x="838199" y="192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C2B56"/>
                </a:solidFill>
                <a:effectLst/>
                <a:uLnTx/>
                <a:uFillTx/>
                <a:latin typeface="Cambria" panose="02040503050406030204" pitchFamily="18" charset="0"/>
                <a:ea typeface="Cambria" panose="02040503050406030204" pitchFamily="18" charset="0"/>
                <a:cs typeface="Times New Roman"/>
              </a:rPr>
              <a:t>American Rescue Plan Act of 2021</a:t>
            </a:r>
            <a:endParaRPr kumimoji="0" lang="en-US" sz="4400" b="1" i="0" u="none" strike="noStrike" kern="1200" cap="none" spc="0" normalizeH="0" baseline="0" noProof="0" dirty="0">
              <a:ln>
                <a:noFill/>
              </a:ln>
              <a:solidFill>
                <a:srgbClr val="0C2B56"/>
              </a:solidFill>
              <a:effectLst/>
              <a:uLnTx/>
              <a:uFillTx/>
              <a:latin typeface="Cambria" panose="02040503050406030204" pitchFamily="18" charset="0"/>
              <a:ea typeface="Cambria" panose="02040503050406030204" pitchFamily="18" charset="0"/>
              <a:cs typeface="Arial" panose="020B0604020202020204"/>
            </a:endParaRPr>
          </a:p>
        </p:txBody>
      </p:sp>
    </p:spTree>
    <p:extLst>
      <p:ext uri="{BB962C8B-B14F-4D97-AF65-F5344CB8AC3E}">
        <p14:creationId xmlns:p14="http://schemas.microsoft.com/office/powerpoint/2010/main" val="15503691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295277" y="1285275"/>
            <a:ext cx="11601442" cy="5134090"/>
          </a:xfrm>
        </p:spPr>
        <p:txBody>
          <a:bodyPr vert="horz" lIns="91440" tIns="45720" rIns="91440" bIns="45720" rtlCol="0" anchor="t">
            <a:noAutofit/>
          </a:bodyPr>
          <a:lstStyle/>
          <a:p>
            <a:pPr marL="342900" indent="-342900">
              <a:lnSpc>
                <a:spcPct val="120000"/>
              </a:lnSpc>
              <a:spcBef>
                <a:spcPts val="0"/>
              </a:spcBef>
              <a:spcAft>
                <a:spcPts val="600"/>
              </a:spcAft>
              <a:buFont typeface="Symbol,Sans-Serif" panose="05050102010706020507" pitchFamily="18" charset="2"/>
              <a:buChar char=""/>
            </a:pPr>
            <a:r>
              <a:rPr lang="en-US" sz="2600" dirty="0">
                <a:cs typeface="Calibri"/>
              </a:rPr>
              <a:t>Included in the Bipartisan Infrastructure text:</a:t>
            </a:r>
          </a:p>
          <a:p>
            <a:pPr marL="800100" lvl="1" indent="-342900">
              <a:lnSpc>
                <a:spcPct val="120000"/>
              </a:lnSpc>
              <a:spcBef>
                <a:spcPts val="0"/>
              </a:spcBef>
              <a:spcAft>
                <a:spcPts val="600"/>
              </a:spcAft>
              <a:buFont typeface="Symbol,Sans-Serif" panose="05050102010706020507" pitchFamily="18" charset="2"/>
              <a:buChar char=""/>
            </a:pPr>
            <a:r>
              <a:rPr lang="en-US" sz="2200" dirty="0">
                <a:cs typeface="Calibri"/>
              </a:rPr>
              <a:t>$65 billion for broadband connectivity buildout. Significant mention of rural.</a:t>
            </a:r>
          </a:p>
          <a:p>
            <a:pPr marL="800100" lvl="1" indent="-342900">
              <a:lnSpc>
                <a:spcPct val="120000"/>
              </a:lnSpc>
              <a:spcBef>
                <a:spcPts val="0"/>
              </a:spcBef>
              <a:spcAft>
                <a:spcPts val="600"/>
              </a:spcAft>
              <a:buFont typeface="Symbol,Sans-Serif" panose="05050102010706020507" pitchFamily="18" charset="2"/>
              <a:buChar char=""/>
            </a:pPr>
            <a:r>
              <a:rPr lang="en-US" sz="2200" dirty="0">
                <a:cs typeface="Calibri"/>
              </a:rPr>
              <a:t>No funding for hospital capital included. </a:t>
            </a:r>
          </a:p>
          <a:p>
            <a:pPr marL="800100" lvl="1" indent="-342900">
              <a:lnSpc>
                <a:spcPct val="120000"/>
              </a:lnSpc>
              <a:spcBef>
                <a:spcPts val="0"/>
              </a:spcBef>
              <a:spcAft>
                <a:spcPts val="600"/>
              </a:spcAft>
              <a:buFont typeface="Symbol,Sans-Serif" panose="05050102010706020507" pitchFamily="18" charset="2"/>
              <a:buChar char=""/>
            </a:pPr>
            <a:r>
              <a:rPr lang="en-US" sz="2200" dirty="0">
                <a:cs typeface="Calibri"/>
              </a:rPr>
              <a:t>Medicare sequestration continued for an additional year, until 2031. </a:t>
            </a:r>
          </a:p>
          <a:p>
            <a:pPr marL="342900" indent="-342900">
              <a:lnSpc>
                <a:spcPct val="120000"/>
              </a:lnSpc>
              <a:spcBef>
                <a:spcPts val="0"/>
              </a:spcBef>
              <a:spcAft>
                <a:spcPts val="600"/>
              </a:spcAft>
              <a:buFont typeface="Symbol,Sans-Serif" panose="05050102010706020507" pitchFamily="18" charset="2"/>
              <a:buChar char=""/>
            </a:pPr>
            <a:r>
              <a:rPr lang="en-US" sz="2600" dirty="0">
                <a:cs typeface="Calibri"/>
              </a:rPr>
              <a:t>Senate will vote final passage as early as Tuesday, August 10, 2021</a:t>
            </a:r>
          </a:p>
          <a:p>
            <a:pPr marL="342900" indent="-342900">
              <a:lnSpc>
                <a:spcPct val="120000"/>
              </a:lnSpc>
              <a:spcBef>
                <a:spcPts val="0"/>
              </a:spcBef>
              <a:spcAft>
                <a:spcPts val="600"/>
              </a:spcAft>
              <a:buFont typeface="Symbol,Sans-Serif" panose="05050102010706020507" pitchFamily="18" charset="2"/>
              <a:buChar char=""/>
            </a:pPr>
            <a:r>
              <a:rPr lang="en-US" sz="2600" dirty="0">
                <a:cs typeface="Calibri"/>
              </a:rPr>
              <a:t>NRHA worked hard to amend this legislation, particularly the Medicare sequestration pay-for. </a:t>
            </a:r>
          </a:p>
          <a:p>
            <a:pPr marL="0" indent="0">
              <a:lnSpc>
                <a:spcPct val="120000"/>
              </a:lnSpc>
              <a:spcBef>
                <a:spcPts val="0"/>
              </a:spcBef>
              <a:spcAft>
                <a:spcPts val="600"/>
              </a:spcAft>
              <a:buNone/>
            </a:pPr>
            <a:endParaRPr lang="en-US" sz="2600" dirty="0">
              <a:cs typeface="Calibri"/>
            </a:endParaRPr>
          </a:p>
        </p:txBody>
      </p:sp>
      <p:sp>
        <p:nvSpPr>
          <p:cNvPr id="7" name="Title 1">
            <a:extLst>
              <a:ext uri="{FF2B5EF4-FFF2-40B4-BE49-F238E27FC236}">
                <a16:creationId xmlns:a16="http://schemas.microsoft.com/office/drawing/2014/main" id="{B672C62D-0070-45F0-9CC0-BE5A38A2CF6C}"/>
              </a:ext>
            </a:extLst>
          </p:cNvPr>
          <p:cNvSpPr txBox="1">
            <a:spLocks/>
          </p:cNvSpPr>
          <p:nvPr/>
        </p:nvSpPr>
        <p:spPr>
          <a:xfrm>
            <a:off x="838199" y="192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A4972"/>
                </a:solidFill>
                <a:effectLst/>
                <a:uLnTx/>
                <a:uFillTx/>
                <a:latin typeface="Open Sans"/>
                <a:ea typeface="Open Sans"/>
                <a:cs typeface="Open Sans"/>
              </a:rPr>
              <a:t>State of Infrastructure</a:t>
            </a:r>
            <a:endParaRPr kumimoji="0" lang="en-US" sz="4000" b="1" i="0" u="none" strike="noStrike" kern="1200" cap="none" spc="0" normalizeH="0" baseline="0" noProof="0" dirty="0">
              <a:ln>
                <a:noFill/>
              </a:ln>
              <a:solidFill>
                <a:srgbClr val="3A497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35677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295277" y="1285275"/>
            <a:ext cx="11601442" cy="5134090"/>
          </a:xfrm>
        </p:spPr>
        <p:txBody>
          <a:bodyPr vert="horz" lIns="91440" tIns="45720" rIns="91440" bIns="45720" rtlCol="0" anchor="t">
            <a:noAutofit/>
          </a:bodyPr>
          <a:lstStyle/>
          <a:p>
            <a:pPr marL="342900" indent="-342900">
              <a:lnSpc>
                <a:spcPct val="120000"/>
              </a:lnSpc>
              <a:spcBef>
                <a:spcPts val="0"/>
              </a:spcBef>
              <a:spcAft>
                <a:spcPts val="600"/>
              </a:spcAft>
              <a:buFont typeface="Symbol,Sans-Serif" panose="05050102010706020507" pitchFamily="18" charset="2"/>
              <a:buChar char=""/>
            </a:pPr>
            <a:r>
              <a:rPr lang="en-US" sz="2600" dirty="0">
                <a:ea typeface="+mn-lt"/>
                <a:cs typeface="+mn-lt"/>
              </a:rPr>
              <a:t>Bill then goes to the House of Representatives for consideration, timeframe unsure. Speaker Pelosi has indicated she wants to wait to pass the bipartisan bill until they've received the budget resolution.</a:t>
            </a:r>
            <a:endParaRPr lang="en-US" sz="2600" dirty="0">
              <a:solidFill>
                <a:srgbClr val="3A4972"/>
              </a:solidFill>
              <a:cs typeface="Arial"/>
            </a:endParaRPr>
          </a:p>
          <a:p>
            <a:pPr marL="342900" indent="-342900">
              <a:lnSpc>
                <a:spcPct val="120000"/>
              </a:lnSpc>
              <a:spcBef>
                <a:spcPts val="0"/>
              </a:spcBef>
              <a:spcAft>
                <a:spcPts val="600"/>
              </a:spcAft>
              <a:buFont typeface="Symbol,Sans-Serif" panose="05050102010706020507" pitchFamily="18" charset="2"/>
              <a:buChar char=""/>
            </a:pPr>
            <a:r>
              <a:rPr lang="en-US" sz="2600" dirty="0">
                <a:solidFill>
                  <a:srgbClr val="3A4972"/>
                </a:solidFill>
                <a:cs typeface="Calibri"/>
              </a:rPr>
              <a:t>Following Senate passage of the bipartisan infrastructure package, expectation is that they will move to consideration of the budget resolution. This action will pave the way for the start of the up-to-$3.5 trillion reconciliation package. </a:t>
            </a:r>
            <a:endParaRPr lang="en-US"/>
          </a:p>
          <a:p>
            <a:pPr marL="342900" indent="-342900">
              <a:lnSpc>
                <a:spcPct val="120000"/>
              </a:lnSpc>
              <a:spcBef>
                <a:spcPts val="0"/>
              </a:spcBef>
              <a:spcAft>
                <a:spcPts val="600"/>
              </a:spcAft>
              <a:buFont typeface="Symbol,Sans-Serif" panose="05050102010706020507" pitchFamily="18" charset="2"/>
              <a:buChar char=""/>
            </a:pPr>
            <a:r>
              <a:rPr lang="en-US" sz="2600" dirty="0">
                <a:cs typeface="Calibri"/>
              </a:rPr>
              <a:t>NRHA is working to ensure that rural providers are included in the reconciliation package. </a:t>
            </a:r>
          </a:p>
        </p:txBody>
      </p:sp>
      <p:sp>
        <p:nvSpPr>
          <p:cNvPr id="7" name="Title 1">
            <a:extLst>
              <a:ext uri="{FF2B5EF4-FFF2-40B4-BE49-F238E27FC236}">
                <a16:creationId xmlns:a16="http://schemas.microsoft.com/office/drawing/2014/main" id="{B672C62D-0070-45F0-9CC0-BE5A38A2CF6C}"/>
              </a:ext>
            </a:extLst>
          </p:cNvPr>
          <p:cNvSpPr txBox="1">
            <a:spLocks/>
          </p:cNvSpPr>
          <p:nvPr/>
        </p:nvSpPr>
        <p:spPr>
          <a:xfrm>
            <a:off x="838199" y="1926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3A4972"/>
                </a:solidFill>
                <a:effectLst/>
                <a:uLnTx/>
                <a:uFillTx/>
                <a:latin typeface="Open Sans"/>
                <a:ea typeface="Open Sans"/>
                <a:cs typeface="Open Sans"/>
              </a:rPr>
              <a:t>State of Infrastructure</a:t>
            </a:r>
            <a:endParaRPr kumimoji="0" lang="en-US" sz="4000" b="1" i="0" u="none" strike="noStrike" kern="1200" cap="none" spc="0" normalizeH="0" baseline="0" noProof="0" dirty="0">
              <a:ln>
                <a:noFill/>
              </a:ln>
              <a:solidFill>
                <a:srgbClr val="3A497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2316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6C5BB2A-334C-4B70-B5D4-518A138A9CC2}"/>
              </a:ext>
            </a:extLst>
          </p:cNvPr>
          <p:cNvSpPr>
            <a:spLocks noGrp="1"/>
          </p:cNvSpPr>
          <p:nvPr/>
        </p:nvSpPr>
        <p:spPr>
          <a:xfrm>
            <a:off x="129864" y="1602067"/>
            <a:ext cx="12205290" cy="53744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rial" panose="020B0604020202020204"/>
              </a:rPr>
              <a:t>Improve broadband services in rural America.</a:t>
            </a: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panose="020B0604020202020204"/>
              </a:rPr>
              <a:t>Provide capital funding for rural hospitals to build and enhance their infrastructure</a:t>
            </a: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endParaRPr kumimoji="0" lang="en-US" sz="2400" b="0" i="0" u="none" strike="noStrike" kern="1200" cap="none" spc="0" normalizeH="0" baseline="0" noProof="0">
              <a:ln>
                <a:noFill/>
              </a:ln>
              <a:solidFill>
                <a:srgbClr val="0C2B56"/>
              </a:solidFill>
              <a:effectLst/>
              <a:uLnTx/>
              <a:uFillTx/>
              <a:latin typeface="Arial" panose="020B0604020202020204"/>
              <a:ea typeface="Cambria"/>
              <a:cs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hlinkClick r:id="rId3">
                  <a:extLst>
                    <a:ext uri="{A12FA001-AC4F-418D-AE19-62706E023703}">
                      <ahyp:hlinkClr xmlns:ahyp="http://schemas.microsoft.com/office/drawing/2018/hyperlinkcolor" val="tx"/>
                    </a:ext>
                  </a:extLst>
                </a:hlinkClick>
              </a:rPr>
              <a:t>NRHA infrastructure request document</a:t>
            </a:r>
            <a:endPar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endParaRPr>
          </a:p>
        </p:txBody>
      </p:sp>
      <p:sp>
        <p:nvSpPr>
          <p:cNvPr id="12" name="Title 1">
            <a:extLst>
              <a:ext uri="{FF2B5EF4-FFF2-40B4-BE49-F238E27FC236}">
                <a16:creationId xmlns:a16="http://schemas.microsoft.com/office/drawing/2014/main" id="{66AF79FB-6326-49BC-9E59-5A9371A2AA13}"/>
              </a:ext>
            </a:extLst>
          </p:cNvPr>
          <p:cNvSpPr txBox="1">
            <a:spLocks/>
          </p:cNvSpPr>
          <p:nvPr/>
        </p:nvSpPr>
        <p:spPr>
          <a:xfrm>
            <a:off x="788926" y="208424"/>
            <a:ext cx="10899897"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NRHA’s  Bipartisan Infrastructure Framework Requests</a:t>
            </a:r>
            <a:endParaRPr kumimoji="0" lang="en-US" sz="4000" b="0" i="0" u="none" strike="noStrike" kern="1200" cap="none" spc="0" normalizeH="0" baseline="0" noProof="0">
              <a:ln>
                <a:noFill/>
              </a:ln>
              <a:solidFill>
                <a:srgbClr val="3A4972"/>
              </a:solidFill>
              <a:effectLst/>
              <a:uLnTx/>
              <a:uFillTx/>
              <a:latin typeface="Open Sans"/>
              <a:ea typeface="Open Sans"/>
              <a:cs typeface="Open Sans"/>
            </a:endParaRPr>
          </a:p>
        </p:txBody>
      </p:sp>
      <p:pic>
        <p:nvPicPr>
          <p:cNvPr id="13" name="Picture 12" descr="Graphical user interface, text&#10;&#10;Description automatically generated">
            <a:extLst>
              <a:ext uri="{FF2B5EF4-FFF2-40B4-BE49-F238E27FC236}">
                <a16:creationId xmlns:a16="http://schemas.microsoft.com/office/drawing/2014/main" id="{ABB50573-F188-4AF0-BF66-4820D29CC0BE}"/>
              </a:ext>
            </a:extLst>
          </p:cNvPr>
          <p:cNvPicPr>
            <a:picLocks noChangeAspect="1"/>
          </p:cNvPicPr>
          <p:nvPr/>
        </p:nvPicPr>
        <p:blipFill rotWithShape="1">
          <a:blip r:embed="rId4"/>
          <a:srcRect l="17460" t="33803" r="40703" b="37223"/>
          <a:stretch/>
        </p:blipFill>
        <p:spPr>
          <a:xfrm>
            <a:off x="4145293" y="4315382"/>
            <a:ext cx="4176172" cy="1641025"/>
          </a:xfrm>
          <a:prstGeom prst="rect">
            <a:avLst/>
          </a:prstGeom>
        </p:spPr>
      </p:pic>
    </p:spTree>
    <p:extLst>
      <p:ext uri="{BB962C8B-B14F-4D97-AF65-F5344CB8AC3E}">
        <p14:creationId xmlns:p14="http://schemas.microsoft.com/office/powerpoint/2010/main" val="804860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6C5BB2A-334C-4B70-B5D4-518A138A9CC2}"/>
              </a:ext>
            </a:extLst>
          </p:cNvPr>
          <p:cNvSpPr>
            <a:spLocks noGrp="1"/>
          </p:cNvSpPr>
          <p:nvPr/>
        </p:nvSpPr>
        <p:spPr>
          <a:xfrm>
            <a:off x="129864" y="1602067"/>
            <a:ext cx="12205290" cy="53744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A497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A497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A497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A497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panose="020B0604020202020204"/>
              </a:rPr>
              <a:t>Improve telehealth services in rural America by making CARES Act flexibilities permanent.  </a:t>
            </a:r>
            <a:endPar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rial" panose="020B0604020202020204"/>
            </a:endParaRP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panose="020B0604020202020204"/>
              </a:rPr>
              <a:t>Invest in rural workforce, including for health care.</a:t>
            </a: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panose="020B0604020202020204"/>
              </a:rPr>
              <a:t>Maternal health support. </a:t>
            </a: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a:cs typeface="Arial" panose="020B0604020202020204"/>
              </a:rPr>
              <a:t>Rural health clinic modernization.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3A4972"/>
              </a:solidFill>
              <a:effectLst/>
              <a:uLnTx/>
              <a:uFillTx/>
              <a:latin typeface="Calibri"/>
              <a:ea typeface="Cambria" panose="02040503050406030204" pitchFamily="18" charset="0"/>
              <a:cs typeface="Times New Roman"/>
            </a:endParaRP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endPar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rial" panose="020B0604020202020204"/>
            </a:endParaRPr>
          </a:p>
          <a:p>
            <a:pPr marL="740410" marR="0" lvl="1" indent="-28321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endParaRPr kumimoji="0" lang="en-US" sz="2400" b="0" i="0" u="none" strike="noStrike" kern="1200" cap="none" spc="0" normalizeH="0" baseline="0" noProof="0" dirty="0">
              <a:ln>
                <a:noFill/>
              </a:ln>
              <a:solidFill>
                <a:srgbClr val="0C2B56"/>
              </a:solidFill>
              <a:effectLst/>
              <a:uLnTx/>
              <a:uFillTx/>
              <a:latin typeface="Arial" panose="020B0604020202020204"/>
              <a:ea typeface="Cambria"/>
              <a:cs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hlinkClick r:id="rId3">
                  <a:extLst>
                    <a:ext uri="{A12FA001-AC4F-418D-AE19-62706E023703}">
                      <ahyp:hlinkClr xmlns:ahyp="http://schemas.microsoft.com/office/drawing/2018/hyperlinkcolor" val="tx"/>
                    </a:ext>
                  </a:extLst>
                </a:hlinkClick>
              </a:rPr>
              <a:t>NRHA infrastructure request document</a:t>
            </a:r>
            <a:endParaRPr kumimoji="0" lang="en-US" sz="2400" b="1" i="0" u="none" strike="noStrike" kern="1200" cap="none" spc="0" normalizeH="0" baseline="0" noProof="0" dirty="0">
              <a:ln>
                <a:noFill/>
              </a:ln>
              <a:solidFill>
                <a:srgbClr val="2986D6"/>
              </a:solidFill>
              <a:effectLst/>
              <a:uLnTx/>
              <a:uFillTx/>
              <a:latin typeface="Arial" panose="020B0604020202020204"/>
              <a:ea typeface="Cambria"/>
              <a:cs typeface="Calibri" panose="020F0502020204030204"/>
            </a:endParaRPr>
          </a:p>
        </p:txBody>
      </p:sp>
      <p:sp>
        <p:nvSpPr>
          <p:cNvPr id="12" name="Title 1">
            <a:extLst>
              <a:ext uri="{FF2B5EF4-FFF2-40B4-BE49-F238E27FC236}">
                <a16:creationId xmlns:a16="http://schemas.microsoft.com/office/drawing/2014/main" id="{66AF79FB-6326-49BC-9E59-5A9371A2AA13}"/>
              </a:ext>
            </a:extLst>
          </p:cNvPr>
          <p:cNvSpPr txBox="1">
            <a:spLocks/>
          </p:cNvSpPr>
          <p:nvPr/>
        </p:nvSpPr>
        <p:spPr>
          <a:xfrm>
            <a:off x="788926" y="208424"/>
            <a:ext cx="10899897"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NRHA’s Build Back Better Framework Requests</a:t>
            </a:r>
            <a:endParaRPr kumimoji="0" lang="en-US" sz="4000" b="0" i="0" u="none" strike="noStrike" kern="1200" cap="none" spc="0" normalizeH="0" baseline="0" noProof="0">
              <a:ln>
                <a:noFill/>
              </a:ln>
              <a:solidFill>
                <a:srgbClr val="3A4972"/>
              </a:solidFill>
              <a:effectLst/>
              <a:uLnTx/>
              <a:uFillTx/>
              <a:latin typeface="Open Sans"/>
              <a:ea typeface="Open Sans"/>
              <a:cs typeface="Open Sans"/>
            </a:endParaRPr>
          </a:p>
        </p:txBody>
      </p:sp>
      <p:pic>
        <p:nvPicPr>
          <p:cNvPr id="13" name="Picture 12" descr="Graphical user interface, text&#10;&#10;Description automatically generated">
            <a:extLst>
              <a:ext uri="{FF2B5EF4-FFF2-40B4-BE49-F238E27FC236}">
                <a16:creationId xmlns:a16="http://schemas.microsoft.com/office/drawing/2014/main" id="{ABB50573-F188-4AF0-BF66-4820D29CC0BE}"/>
              </a:ext>
            </a:extLst>
          </p:cNvPr>
          <p:cNvPicPr>
            <a:picLocks noChangeAspect="1"/>
          </p:cNvPicPr>
          <p:nvPr/>
        </p:nvPicPr>
        <p:blipFill rotWithShape="1">
          <a:blip r:embed="rId4"/>
          <a:srcRect l="17460" t="33803" r="40703" b="37223"/>
          <a:stretch/>
        </p:blipFill>
        <p:spPr>
          <a:xfrm>
            <a:off x="4065681" y="3928695"/>
            <a:ext cx="4176172" cy="1641025"/>
          </a:xfrm>
          <a:prstGeom prst="rect">
            <a:avLst/>
          </a:prstGeom>
        </p:spPr>
      </p:pic>
    </p:spTree>
    <p:extLst>
      <p:ext uri="{BB962C8B-B14F-4D97-AF65-F5344CB8AC3E}">
        <p14:creationId xmlns:p14="http://schemas.microsoft.com/office/powerpoint/2010/main" val="40770727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392502" y="1877692"/>
            <a:ext cx="11392617" cy="4077999"/>
          </a:xfrm>
        </p:spPr>
        <p:txBody>
          <a:bodyPr vert="horz" lIns="91440" tIns="45720" rIns="91440" bIns="45720" rtlCol="0" anchor="t">
            <a:normAutofit/>
          </a:bodyPr>
          <a:lstStyle/>
          <a:p>
            <a:pPr>
              <a:lnSpc>
                <a:spcPct val="120000"/>
              </a:lnSpc>
              <a:spcBef>
                <a:spcPts val="0"/>
              </a:spcBef>
            </a:pPr>
            <a:r>
              <a:rPr lang="en-US" sz="2400" dirty="0">
                <a:solidFill>
                  <a:srgbClr val="3A4972"/>
                </a:solidFill>
                <a:latin typeface="Arial"/>
                <a:cs typeface="Angsana New"/>
              </a:rPr>
              <a:t>Week of July 26th, the House passed seven appropriations bills out of the chamber, including the L-HHS-E and Ag bills. </a:t>
            </a:r>
            <a:endParaRPr lang="en-US" sz="2400" dirty="0">
              <a:solidFill>
                <a:srgbClr val="3A4972"/>
              </a:solidFill>
              <a:latin typeface="Arial"/>
              <a:cs typeface="Arial"/>
            </a:endParaRPr>
          </a:p>
          <a:p>
            <a:pPr>
              <a:lnSpc>
                <a:spcPct val="120000"/>
              </a:lnSpc>
              <a:spcBef>
                <a:spcPts val="0"/>
              </a:spcBef>
            </a:pPr>
            <a:r>
              <a:rPr lang="en-US" sz="2400">
                <a:solidFill>
                  <a:srgbClr val="3A4972"/>
                </a:solidFill>
                <a:latin typeface="Arial"/>
                <a:cs typeface="Angsana New"/>
              </a:rPr>
              <a:t>Last week, </a:t>
            </a:r>
            <a:r>
              <a:rPr lang="en-US" sz="2400" dirty="0">
                <a:solidFill>
                  <a:srgbClr val="3A4972"/>
                </a:solidFill>
                <a:latin typeface="Arial"/>
                <a:cs typeface="Angsana New"/>
              </a:rPr>
              <a:t>ahead of August recess, the Senate Appropriations Committee is considering the Ag bill.</a:t>
            </a:r>
          </a:p>
          <a:p>
            <a:pPr>
              <a:lnSpc>
                <a:spcPct val="120000"/>
              </a:lnSpc>
              <a:spcBef>
                <a:spcPts val="0"/>
              </a:spcBef>
            </a:pPr>
            <a:r>
              <a:rPr lang="en-US" sz="2400" dirty="0">
                <a:solidFill>
                  <a:srgbClr val="3A4972"/>
                </a:solidFill>
                <a:latin typeface="Arial"/>
                <a:cs typeface="Angsana New"/>
              </a:rPr>
              <a:t>NRHA expects the L-HHS-E bill to be considered in the Senate Appropriations Committee following August recess. </a:t>
            </a:r>
          </a:p>
          <a:p>
            <a:pPr>
              <a:lnSpc>
                <a:spcPct val="120000"/>
              </a:lnSpc>
              <a:spcBef>
                <a:spcPts val="0"/>
              </a:spcBef>
            </a:pPr>
            <a:r>
              <a:rPr lang="en-US" sz="2400" dirty="0">
                <a:solidFill>
                  <a:srgbClr val="3A4972"/>
                </a:solidFill>
                <a:latin typeface="Arial"/>
                <a:cs typeface="Angsana New"/>
              </a:rPr>
              <a:t>Seems increasingly likely the federal government will be operating on a continuing resolution for at least some amount of time. </a:t>
            </a:r>
          </a:p>
        </p:txBody>
      </p:sp>
      <p:sp>
        <p:nvSpPr>
          <p:cNvPr id="2" name="Title 1">
            <a:extLst>
              <a:ext uri="{FF2B5EF4-FFF2-40B4-BE49-F238E27FC236}">
                <a16:creationId xmlns:a16="http://schemas.microsoft.com/office/drawing/2014/main" id="{C81F8CE2-BE1C-48AB-B770-E3ED69910C5A}"/>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Cambria" panose="02040503050406030204" pitchFamily="18" charset="0"/>
                <a:cs typeface="Open Sans"/>
              </a:rPr>
              <a:t>FY 2022 Appropriations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682814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F8CE2-BE1C-48AB-B770-E3ED69910C5A}"/>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Cambria" panose="02040503050406030204" pitchFamily="18" charset="0"/>
                <a:cs typeface="Open Sans"/>
              </a:rPr>
              <a:t>FY 2022 Appropriations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graphicFrame>
        <p:nvGraphicFramePr>
          <p:cNvPr id="4" name="Table 4">
            <a:extLst>
              <a:ext uri="{FF2B5EF4-FFF2-40B4-BE49-F238E27FC236}">
                <a16:creationId xmlns:a16="http://schemas.microsoft.com/office/drawing/2014/main" id="{F9088466-60FB-4016-B2E0-4C38A7D3B3AA}"/>
              </a:ext>
            </a:extLst>
          </p:cNvPr>
          <p:cNvGraphicFramePr>
            <a:graphicFrameLocks noGrp="1"/>
          </p:cNvGraphicFramePr>
          <p:nvPr/>
        </p:nvGraphicFramePr>
        <p:xfrm>
          <a:off x="287547" y="2214113"/>
          <a:ext cx="11605630" cy="3053077"/>
        </p:xfrm>
        <a:graphic>
          <a:graphicData uri="http://schemas.openxmlformats.org/drawingml/2006/table">
            <a:tbl>
              <a:tblPr firstRow="1" bandRow="1">
                <a:tableStyleId>{5C22544A-7EE6-4342-B048-85BDC9FD1C3A}</a:tableStyleId>
              </a:tblPr>
              <a:tblGrid>
                <a:gridCol w="1592424">
                  <a:extLst>
                    <a:ext uri="{9D8B030D-6E8A-4147-A177-3AD203B41FA5}">
                      <a16:colId xmlns:a16="http://schemas.microsoft.com/office/drawing/2014/main" val="4277341867"/>
                    </a:ext>
                  </a:extLst>
                </a:gridCol>
                <a:gridCol w="6606072">
                  <a:extLst>
                    <a:ext uri="{9D8B030D-6E8A-4147-A177-3AD203B41FA5}">
                      <a16:colId xmlns:a16="http://schemas.microsoft.com/office/drawing/2014/main" val="2468266016"/>
                    </a:ext>
                  </a:extLst>
                </a:gridCol>
                <a:gridCol w="1915885">
                  <a:extLst>
                    <a:ext uri="{9D8B030D-6E8A-4147-A177-3AD203B41FA5}">
                      <a16:colId xmlns:a16="http://schemas.microsoft.com/office/drawing/2014/main" val="862238977"/>
                    </a:ext>
                  </a:extLst>
                </a:gridCol>
                <a:gridCol w="791229">
                  <a:extLst>
                    <a:ext uri="{9D8B030D-6E8A-4147-A177-3AD203B41FA5}">
                      <a16:colId xmlns:a16="http://schemas.microsoft.com/office/drawing/2014/main" val="3616666435"/>
                    </a:ext>
                  </a:extLst>
                </a:gridCol>
                <a:gridCol w="700020">
                  <a:extLst>
                    <a:ext uri="{9D8B030D-6E8A-4147-A177-3AD203B41FA5}">
                      <a16:colId xmlns:a16="http://schemas.microsoft.com/office/drawing/2014/main" val="3498196840"/>
                    </a:ext>
                  </a:extLst>
                </a:gridCol>
              </a:tblGrid>
              <a:tr h="370840">
                <a:tc gridSpan="5">
                  <a:txBody>
                    <a:bodyPr/>
                    <a:lstStyle/>
                    <a:p>
                      <a:pPr lvl="0" algn="ctr">
                        <a:buNone/>
                      </a:pPr>
                      <a:r>
                        <a:rPr lang="en-US" sz="2400" b="1" i="0" u="none" strike="noStrike" noProof="0">
                          <a:latin typeface="Arial"/>
                        </a:rPr>
                        <a:t>NRHA FY 2022 Requests (dollars in millions) </a:t>
                      </a:r>
                      <a:endParaRPr lang="en-US" sz="240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1583904"/>
                  </a:ext>
                </a:extLst>
              </a:tr>
              <a:tr h="370838">
                <a:tc>
                  <a:txBody>
                    <a:bodyPr/>
                    <a:lstStyle/>
                    <a:p>
                      <a:pPr lvl="0" algn="ctr">
                        <a:buNone/>
                      </a:pPr>
                      <a:r>
                        <a:rPr lang="en-US" b="1"/>
                        <a:t>Which bill?</a:t>
                      </a:r>
                    </a:p>
                  </a:txBody>
                  <a:tcPr anchor="ctr"/>
                </a:tc>
                <a:tc>
                  <a:txBody>
                    <a:bodyPr/>
                    <a:lstStyle/>
                    <a:p>
                      <a:pPr lvl="0" algn="ctr">
                        <a:buNone/>
                      </a:pPr>
                      <a:r>
                        <a:rPr lang="en-US" b="1"/>
                        <a:t>Program</a:t>
                      </a:r>
                    </a:p>
                  </a:txBody>
                  <a:tcPr anchor="ctr"/>
                </a:tc>
                <a:tc>
                  <a:txBody>
                    <a:bodyPr/>
                    <a:lstStyle/>
                    <a:p>
                      <a:pPr lvl="0" algn="ctr">
                        <a:buNone/>
                      </a:pPr>
                      <a:r>
                        <a:rPr lang="en-US" b="1"/>
                        <a:t>NRHA Request </a:t>
                      </a:r>
                    </a:p>
                  </a:txBody>
                  <a:tcPr anchor="ctr"/>
                </a:tc>
                <a:tc>
                  <a:txBody>
                    <a:bodyPr/>
                    <a:lstStyle/>
                    <a:p>
                      <a:pPr lvl="0" algn="ctr">
                        <a:buNone/>
                      </a:pPr>
                      <a:r>
                        <a:rPr lang="en-US" b="1"/>
                        <a:t>HAC</a:t>
                      </a:r>
                    </a:p>
                  </a:txBody>
                  <a:tcPr anchor="ctr"/>
                </a:tc>
                <a:tc>
                  <a:txBody>
                    <a:bodyPr/>
                    <a:lstStyle/>
                    <a:p>
                      <a:pPr lvl="0" algn="ctr">
                        <a:buNone/>
                      </a:pPr>
                      <a:r>
                        <a:rPr lang="en-US" b="1"/>
                        <a:t>SAC</a:t>
                      </a:r>
                    </a:p>
                  </a:txBody>
                  <a:tcPr anchor="ctr"/>
                </a:tc>
                <a:extLst>
                  <a:ext uri="{0D108BD9-81ED-4DB2-BD59-A6C34878D82A}">
                    <a16:rowId xmlns:a16="http://schemas.microsoft.com/office/drawing/2014/main" val="932000350"/>
                  </a:ext>
                </a:extLst>
              </a:tr>
              <a:tr h="370839">
                <a:tc>
                  <a:txBody>
                    <a:bodyPr/>
                    <a:lstStyle/>
                    <a:p>
                      <a:pPr lvl="0" algn="ctr">
                        <a:buNone/>
                      </a:pPr>
                      <a:r>
                        <a:rPr lang="en-US"/>
                        <a:t>Agriculture</a:t>
                      </a:r>
                    </a:p>
                  </a:txBody>
                  <a:tcPr anchor="ctr"/>
                </a:tc>
                <a:tc>
                  <a:txBody>
                    <a:bodyPr/>
                    <a:lstStyle/>
                    <a:p>
                      <a:pPr lvl="0" algn="ctr">
                        <a:buNone/>
                      </a:pPr>
                      <a:r>
                        <a:rPr lang="en-US"/>
                        <a:t>Rural Hospital Technical Assistance Program </a:t>
                      </a:r>
                    </a:p>
                  </a:txBody>
                  <a:tcPr anchor="ctr"/>
                </a:tc>
                <a:tc>
                  <a:txBody>
                    <a:bodyPr/>
                    <a:lstStyle/>
                    <a:p>
                      <a:pPr lvl="0" algn="ctr">
                        <a:buNone/>
                      </a:pPr>
                      <a:r>
                        <a:rPr lang="en-US"/>
                        <a:t>5</a:t>
                      </a:r>
                    </a:p>
                  </a:txBody>
                  <a:tcPr anchor="ctr"/>
                </a:tc>
                <a:tc>
                  <a:txBody>
                    <a:bodyPr/>
                    <a:lstStyle/>
                    <a:p>
                      <a:pPr lvl="0" algn="ctr">
                        <a:buNone/>
                      </a:pPr>
                      <a:r>
                        <a:rPr lang="en-US"/>
                        <a:t>2</a:t>
                      </a:r>
                    </a:p>
                  </a:txBody>
                  <a:tcPr anchor="ctr"/>
                </a:tc>
                <a:tc>
                  <a:txBody>
                    <a:bodyPr/>
                    <a:lstStyle/>
                    <a:p>
                      <a:pPr lvl="0" algn="ctr">
                        <a:buNone/>
                      </a:pPr>
                      <a:endParaRPr lang="en-US"/>
                    </a:p>
                  </a:txBody>
                  <a:tcPr anchor="ctr"/>
                </a:tc>
                <a:extLst>
                  <a:ext uri="{0D108BD9-81ED-4DB2-BD59-A6C34878D82A}">
                    <a16:rowId xmlns:a16="http://schemas.microsoft.com/office/drawing/2014/main" val="2284529486"/>
                  </a:ext>
                </a:extLst>
              </a:tr>
              <a:tr h="370840">
                <a:tc>
                  <a:txBody>
                    <a:bodyPr/>
                    <a:lstStyle/>
                    <a:p>
                      <a:pPr lvl="0" algn="ctr">
                        <a:buNone/>
                      </a:pPr>
                      <a:r>
                        <a:rPr lang="en-US"/>
                        <a:t>L-HHS-E</a:t>
                      </a:r>
                    </a:p>
                  </a:txBody>
                  <a:tcPr anchor="ctr"/>
                </a:tc>
                <a:tc>
                  <a:txBody>
                    <a:bodyPr/>
                    <a:lstStyle/>
                    <a:p>
                      <a:pPr algn="ctr"/>
                      <a:r>
                        <a:rPr lang="en-US"/>
                        <a:t>Rural Hospital Flexibility Grants</a:t>
                      </a:r>
                    </a:p>
                  </a:txBody>
                  <a:tcPr anchor="ctr"/>
                </a:tc>
                <a:tc>
                  <a:txBody>
                    <a:bodyPr/>
                    <a:lstStyle/>
                    <a:p>
                      <a:pPr algn="ctr"/>
                      <a:r>
                        <a:rPr lang="en-US"/>
                        <a:t>92.2</a:t>
                      </a:r>
                    </a:p>
                  </a:txBody>
                  <a:tcPr anchor="ctr"/>
                </a:tc>
                <a:tc>
                  <a:txBody>
                    <a:bodyPr/>
                    <a:lstStyle/>
                    <a:p>
                      <a:pPr algn="ctr"/>
                      <a:r>
                        <a:rPr lang="en-US"/>
                        <a:t>80</a:t>
                      </a:r>
                    </a:p>
                  </a:txBody>
                  <a:tcPr anchor="ctr"/>
                </a:tc>
                <a:tc>
                  <a:txBody>
                    <a:bodyPr/>
                    <a:lstStyle/>
                    <a:p>
                      <a:pPr lvl="0" algn="ctr">
                        <a:buNone/>
                      </a:pPr>
                      <a:endParaRPr lang="en-US" sz="1800" b="0" i="0" u="none" strike="noStrike" noProof="0"/>
                    </a:p>
                  </a:txBody>
                  <a:tcPr anchor="ctr"/>
                </a:tc>
                <a:extLst>
                  <a:ext uri="{0D108BD9-81ED-4DB2-BD59-A6C34878D82A}">
                    <a16:rowId xmlns:a16="http://schemas.microsoft.com/office/drawing/2014/main" val="2396466840"/>
                  </a:ext>
                </a:extLst>
              </a:tr>
              <a:tr h="370840">
                <a:tc>
                  <a:txBody>
                    <a:bodyPr/>
                    <a:lstStyle/>
                    <a:p>
                      <a:pPr lvl="0" algn="ctr">
                        <a:buNone/>
                      </a:pPr>
                      <a:r>
                        <a:rPr lang="en-US" sz="1800" b="0" i="0" u="none" strike="noStrike" noProof="0">
                          <a:latin typeface="Arial"/>
                        </a:rPr>
                        <a:t>L-HHS-E</a:t>
                      </a:r>
                      <a:endParaRPr lang="en-US"/>
                    </a:p>
                  </a:txBody>
                  <a:tcPr anchor="ctr"/>
                </a:tc>
                <a:tc>
                  <a:txBody>
                    <a:bodyPr/>
                    <a:lstStyle/>
                    <a:p>
                      <a:pPr algn="ctr"/>
                      <a:r>
                        <a:rPr lang="en-US"/>
                        <a:t>Telehealth</a:t>
                      </a:r>
                    </a:p>
                  </a:txBody>
                  <a:tcPr anchor="ctr"/>
                </a:tc>
                <a:tc>
                  <a:txBody>
                    <a:bodyPr/>
                    <a:lstStyle/>
                    <a:p>
                      <a:pPr algn="ctr"/>
                      <a:r>
                        <a:rPr lang="en-US"/>
                        <a:t>37.4</a:t>
                      </a:r>
                    </a:p>
                  </a:txBody>
                  <a:tcPr anchor="ctr"/>
                </a:tc>
                <a:tc>
                  <a:txBody>
                    <a:bodyPr/>
                    <a:lstStyle/>
                    <a:p>
                      <a:pPr lvl="0" algn="ctr">
                        <a:buNone/>
                      </a:pPr>
                      <a:r>
                        <a:rPr lang="en-US" sz="1800" b="0" i="0" u="none" strike="noStrike" noProof="0">
                          <a:latin typeface="Arial"/>
                        </a:rPr>
                        <a:t>39</a:t>
                      </a:r>
                    </a:p>
                  </a:txBody>
                  <a:tcPr anchor="ctr"/>
                </a:tc>
                <a:tc>
                  <a:txBody>
                    <a:bodyPr/>
                    <a:lstStyle/>
                    <a:p>
                      <a:pPr lvl="0" algn="ctr">
                        <a:buNone/>
                      </a:pPr>
                      <a:endParaRPr lang="en-US" sz="1800" b="0" i="0" u="none" strike="noStrike" noProof="0"/>
                    </a:p>
                  </a:txBody>
                  <a:tcPr anchor="ctr"/>
                </a:tc>
                <a:extLst>
                  <a:ext uri="{0D108BD9-81ED-4DB2-BD59-A6C34878D82A}">
                    <a16:rowId xmlns:a16="http://schemas.microsoft.com/office/drawing/2014/main" val="1692280976"/>
                  </a:ext>
                </a:extLst>
              </a:tr>
              <a:tr h="370840">
                <a:tc>
                  <a:txBody>
                    <a:bodyPr/>
                    <a:lstStyle/>
                    <a:p>
                      <a:pPr lvl="0" algn="ctr">
                        <a:buNone/>
                      </a:pPr>
                      <a:r>
                        <a:rPr lang="en-US" sz="1800" b="0" i="0" u="none" strike="noStrike" noProof="0"/>
                        <a:t>L-HHS-E</a:t>
                      </a:r>
                      <a:endParaRPr lang="en-US"/>
                    </a:p>
                  </a:txBody>
                  <a:tcPr anchor="ctr"/>
                </a:tc>
                <a:tc>
                  <a:txBody>
                    <a:bodyPr/>
                    <a:lstStyle/>
                    <a:p>
                      <a:pPr lvl="0" algn="ctr">
                        <a:buNone/>
                      </a:pPr>
                      <a:r>
                        <a:rPr lang="en-US" sz="1800" b="0" i="0" u="none" strike="noStrike" noProof="0">
                          <a:latin typeface="Arial"/>
                        </a:rPr>
                        <a:t>Rural Maternity &amp; Obstetrics Management Strategies Program</a:t>
                      </a:r>
                      <a:endParaRPr lang="en-US"/>
                    </a:p>
                  </a:txBody>
                  <a:tcPr anchor="ctr"/>
                </a:tc>
                <a:tc>
                  <a:txBody>
                    <a:bodyPr/>
                    <a:lstStyle/>
                    <a:p>
                      <a:pPr algn="ctr"/>
                      <a:r>
                        <a:rPr lang="en-US"/>
                        <a:t>10</a:t>
                      </a:r>
                    </a:p>
                  </a:txBody>
                  <a:tcPr anchor="ctr"/>
                </a:tc>
                <a:tc>
                  <a:txBody>
                    <a:bodyPr/>
                    <a:lstStyle/>
                    <a:p>
                      <a:pPr lvl="0" algn="ctr">
                        <a:buNone/>
                      </a:pPr>
                      <a:r>
                        <a:rPr lang="en-US" sz="1800" b="0" i="0" u="none" strike="noStrike" noProof="0">
                          <a:latin typeface="Arial"/>
                        </a:rPr>
                        <a:t>10.4</a:t>
                      </a:r>
                    </a:p>
                  </a:txBody>
                  <a:tcPr anchor="ctr"/>
                </a:tc>
                <a:tc>
                  <a:txBody>
                    <a:bodyPr/>
                    <a:lstStyle/>
                    <a:p>
                      <a:pPr lvl="0" algn="ctr">
                        <a:buNone/>
                      </a:pPr>
                      <a:endParaRPr lang="en-US" sz="1800" b="0" i="0" u="none" strike="noStrike" noProof="0"/>
                    </a:p>
                  </a:txBody>
                  <a:tcPr anchor="ctr"/>
                </a:tc>
                <a:extLst>
                  <a:ext uri="{0D108BD9-81ED-4DB2-BD59-A6C34878D82A}">
                    <a16:rowId xmlns:a16="http://schemas.microsoft.com/office/drawing/2014/main" val="1250398167"/>
                  </a:ext>
                </a:extLst>
              </a:tr>
              <a:tr h="370840">
                <a:tc>
                  <a:txBody>
                    <a:bodyPr/>
                    <a:lstStyle/>
                    <a:p>
                      <a:pPr lvl="0" algn="ctr">
                        <a:buNone/>
                      </a:pPr>
                      <a:r>
                        <a:rPr lang="en-US" sz="1800" b="0" i="0" u="none" strike="noStrike" noProof="0">
                          <a:latin typeface="Arial"/>
                        </a:rPr>
                        <a:t>L-HHS-E</a:t>
                      </a:r>
                      <a:endParaRPr lang="en-US"/>
                    </a:p>
                  </a:txBody>
                  <a:tcPr anchor="ctr"/>
                </a:tc>
                <a:tc>
                  <a:txBody>
                    <a:bodyPr/>
                    <a:lstStyle/>
                    <a:p>
                      <a:pPr algn="ctr"/>
                      <a:r>
                        <a:rPr lang="en-US"/>
                        <a:t>Rural Residency Planning and Development</a:t>
                      </a:r>
                    </a:p>
                  </a:txBody>
                  <a:tcPr anchor="ctr"/>
                </a:tc>
                <a:tc>
                  <a:txBody>
                    <a:bodyPr/>
                    <a:lstStyle/>
                    <a:p>
                      <a:pPr algn="ctr"/>
                      <a:r>
                        <a:rPr lang="en-US"/>
                        <a:t>12.7</a:t>
                      </a:r>
                    </a:p>
                  </a:txBody>
                  <a:tcPr anchor="ctr"/>
                </a:tc>
                <a:tc>
                  <a:txBody>
                    <a:bodyPr/>
                    <a:lstStyle/>
                    <a:p>
                      <a:pPr lvl="0" algn="ctr">
                        <a:buNone/>
                      </a:pPr>
                      <a:r>
                        <a:rPr lang="en-US" sz="1800" b="0" i="0" u="none" strike="noStrike" noProof="0">
                          <a:latin typeface="Arial"/>
                        </a:rPr>
                        <a:t>12.7</a:t>
                      </a:r>
                    </a:p>
                  </a:txBody>
                  <a:tcPr anchor="ctr"/>
                </a:tc>
                <a:tc>
                  <a:txBody>
                    <a:bodyPr/>
                    <a:lstStyle/>
                    <a:p>
                      <a:pPr lvl="0" algn="ctr">
                        <a:buNone/>
                      </a:pPr>
                      <a:endParaRPr lang="en-US" sz="1800" b="0" i="0" u="none" strike="noStrike" noProof="0"/>
                    </a:p>
                  </a:txBody>
                  <a:tcPr anchor="ctr"/>
                </a:tc>
                <a:extLst>
                  <a:ext uri="{0D108BD9-81ED-4DB2-BD59-A6C34878D82A}">
                    <a16:rowId xmlns:a16="http://schemas.microsoft.com/office/drawing/2014/main" val="871129589"/>
                  </a:ext>
                </a:extLst>
              </a:tr>
              <a:tr h="370840">
                <a:tc>
                  <a:txBody>
                    <a:bodyPr/>
                    <a:lstStyle/>
                    <a:p>
                      <a:pPr lvl="0" algn="ctr">
                        <a:buNone/>
                      </a:pPr>
                      <a:r>
                        <a:rPr lang="en-US"/>
                        <a:t>L-HHS-E</a:t>
                      </a:r>
                    </a:p>
                  </a:txBody>
                  <a:tcPr anchor="ctr"/>
                </a:tc>
                <a:tc>
                  <a:txBody>
                    <a:bodyPr/>
                    <a:lstStyle/>
                    <a:p>
                      <a:pPr algn="ctr"/>
                      <a:r>
                        <a:rPr lang="en-US"/>
                        <a:t>CDC Office of Rural Health </a:t>
                      </a:r>
                    </a:p>
                  </a:txBody>
                  <a:tcPr anchor="ctr"/>
                </a:tc>
                <a:tc>
                  <a:txBody>
                    <a:bodyPr/>
                    <a:lstStyle/>
                    <a:p>
                      <a:pPr algn="ctr"/>
                      <a:r>
                        <a:rPr lang="en-US"/>
                        <a:t>1</a:t>
                      </a:r>
                    </a:p>
                  </a:txBody>
                  <a:tcPr anchor="ctr"/>
                </a:tc>
                <a:tc>
                  <a:txBody>
                    <a:bodyPr/>
                    <a:lstStyle/>
                    <a:p>
                      <a:pPr lvl="0" algn="ctr">
                        <a:buNone/>
                      </a:pPr>
                      <a:r>
                        <a:rPr lang="en-US" sz="1800" b="0" i="0" u="none" strike="noStrike" noProof="0">
                          <a:latin typeface="Arial"/>
                        </a:rPr>
                        <a:t>0</a:t>
                      </a:r>
                    </a:p>
                  </a:txBody>
                  <a:tcPr anchor="ctr"/>
                </a:tc>
                <a:tc>
                  <a:txBody>
                    <a:bodyPr/>
                    <a:lstStyle/>
                    <a:p>
                      <a:pPr lvl="0" algn="ctr">
                        <a:buNone/>
                      </a:pPr>
                      <a:endParaRPr lang="en-US" sz="1800" b="0" i="0" u="none" strike="noStrike" noProof="0"/>
                    </a:p>
                  </a:txBody>
                  <a:tcPr anchor="ctr"/>
                </a:tc>
                <a:extLst>
                  <a:ext uri="{0D108BD9-81ED-4DB2-BD59-A6C34878D82A}">
                    <a16:rowId xmlns:a16="http://schemas.microsoft.com/office/drawing/2014/main" val="2722921253"/>
                  </a:ext>
                </a:extLst>
              </a:tr>
            </a:tbl>
          </a:graphicData>
        </a:graphic>
      </p:graphicFrame>
    </p:spTree>
    <p:extLst>
      <p:ext uri="{BB962C8B-B14F-4D97-AF65-F5344CB8AC3E}">
        <p14:creationId xmlns:p14="http://schemas.microsoft.com/office/powerpoint/2010/main" val="232915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672C62D-0070-45F0-9CC0-BE5A38A2CF6C}"/>
              </a:ext>
            </a:extLst>
          </p:cNvPr>
          <p:cNvSpPr txBox="1">
            <a:spLocks/>
          </p:cNvSpPr>
          <p:nvPr/>
        </p:nvSpPr>
        <p:spPr>
          <a:xfrm>
            <a:off x="838200" y="25610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Cambria" panose="02040503050406030204" pitchFamily="18" charset="0"/>
                <a:cs typeface="Open Sans"/>
              </a:rPr>
              <a:t>NRHA FY 2022 Appropriations Requests</a:t>
            </a:r>
          </a:p>
        </p:txBody>
      </p:sp>
      <p:sp>
        <p:nvSpPr>
          <p:cNvPr id="3" name="Content Placeholder 2">
            <a:extLst>
              <a:ext uri="{FF2B5EF4-FFF2-40B4-BE49-F238E27FC236}">
                <a16:creationId xmlns:a16="http://schemas.microsoft.com/office/drawing/2014/main" id="{6D8C92EE-4CFF-0A46-9ABF-BB4D91B5CB08}"/>
              </a:ext>
            </a:extLst>
          </p:cNvPr>
          <p:cNvSpPr>
            <a:spLocks noGrp="1"/>
          </p:cNvSpPr>
          <p:nvPr>
            <p:ph sz="half" idx="1"/>
          </p:nvPr>
        </p:nvSpPr>
        <p:spPr>
          <a:xfrm>
            <a:off x="351185" y="1556861"/>
            <a:ext cx="11334787" cy="5350904"/>
          </a:xfrm>
        </p:spPr>
        <p:txBody>
          <a:bodyPr vert="horz" lIns="91440" tIns="45720" rIns="91440" bIns="45720" rtlCol="0" anchor="t">
            <a:normAutofit/>
          </a:bodyPr>
          <a:lstStyle/>
          <a:p>
            <a:pPr marL="342900" indent="-342900">
              <a:spcBef>
                <a:spcPts val="0"/>
              </a:spcBef>
              <a:spcAft>
                <a:spcPts val="500"/>
              </a:spcAft>
            </a:pPr>
            <a:r>
              <a:rPr lang="en-US" sz="2400">
                <a:ea typeface="+mn-lt"/>
                <a:cs typeface="+mn-lt"/>
              </a:rPr>
              <a:t>Establish an Office of Rural Health within the CDC</a:t>
            </a:r>
            <a:endParaRPr lang="en-US">
              <a:ea typeface="+mn-lt"/>
              <a:cs typeface="+mn-lt"/>
            </a:endParaRPr>
          </a:p>
          <a:p>
            <a:pPr marL="342900" indent="-342900">
              <a:spcBef>
                <a:spcPts val="0"/>
              </a:spcBef>
              <a:spcAft>
                <a:spcPts val="500"/>
              </a:spcAft>
            </a:pPr>
            <a:r>
              <a:rPr lang="en-US" sz="2400">
                <a:ea typeface="+mn-lt"/>
                <a:cs typeface="+mn-lt"/>
              </a:rPr>
              <a:t>Expand the USDA Rural Hospital Technical Assistance program </a:t>
            </a:r>
          </a:p>
          <a:p>
            <a:pPr marL="342900" indent="-342900">
              <a:spcBef>
                <a:spcPts val="0"/>
              </a:spcBef>
              <a:spcAft>
                <a:spcPts val="500"/>
              </a:spcAft>
            </a:pPr>
            <a:r>
              <a:rPr lang="en-US" sz="2400">
                <a:ea typeface="+mn-lt"/>
                <a:cs typeface="+mn-lt"/>
              </a:rPr>
              <a:t>Fund the Rural Maternity and Obstetrics Management Strategies program </a:t>
            </a:r>
            <a:endParaRPr lang="en-US">
              <a:ea typeface="+mn-lt"/>
              <a:cs typeface="+mn-lt"/>
            </a:endParaRPr>
          </a:p>
          <a:p>
            <a:pPr marL="342900" indent="-342900">
              <a:spcBef>
                <a:spcPts val="0"/>
              </a:spcBef>
              <a:spcAft>
                <a:spcPts val="500"/>
              </a:spcAft>
            </a:pPr>
            <a:r>
              <a:rPr lang="en-US" sz="2400">
                <a:ea typeface="+mn-lt"/>
                <a:cs typeface="+mn-lt"/>
              </a:rPr>
              <a:t>Expand the Rural Residency Planning and Development program</a:t>
            </a:r>
            <a:endParaRPr lang="en-US">
              <a:ea typeface="+mn-lt"/>
              <a:cs typeface="+mn-lt"/>
            </a:endParaRPr>
          </a:p>
          <a:p>
            <a:pPr marL="342900" indent="-342900">
              <a:spcBef>
                <a:spcPts val="0"/>
              </a:spcBef>
              <a:spcAft>
                <a:spcPts val="500"/>
              </a:spcAft>
            </a:pPr>
            <a:r>
              <a:rPr lang="en-US" sz="2400">
                <a:ea typeface="+mn-lt"/>
                <a:cs typeface="+mn-lt"/>
              </a:rPr>
              <a:t>Enhance the HHS Office for the Advancement of Telehealth</a:t>
            </a:r>
          </a:p>
          <a:p>
            <a:pPr marL="342900" indent="-342900">
              <a:spcBef>
                <a:spcPts val="0"/>
              </a:spcBef>
              <a:spcAft>
                <a:spcPts val="500"/>
              </a:spcAft>
            </a:pPr>
            <a:r>
              <a:rPr lang="en-US" sz="2400">
                <a:ea typeface="+mn-lt"/>
                <a:cs typeface="+mn-lt"/>
              </a:rPr>
              <a:t>Reauthorize and modernize the Medicare Rural Hospital Flexibility program</a:t>
            </a:r>
          </a:p>
          <a:p>
            <a:pPr marL="91440" lvl="1" indent="0" algn="ctr">
              <a:spcBef>
                <a:spcPts val="0"/>
              </a:spcBef>
              <a:spcAft>
                <a:spcPts val="600"/>
              </a:spcAft>
              <a:buNone/>
            </a:pPr>
            <a:endParaRPr lang="en-US" sz="2400" b="1">
              <a:solidFill>
                <a:srgbClr val="2986D6"/>
              </a:solidFill>
              <a:cs typeface="Arial" panose="020B0604020202020204"/>
            </a:endParaRPr>
          </a:p>
          <a:p>
            <a:pPr marL="91440" lvl="1" indent="0" algn="ctr">
              <a:spcBef>
                <a:spcPts val="0"/>
              </a:spcBef>
              <a:spcAft>
                <a:spcPts val="600"/>
              </a:spcAft>
              <a:buNone/>
            </a:pPr>
            <a:endParaRPr lang="en-US" b="1">
              <a:solidFill>
                <a:schemeClr val="accent2"/>
              </a:solidFill>
              <a:cs typeface="Arial" panose="020B0604020202020204"/>
            </a:endParaRPr>
          </a:p>
          <a:p>
            <a:pPr marL="91440" lvl="1" indent="0" algn="ctr">
              <a:spcBef>
                <a:spcPts val="0"/>
              </a:spcBef>
              <a:spcAft>
                <a:spcPts val="600"/>
              </a:spcAft>
              <a:buNone/>
            </a:pPr>
            <a:endParaRPr lang="en-US" b="1">
              <a:solidFill>
                <a:schemeClr val="accent2"/>
              </a:solidFill>
              <a:cs typeface="Arial" panose="020B0604020202020204"/>
            </a:endParaRPr>
          </a:p>
          <a:p>
            <a:pPr marL="91440" lvl="1" indent="0" algn="ctr">
              <a:spcBef>
                <a:spcPts val="0"/>
              </a:spcBef>
              <a:spcAft>
                <a:spcPts val="600"/>
              </a:spcAft>
              <a:buNone/>
            </a:pPr>
            <a:endParaRPr lang="en-US" b="1">
              <a:solidFill>
                <a:schemeClr val="accent2"/>
              </a:solidFill>
              <a:cs typeface="Arial" panose="020B0604020202020204"/>
            </a:endParaRPr>
          </a:p>
          <a:p>
            <a:pPr marL="91440" lvl="1" indent="0" algn="ctr">
              <a:spcBef>
                <a:spcPts val="0"/>
              </a:spcBef>
              <a:spcAft>
                <a:spcPts val="600"/>
              </a:spcAft>
              <a:buNone/>
            </a:pPr>
            <a:endParaRPr lang="en-US" b="1">
              <a:solidFill>
                <a:schemeClr val="accent2"/>
              </a:solidFill>
              <a:cs typeface="Arial" panose="020B0604020202020204"/>
            </a:endParaRPr>
          </a:p>
          <a:p>
            <a:pPr marL="91440" lvl="1" indent="0" algn="ctr">
              <a:spcBef>
                <a:spcPts val="600"/>
              </a:spcBef>
              <a:spcAft>
                <a:spcPts val="600"/>
              </a:spcAft>
              <a:buNone/>
            </a:pPr>
            <a:r>
              <a:rPr lang="en-US" b="1">
                <a:solidFill>
                  <a:schemeClr val="accent2"/>
                </a:solidFill>
                <a:cs typeface="Arial" panose="020B0604020202020204"/>
                <a:hlinkClick r:id="rId3">
                  <a:extLst>
                    <a:ext uri="{A12FA001-AC4F-418D-AE19-62706E023703}">
                      <ahyp:hlinkClr xmlns:ahyp="http://schemas.microsoft.com/office/drawing/2018/hyperlinkcolor" val="tx"/>
                    </a:ext>
                  </a:extLst>
                </a:hlinkClick>
              </a:rPr>
              <a:t>NRHA</a:t>
            </a:r>
            <a:r>
              <a:rPr lang="en-US" b="1">
                <a:solidFill>
                  <a:schemeClr val="accent2"/>
                </a:solidFill>
                <a:hlinkClick r:id="rId3">
                  <a:extLst>
                    <a:ext uri="{A12FA001-AC4F-418D-AE19-62706E023703}">
                      <ahyp:hlinkClr xmlns:ahyp="http://schemas.microsoft.com/office/drawing/2018/hyperlinkcolor" val="tx"/>
                    </a:ext>
                  </a:extLst>
                </a:hlinkClick>
              </a:rPr>
              <a:t> FY 2022 appropriations request document</a:t>
            </a:r>
            <a:endParaRPr lang="en-US" b="1">
              <a:solidFill>
                <a:schemeClr val="accent2"/>
              </a:solidFill>
              <a:cs typeface="Arial" panose="020B0604020202020204"/>
            </a:endParaRPr>
          </a:p>
        </p:txBody>
      </p:sp>
      <p:pic>
        <p:nvPicPr>
          <p:cNvPr id="2" name="Picture 3" descr="Graphical user interface, application&#10;&#10;Description automatically generated">
            <a:extLst>
              <a:ext uri="{FF2B5EF4-FFF2-40B4-BE49-F238E27FC236}">
                <a16:creationId xmlns:a16="http://schemas.microsoft.com/office/drawing/2014/main" id="{6E435814-DD22-496A-A24E-F789A4D726D0}"/>
              </a:ext>
            </a:extLst>
          </p:cNvPr>
          <p:cNvPicPr>
            <a:picLocks noChangeAspect="1"/>
          </p:cNvPicPr>
          <p:nvPr/>
        </p:nvPicPr>
        <p:blipFill rotWithShape="1">
          <a:blip r:embed="rId4"/>
          <a:srcRect l="17386" t="26637" r="40691" b="44541"/>
          <a:stretch/>
        </p:blipFill>
        <p:spPr>
          <a:xfrm>
            <a:off x="3976778" y="4210608"/>
            <a:ext cx="4081970" cy="1578507"/>
          </a:xfrm>
          <a:prstGeom prst="rect">
            <a:avLst/>
          </a:prstGeom>
        </p:spPr>
      </p:pic>
    </p:spTree>
    <p:extLst>
      <p:ext uri="{BB962C8B-B14F-4D97-AF65-F5344CB8AC3E}">
        <p14:creationId xmlns:p14="http://schemas.microsoft.com/office/powerpoint/2010/main" val="3008690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8C92EE-4CFF-0A46-9ABF-BB4D91B5CB08}"/>
              </a:ext>
            </a:extLst>
          </p:cNvPr>
          <p:cNvSpPr>
            <a:spLocks noGrp="1"/>
          </p:cNvSpPr>
          <p:nvPr>
            <p:ph idx="1"/>
          </p:nvPr>
        </p:nvSpPr>
        <p:spPr>
          <a:xfrm>
            <a:off x="309654" y="1520034"/>
            <a:ext cx="11601442" cy="4879375"/>
          </a:xfrm>
        </p:spPr>
        <p:txBody>
          <a:bodyPr vert="horz" lIns="91440" tIns="45720" rIns="91440" bIns="45720" rtlCol="0" anchor="t">
            <a:normAutofit lnSpcReduction="10000"/>
          </a:bodyPr>
          <a:lstStyle/>
          <a:p>
            <a:pPr marL="342900" indent="-342900">
              <a:lnSpc>
                <a:spcPct val="120000"/>
              </a:lnSpc>
              <a:spcBef>
                <a:spcPts val="0"/>
              </a:spcBef>
              <a:spcAft>
                <a:spcPts val="600"/>
              </a:spcAft>
              <a:buFont typeface="Symbol,Sans-Serif" panose="05050102010706020507" pitchFamily="18" charset="2"/>
              <a:buChar char=""/>
            </a:pPr>
            <a:r>
              <a:rPr lang="en-US" sz="2600">
                <a:solidFill>
                  <a:srgbClr val="3A4972"/>
                </a:solidFill>
                <a:cs typeface="Calibri"/>
              </a:rPr>
              <a:t>Rural hospital sustainability</a:t>
            </a:r>
            <a:endParaRPr lang="en-US">
              <a:solidFill>
                <a:srgbClr val="3A4972"/>
              </a:solidFill>
              <a:ea typeface="Cambria" panose="02040503050406030204" pitchFamily="18" charset="0"/>
              <a:cs typeface="Arial" panose="020B0604020202020204"/>
            </a:endParaRPr>
          </a:p>
          <a:p>
            <a:pPr marL="800100" lvl="1" indent="-342900">
              <a:lnSpc>
                <a:spcPct val="120000"/>
              </a:lnSpc>
              <a:spcBef>
                <a:spcPts val="0"/>
              </a:spcBef>
              <a:spcAft>
                <a:spcPts val="600"/>
              </a:spcAft>
              <a:buFont typeface="Symbol,Sans-Serif" panose="05050102010706020507" pitchFamily="18" charset="2"/>
              <a:buChar char=""/>
            </a:pPr>
            <a:r>
              <a:rPr lang="en-US" sz="2200">
                <a:solidFill>
                  <a:srgbClr val="3A4972"/>
                </a:solidFill>
                <a:ea typeface="Cambria"/>
                <a:cs typeface="Calibri"/>
              </a:rPr>
              <a:t>REH designation; reinstatement of necessary-provider status for CAHs; elimination of the 96-hour rule for CAHs. </a:t>
            </a:r>
            <a:endParaRPr lang="en-US" sz="2200">
              <a:solidFill>
                <a:srgbClr val="3A4972"/>
              </a:solidFill>
              <a:ea typeface="Cambria" panose="02040503050406030204" pitchFamily="18" charset="0"/>
              <a:cs typeface="Calibri"/>
            </a:endParaRPr>
          </a:p>
          <a:p>
            <a:pPr marL="342900" indent="-342900">
              <a:lnSpc>
                <a:spcPct val="120000"/>
              </a:lnSpc>
              <a:spcBef>
                <a:spcPts val="0"/>
              </a:spcBef>
              <a:spcAft>
                <a:spcPts val="600"/>
              </a:spcAft>
              <a:buFont typeface="Symbol,Sans-Serif" panose="05050102010706020507" pitchFamily="18" charset="2"/>
              <a:buChar char=""/>
            </a:pPr>
            <a:r>
              <a:rPr lang="en-US" sz="2600">
                <a:solidFill>
                  <a:srgbClr val="3A4972"/>
                </a:solidFill>
                <a:ea typeface="Cambria"/>
                <a:cs typeface="Calibri"/>
              </a:rPr>
              <a:t>Graduate Medical Education</a:t>
            </a:r>
            <a:endParaRPr lang="en-US" sz="2600">
              <a:solidFill>
                <a:srgbClr val="3A4972"/>
              </a:solidFill>
              <a:ea typeface="Cambria" panose="02040503050406030204" pitchFamily="18" charset="0"/>
              <a:cs typeface="Calibri"/>
            </a:endParaRPr>
          </a:p>
          <a:p>
            <a:pPr marL="800100" lvl="1" indent="-342900">
              <a:lnSpc>
                <a:spcPct val="120000"/>
              </a:lnSpc>
              <a:spcBef>
                <a:spcPts val="0"/>
              </a:spcBef>
              <a:spcAft>
                <a:spcPts val="600"/>
              </a:spcAft>
              <a:buFont typeface="Symbol,Sans-Serif" panose="05050102010706020507" pitchFamily="18" charset="2"/>
              <a:buChar char=""/>
            </a:pPr>
            <a:r>
              <a:rPr lang="en-US" sz="2200">
                <a:solidFill>
                  <a:srgbClr val="3A4972"/>
                </a:solidFill>
                <a:ea typeface="Cambria"/>
                <a:cs typeface="Calibri"/>
              </a:rPr>
              <a:t>Rural Physician Workforce Production Act</a:t>
            </a:r>
            <a:endParaRPr lang="en-US" sz="2200">
              <a:solidFill>
                <a:srgbClr val="3A4972"/>
              </a:solidFill>
              <a:ea typeface="Cambria" panose="02040503050406030204" pitchFamily="18" charset="0"/>
              <a:cs typeface="Calibri"/>
            </a:endParaRPr>
          </a:p>
          <a:p>
            <a:pPr marL="342900" indent="-342900">
              <a:lnSpc>
                <a:spcPct val="120000"/>
              </a:lnSpc>
              <a:spcBef>
                <a:spcPts val="0"/>
              </a:spcBef>
              <a:spcAft>
                <a:spcPts val="600"/>
              </a:spcAft>
              <a:buFont typeface="Symbol,Sans-Serif" panose="05050102010706020507" pitchFamily="18" charset="2"/>
              <a:buChar char=""/>
            </a:pPr>
            <a:r>
              <a:rPr lang="en-US" sz="2600">
                <a:solidFill>
                  <a:srgbClr val="3A4972"/>
                </a:solidFill>
                <a:ea typeface="Cambria"/>
                <a:cs typeface="Calibri"/>
              </a:rPr>
              <a:t>Continuation of telehealth flexibilities</a:t>
            </a:r>
            <a:endParaRPr lang="en-US" sz="2600">
              <a:solidFill>
                <a:srgbClr val="3A4972"/>
              </a:solidFill>
              <a:ea typeface="Cambria" panose="02040503050406030204" pitchFamily="18" charset="0"/>
              <a:cs typeface="Calibri"/>
            </a:endParaRPr>
          </a:p>
          <a:p>
            <a:pPr marL="342900" indent="-342900">
              <a:lnSpc>
                <a:spcPct val="120000"/>
              </a:lnSpc>
              <a:spcBef>
                <a:spcPts val="0"/>
              </a:spcBef>
              <a:spcAft>
                <a:spcPts val="600"/>
              </a:spcAft>
              <a:buFont typeface="Symbol,Sans-Serif" panose="05050102010706020507" pitchFamily="18" charset="2"/>
              <a:buChar char=""/>
            </a:pPr>
            <a:r>
              <a:rPr lang="en-US" sz="2600">
                <a:solidFill>
                  <a:srgbClr val="3A4972"/>
                </a:solidFill>
                <a:ea typeface="Cambria"/>
                <a:cs typeface="Calibri"/>
              </a:rPr>
              <a:t>Behavioral health and substance use disorder assistance</a:t>
            </a:r>
            <a:endParaRPr lang="en-US" sz="2600">
              <a:solidFill>
                <a:srgbClr val="3A4972"/>
              </a:solidFill>
              <a:ea typeface="Cambria" panose="02040503050406030204" pitchFamily="18" charset="0"/>
              <a:cs typeface="Calibri"/>
            </a:endParaRPr>
          </a:p>
          <a:p>
            <a:pPr marL="342900" indent="-342900">
              <a:lnSpc>
                <a:spcPct val="120000"/>
              </a:lnSpc>
              <a:spcBef>
                <a:spcPts val="0"/>
              </a:spcBef>
              <a:spcAft>
                <a:spcPts val="600"/>
              </a:spcAft>
              <a:buFont typeface="Symbol,Sans-Serif" panose="05050102010706020507" pitchFamily="18" charset="2"/>
              <a:buChar char=""/>
            </a:pPr>
            <a:r>
              <a:rPr lang="en-US" sz="2600">
                <a:solidFill>
                  <a:srgbClr val="3A4972"/>
                </a:solidFill>
                <a:ea typeface="Cambria"/>
                <a:cs typeface="Calibri"/>
              </a:rPr>
              <a:t>Rural health clinic modernization</a:t>
            </a:r>
            <a:endParaRPr lang="en-US" sz="2600">
              <a:solidFill>
                <a:srgbClr val="3A4972"/>
              </a:solidFill>
              <a:ea typeface="Cambria" panose="02040503050406030204" pitchFamily="18" charset="0"/>
              <a:cs typeface="Calibri"/>
            </a:endParaRPr>
          </a:p>
          <a:p>
            <a:pPr marL="800100" lvl="1" indent="-342900">
              <a:lnSpc>
                <a:spcPct val="120000"/>
              </a:lnSpc>
              <a:spcBef>
                <a:spcPts val="0"/>
              </a:spcBef>
              <a:spcAft>
                <a:spcPts val="600"/>
              </a:spcAft>
              <a:buFont typeface="Symbol,Sans-Serif" panose="05050102010706020507" pitchFamily="18" charset="2"/>
              <a:buChar char=""/>
            </a:pPr>
            <a:r>
              <a:rPr lang="en-US" sz="2200">
                <a:solidFill>
                  <a:srgbClr val="3A4972"/>
                </a:solidFill>
                <a:ea typeface="Cambria"/>
                <a:cs typeface="Calibri"/>
              </a:rPr>
              <a:t>Creation of reporting requirements for provider-based RHCs in exchange for eliminating the cap they're subject to</a:t>
            </a:r>
          </a:p>
          <a:p>
            <a:pPr marL="342900" indent="-342900">
              <a:lnSpc>
                <a:spcPct val="120000"/>
              </a:lnSpc>
              <a:spcBef>
                <a:spcPts val="0"/>
              </a:spcBef>
              <a:spcAft>
                <a:spcPts val="600"/>
              </a:spcAft>
              <a:buFont typeface="Symbol,Sans-Serif" panose="05050102010706020507" pitchFamily="18" charset="2"/>
              <a:buChar char=""/>
            </a:pPr>
            <a:endParaRPr lang="en-US" sz="2600">
              <a:solidFill>
                <a:srgbClr val="3A4972"/>
              </a:solidFill>
              <a:ea typeface="Cambria" panose="02040503050406030204" pitchFamily="18" charset="0"/>
              <a:cs typeface="Calibri"/>
            </a:endParaRPr>
          </a:p>
        </p:txBody>
      </p:sp>
      <p:sp>
        <p:nvSpPr>
          <p:cNvPr id="2" name="Title 1">
            <a:extLst>
              <a:ext uri="{FF2B5EF4-FFF2-40B4-BE49-F238E27FC236}">
                <a16:creationId xmlns:a16="http://schemas.microsoft.com/office/drawing/2014/main" id="{E886176F-47B0-45B6-9BF8-25B6429CBE91}"/>
              </a:ext>
            </a:extLst>
          </p:cNvPr>
          <p:cNvSpPr txBox="1">
            <a:spLocks/>
          </p:cNvSpPr>
          <p:nvPr/>
        </p:nvSpPr>
        <p:spPr>
          <a:xfrm>
            <a:off x="838199" y="2645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Other Advocacy Items</a:t>
            </a:r>
            <a:endParaRPr kumimoji="0" lang="en-US" sz="4400" b="0" i="0" u="none" strike="noStrike" kern="1200" cap="none" spc="0" normalizeH="0" baseline="0" noProof="0">
              <a:ln>
                <a:noFill/>
              </a:ln>
              <a:solidFill>
                <a:srgbClr val="3A4972"/>
              </a:solidFill>
              <a:effectLst/>
              <a:uLnTx/>
              <a:uFillTx/>
              <a:latin typeface="Arial" panose="020B0604020202020204"/>
              <a:ea typeface="+mj-ea"/>
              <a:cs typeface="+mj-cs"/>
            </a:endParaRPr>
          </a:p>
        </p:txBody>
      </p:sp>
    </p:spTree>
    <p:extLst>
      <p:ext uri="{BB962C8B-B14F-4D97-AF65-F5344CB8AC3E}">
        <p14:creationId xmlns:p14="http://schemas.microsoft.com/office/powerpoint/2010/main" val="2244009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p:nvPr>
        </p:nvSpPr>
        <p:spPr>
          <a:xfrm>
            <a:off x="904068" y="1662193"/>
            <a:ext cx="10383864" cy="1766807"/>
          </a:xfrm>
        </p:spPr>
        <p:txBody>
          <a:bodyPr/>
          <a:lstStyle/>
          <a:p>
            <a:r>
              <a:rPr lang="en-US" sz="6000" b="1">
                <a:latin typeface="Open Sans" panose="020B0606030504020204" pitchFamily="34" charset="0"/>
                <a:ea typeface="Open Sans" panose="020B0606030504020204" pitchFamily="34" charset="0"/>
                <a:cs typeface="Open Sans" panose="020B0606030504020204" pitchFamily="34" charset="0"/>
              </a:rPr>
              <a:t>Advocate With Us!</a:t>
            </a:r>
            <a:endParaRPr lang="en-US">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39011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D276F9E-BB1B-4CAF-A14D-BDD9A4D3CE2F}"/>
              </a:ext>
            </a:extLst>
          </p:cNvPr>
          <p:cNvSpPr/>
          <p:nvPr/>
        </p:nvSpPr>
        <p:spPr>
          <a:xfrm>
            <a:off x="0" y="0"/>
            <a:ext cx="12192000" cy="21336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87B42FB5-3285-4537-801D-5D8E3D574E9C}"/>
              </a:ext>
            </a:extLst>
          </p:cNvPr>
          <p:cNvSpPr/>
          <p:nvPr/>
        </p:nvSpPr>
        <p:spPr>
          <a:xfrm>
            <a:off x="1524000" y="5715000"/>
            <a:ext cx="9144000" cy="1143000"/>
          </a:xfrm>
          <a:prstGeom prst="rect">
            <a:avLst/>
          </a:prstGeom>
          <a:solidFill>
            <a:srgbClr val="003F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364" name="Title 1">
            <a:extLst>
              <a:ext uri="{FF2B5EF4-FFF2-40B4-BE49-F238E27FC236}">
                <a16:creationId xmlns:a16="http://schemas.microsoft.com/office/drawing/2014/main" id="{A503F1C0-15E9-4483-91E3-BA4D053C8EAD}"/>
              </a:ext>
            </a:extLst>
          </p:cNvPr>
          <p:cNvSpPr txBox="1">
            <a:spLocks noChangeArrowheads="1"/>
          </p:cNvSpPr>
          <p:nvPr/>
        </p:nvSpPr>
        <p:spPr bwMode="auto">
          <a:xfrm>
            <a:off x="814388" y="228600"/>
            <a:ext cx="678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rPr>
              <a:t>Destination NRHA</a:t>
            </a:r>
            <a:endParaRPr kumimoji="0" lang="en-US" altLang="en-US" sz="24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11" name="Title 1">
            <a:extLst>
              <a:ext uri="{FF2B5EF4-FFF2-40B4-BE49-F238E27FC236}">
                <a16:creationId xmlns:a16="http://schemas.microsoft.com/office/drawing/2014/main" id="{4A38419F-1DC2-47DE-A01E-3BFB6A04EFA7}"/>
              </a:ext>
            </a:extLst>
          </p:cNvPr>
          <p:cNvSpPr txBox="1">
            <a:spLocks/>
          </p:cNvSpPr>
          <p:nvPr/>
        </p:nvSpPr>
        <p:spPr bwMode="auto">
          <a:xfrm>
            <a:off x="814388" y="914400"/>
            <a:ext cx="9478962" cy="990600"/>
          </a:xfrm>
          <a:prstGeom prst="rect">
            <a:avLst/>
          </a:prstGeom>
          <a:noFill/>
          <a:ln w="9525">
            <a:no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Calibri"/>
                <a:ea typeface="MS PGothic" pitchFamily="34" charset="-128"/>
                <a:cs typeface="Arial" charset="0"/>
              </a:rPr>
              <a:t>Plan now to attend these 2021-22 events.</a:t>
            </a:r>
            <a:endParaRPr kumimoji="0" lang="en-US" sz="3600" b="1" i="0" u="none" strike="noStrike" kern="0" cap="none" spc="0" normalizeH="0" baseline="0" noProof="0" dirty="0">
              <a:ln>
                <a:noFill/>
              </a:ln>
              <a:solidFill>
                <a:prstClr val="white"/>
              </a:solidFill>
              <a:effectLst/>
              <a:uLnTx/>
              <a:uFillTx/>
              <a:latin typeface="Calibri"/>
              <a:ea typeface="MS PGothic" pitchFamily="34" charset="-128"/>
              <a:cs typeface="Arial" charset="0"/>
            </a:endParaRPr>
          </a:p>
        </p:txBody>
      </p:sp>
      <p:sp>
        <p:nvSpPr>
          <p:cNvPr id="12" name="Content Placeholder 2">
            <a:extLst>
              <a:ext uri="{FF2B5EF4-FFF2-40B4-BE49-F238E27FC236}">
                <a16:creationId xmlns:a16="http://schemas.microsoft.com/office/drawing/2014/main" id="{757C6F65-1BE7-4A23-A99E-AF126313C014}"/>
              </a:ext>
            </a:extLst>
          </p:cNvPr>
          <p:cNvSpPr txBox="1">
            <a:spLocks/>
          </p:cNvSpPr>
          <p:nvPr/>
        </p:nvSpPr>
        <p:spPr bwMode="auto">
          <a:xfrm>
            <a:off x="788988" y="2227263"/>
            <a:ext cx="10993437" cy="3181350"/>
          </a:xfrm>
          <a:prstGeom prst="rect">
            <a:avLst/>
          </a:prstGeom>
          <a:noFill/>
          <a:ln w="9525">
            <a:noFill/>
            <a:miter lim="800000"/>
            <a:headEnd/>
            <a:tailEnd/>
          </a:ln>
        </p:spPr>
        <p:txBody>
          <a:bodyPr/>
          <a:lstStyle/>
          <a:p>
            <a:pPr marL="342900" marR="0" lvl="0" indent="-342900" algn="l" defTabSz="914400" rtl="0" eaLnBrk="1" fontAlgn="auto" latinLnBrk="0" hangingPunct="1">
              <a:lnSpc>
                <a:spcPct val="15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rPr>
              <a:t>Rural Health Clinic Conference	</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	Sept. 21-22		Kansas City, MO</a:t>
            </a:r>
          </a:p>
          <a:p>
            <a:pPr marL="342900" marR="0" lvl="0" indent="-342900" algn="l" defTabSz="914400" rtl="0" eaLnBrk="1" fontAlgn="auto" latinLnBrk="0" hangingPunct="1">
              <a:lnSpc>
                <a:spcPct val="15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rPr>
              <a:t>Critical Access Hospital Conference	</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	Sept. 22-24		Kansas City, MO</a:t>
            </a:r>
          </a:p>
          <a:p>
            <a:pPr marL="342900" marR="0" lvl="0" indent="-342900" algn="l" defTabSz="914400" rtl="0" eaLnBrk="1" fontAlgn="auto" latinLnBrk="0" hangingPunct="1">
              <a:lnSpc>
                <a:spcPct val="15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rPr>
              <a:t>Policy Institute 				</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Feb. 8-10, 2022	Washington, DC</a:t>
            </a:r>
          </a:p>
          <a:p>
            <a:pPr marL="342900" marR="0" lvl="0" indent="-342900" algn="l" defTabSz="914400" rtl="0" eaLnBrk="1" fontAlgn="auto" latinLnBrk="0" hangingPunct="1">
              <a:lnSpc>
                <a:spcPct val="15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rPr>
              <a:t>Annual Conference				</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May </a:t>
            </a:r>
            <a:r>
              <a:rPr lang="en-US" sz="2400" kern="0" dirty="0">
                <a:solidFill>
                  <a:srgbClr val="003F72"/>
                </a:solidFill>
                <a:latin typeface="Calibri"/>
                <a:ea typeface="MS PGothic" pitchFamily="34" charset="-128"/>
                <a:cs typeface="Arial" charset="0"/>
              </a:rPr>
              <a:t>10-13</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 2022	Albuquerque, NM</a:t>
            </a: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rPr>
              <a:t>Rural Hospital Innovation Summit		</a:t>
            </a:r>
            <a:r>
              <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rPr>
              <a:t>May 10-13, 2022	Albuquerque, NM</a:t>
            </a: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1"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1" i="0" u="none" strike="noStrike" kern="0" cap="none" spc="0" normalizeH="0" baseline="0" noProof="0" dirty="0">
              <a:ln>
                <a:noFill/>
              </a:ln>
              <a:solidFill>
                <a:srgbClr val="020067"/>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4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
                <a:srgbClr val="007834"/>
              </a:buClr>
              <a:buSzTx/>
              <a:buFontTx/>
              <a:buNone/>
              <a:tabLst/>
              <a:defRPr/>
            </a:pPr>
            <a:endParaRPr kumimoji="0" lang="en-US" sz="20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S PGothic" pitchFamily="34" charset="-128"/>
              <a:cs typeface="Arial"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S PGothic" pitchFamily="34" charset="-128"/>
              <a:cs typeface="Arial" charset="0"/>
            </a:endParaRPr>
          </a:p>
        </p:txBody>
      </p:sp>
      <p:pic>
        <p:nvPicPr>
          <p:cNvPr id="15367" name="Picture 10" descr="NRHA.LOUDER_white.gif">
            <a:extLst>
              <a:ext uri="{FF2B5EF4-FFF2-40B4-BE49-F238E27FC236}">
                <a16:creationId xmlns:a16="http://schemas.microsoft.com/office/drawing/2014/main" id="{6C85230F-07E0-49CF-9D72-F22B34C61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24324" b="28000"/>
          <a:stretch>
            <a:fillRect/>
          </a:stretch>
        </p:blipFill>
        <p:spPr bwMode="auto">
          <a:xfrm>
            <a:off x="8905875" y="430213"/>
            <a:ext cx="2500313"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Slide Number Placeholder 1">
            <a:extLst>
              <a:ext uri="{FF2B5EF4-FFF2-40B4-BE49-F238E27FC236}">
                <a16:creationId xmlns:a16="http://schemas.microsoft.com/office/drawing/2014/main" id="{6A24F10C-0F2D-4140-ABC5-9B9B6DD6EF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FA1A740-8605-4F98-B553-F05D85CFD404}"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S PGothic" panose="020B0600070205080204" pitchFamily="34" charset="-128"/>
              <a:cs typeface="+mn-cs"/>
            </a:endParaRPr>
          </a:p>
        </p:txBody>
      </p:sp>
      <p:sp>
        <p:nvSpPr>
          <p:cNvPr id="15" name="Rectangle 14">
            <a:extLst>
              <a:ext uri="{FF2B5EF4-FFF2-40B4-BE49-F238E27FC236}">
                <a16:creationId xmlns:a16="http://schemas.microsoft.com/office/drawing/2014/main" id="{AC27E45E-A62D-4A19-8B30-6345ADBEA8A7}"/>
              </a:ext>
            </a:extLst>
          </p:cNvPr>
          <p:cNvSpPr/>
          <p:nvPr/>
        </p:nvSpPr>
        <p:spPr>
          <a:xfrm>
            <a:off x="0" y="5715000"/>
            <a:ext cx="12192000" cy="1143000"/>
          </a:xfrm>
          <a:prstGeom prst="rect">
            <a:avLst/>
          </a:prstGeom>
          <a:solidFill>
            <a:srgbClr val="0C2B5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ontent Placeholder 2">
            <a:extLst>
              <a:ext uri="{FF2B5EF4-FFF2-40B4-BE49-F238E27FC236}">
                <a16:creationId xmlns:a16="http://schemas.microsoft.com/office/drawing/2014/main" id="{207F1348-EF79-4436-B255-FA335FE4507B}"/>
              </a:ext>
            </a:extLst>
          </p:cNvPr>
          <p:cNvSpPr txBox="1">
            <a:spLocks/>
          </p:cNvSpPr>
          <p:nvPr/>
        </p:nvSpPr>
        <p:spPr bwMode="auto">
          <a:xfrm>
            <a:off x="-25400" y="5502275"/>
            <a:ext cx="12192000" cy="1219200"/>
          </a:xfrm>
          <a:prstGeom prst="rect">
            <a:avLst/>
          </a:prstGeom>
          <a:noFill/>
          <a:ln w="9525">
            <a:noFill/>
            <a:miter lim="800000"/>
            <a:headEnd/>
            <a:tailEnd/>
          </a:ln>
        </p:spPr>
        <p:txBody>
          <a:bodyPr/>
          <a:lstStyle/>
          <a:p>
            <a:pPr marL="342900" marR="0" lvl="0" indent="-342900" algn="ctr" defTabSz="914400" rtl="0" eaLnBrk="1" fontAlgn="auto" latinLnBrk="0" hangingPunct="1">
              <a:lnSpc>
                <a:spcPct val="100000"/>
              </a:lnSpc>
              <a:spcBef>
                <a:spcPct val="20000"/>
              </a:spcBef>
              <a:spcAft>
                <a:spcPts val="0"/>
              </a:spcAft>
              <a:buClr>
                <a:srgbClr val="007834"/>
              </a:buClr>
              <a:buSzTx/>
              <a:buFontTx/>
              <a:buNone/>
              <a:tabLst/>
              <a:defRPr/>
            </a:pPr>
            <a:endParaRPr kumimoji="0" lang="en-US" sz="20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ctr" defTabSz="914400" rtl="0" eaLnBrk="1" fontAlgn="auto" latinLnBrk="0" hangingPunct="1">
              <a:lnSpc>
                <a:spcPct val="100000"/>
              </a:lnSpc>
              <a:spcBef>
                <a:spcPct val="20000"/>
              </a:spcBef>
              <a:spcAft>
                <a:spcPts val="0"/>
              </a:spcAft>
              <a:buClr>
                <a:srgbClr val="007834"/>
              </a:buClr>
              <a:buSzTx/>
              <a:buFontTx/>
              <a:buNone/>
              <a:tabLst/>
              <a:defRPr/>
            </a:pPr>
            <a:r>
              <a:rPr kumimoji="0" lang="en-US" sz="2400" b="1" i="0" u="none" strike="noStrike" kern="0" cap="none" spc="0" normalizeH="0" baseline="0" noProof="0" dirty="0">
                <a:ln>
                  <a:noFill/>
                </a:ln>
                <a:solidFill>
                  <a:prstClr val="white"/>
                </a:solidFill>
                <a:effectLst/>
                <a:uLnTx/>
                <a:uFillTx/>
                <a:latin typeface="Calibri"/>
                <a:ea typeface="MS PGothic" pitchFamily="34" charset="-128"/>
                <a:cs typeface="Arial" charset="0"/>
              </a:rPr>
              <a:t>Visit RuralHealthWeb.org</a:t>
            </a:r>
          </a:p>
          <a:p>
            <a:pPr marL="342900" marR="0" lvl="0" indent="-342900" algn="ctr" defTabSz="914400" rtl="0" eaLnBrk="1" fontAlgn="auto" latinLnBrk="0" hangingPunct="1">
              <a:lnSpc>
                <a:spcPct val="100000"/>
              </a:lnSpc>
              <a:spcBef>
                <a:spcPct val="20000"/>
              </a:spcBef>
              <a:spcAft>
                <a:spcPts val="0"/>
              </a:spcAft>
              <a:buClr>
                <a:srgbClr val="007834"/>
              </a:buClr>
              <a:buSzTx/>
              <a:buFontTx/>
              <a:buNone/>
              <a:tabLst/>
              <a:defRPr/>
            </a:pPr>
            <a:r>
              <a:rPr kumimoji="0" lang="en-US" sz="2000" b="1" i="0" u="none" strike="noStrike" kern="0" cap="none" spc="0" normalizeH="0" baseline="0" noProof="0" dirty="0">
                <a:ln>
                  <a:noFill/>
                </a:ln>
                <a:solidFill>
                  <a:prstClr val="white"/>
                </a:solidFill>
                <a:effectLst/>
                <a:uLnTx/>
                <a:uFillTx/>
                <a:latin typeface="Calibri"/>
                <a:ea typeface="MS PGothic" pitchFamily="34" charset="-128"/>
                <a:cs typeface="Arial" charset="0"/>
              </a:rPr>
              <a:t>for details and discounts.</a:t>
            </a:r>
          </a:p>
          <a:p>
            <a:pPr marL="342900" marR="0" lvl="0" indent="-342900" algn="ctr" defTabSz="914400" rtl="0" eaLnBrk="1" fontAlgn="auto" latinLnBrk="0" hangingPunct="1">
              <a:lnSpc>
                <a:spcPct val="100000"/>
              </a:lnSpc>
              <a:spcBef>
                <a:spcPct val="20000"/>
              </a:spcBef>
              <a:spcAft>
                <a:spcPts val="0"/>
              </a:spcAft>
              <a:buClr>
                <a:srgbClr val="007834"/>
              </a:buClr>
              <a:buSzTx/>
              <a:buFontTx/>
              <a:buNone/>
              <a:tabLst/>
              <a:defRPr/>
            </a:pPr>
            <a:endParaRPr kumimoji="0" lang="en-US" sz="2000" b="0" i="0" u="none" strike="noStrike" kern="0" cap="none" spc="0" normalizeH="0" baseline="0" noProof="0" dirty="0">
              <a:ln>
                <a:noFill/>
              </a:ln>
              <a:solidFill>
                <a:srgbClr val="003F72"/>
              </a:solidFill>
              <a:effectLst/>
              <a:uLnTx/>
              <a:uFillTx/>
              <a:latin typeface="Calibri"/>
              <a:ea typeface="MS PGothic" pitchFamily="34" charset="-128"/>
              <a:cs typeface="Arial"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Calibri"/>
              <a:ea typeface="MS PGothic" pitchFamily="34" charset="-128"/>
              <a:cs typeface="Arial" charset="0"/>
            </a:endParaRPr>
          </a:p>
        </p:txBody>
      </p:sp>
    </p:spTree>
  </p:cSld>
  <p:clrMapOvr>
    <a:masterClrMapping/>
  </p:clrMapOvr>
  <p:transition>
    <p:wedg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website&#10;&#10;Description automatically generated">
            <a:extLst>
              <a:ext uri="{FF2B5EF4-FFF2-40B4-BE49-F238E27FC236}">
                <a16:creationId xmlns:a16="http://schemas.microsoft.com/office/drawing/2014/main" id="{FCE2A2EF-B1AB-4E84-9A1A-6461A0CFC56D}"/>
              </a:ext>
            </a:extLst>
          </p:cNvPr>
          <p:cNvPicPr>
            <a:picLocks noChangeAspect="1"/>
          </p:cNvPicPr>
          <p:nvPr/>
        </p:nvPicPr>
        <p:blipFill rotWithShape="1">
          <a:blip r:embed="rId2"/>
          <a:srcRect l="15937" t="23893" r="39294" b="15335"/>
          <a:stretch/>
        </p:blipFill>
        <p:spPr>
          <a:xfrm>
            <a:off x="838200" y="1789516"/>
            <a:ext cx="5105406" cy="3907046"/>
          </a:xfrm>
          <a:prstGeom prst="rect">
            <a:avLst/>
          </a:prstGeom>
        </p:spPr>
      </p:pic>
      <p:pic>
        <p:nvPicPr>
          <p:cNvPr id="4" name="Picture 4" descr="Graphical user interface, text, application, email&#10;&#10;Description automatically generated">
            <a:extLst>
              <a:ext uri="{FF2B5EF4-FFF2-40B4-BE49-F238E27FC236}">
                <a16:creationId xmlns:a16="http://schemas.microsoft.com/office/drawing/2014/main" id="{3EC3ACA7-ACBC-4D78-9E8E-8A951D875422}"/>
              </a:ext>
            </a:extLst>
          </p:cNvPr>
          <p:cNvPicPr>
            <a:picLocks noChangeAspect="1"/>
          </p:cNvPicPr>
          <p:nvPr/>
        </p:nvPicPr>
        <p:blipFill rotWithShape="1">
          <a:blip r:embed="rId3"/>
          <a:srcRect l="16855" t="25377" r="39802" b="17839"/>
          <a:stretch/>
        </p:blipFill>
        <p:spPr>
          <a:xfrm>
            <a:off x="6096000" y="1679952"/>
            <a:ext cx="5257812" cy="3902088"/>
          </a:xfrm>
          <a:prstGeom prst="rect">
            <a:avLst/>
          </a:prstGeom>
        </p:spPr>
      </p:pic>
      <p:sp>
        <p:nvSpPr>
          <p:cNvPr id="10" name="Title 1">
            <a:extLst>
              <a:ext uri="{FF2B5EF4-FFF2-40B4-BE49-F238E27FC236}">
                <a16:creationId xmlns:a16="http://schemas.microsoft.com/office/drawing/2014/main" id="{05436057-9BF3-4E8B-B03A-5CC106F556ED}"/>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a:ea typeface="Open Sans"/>
                <a:cs typeface="Open Sans"/>
              </a:rPr>
              <a:t>NRHA's Legislative Tracker</a:t>
            </a:r>
            <a:endParaRPr kumimoji="0" lang="en-US" sz="4000" b="1" i="0" u="none" strike="noStrike" kern="1200" cap="none" spc="0" normalizeH="0" baseline="0" noProof="0">
              <a:ln>
                <a:noFill/>
              </a:ln>
              <a:solidFill>
                <a:srgbClr val="3A4972"/>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597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497D4-E5AB-4E5E-8548-E8AC7A5E4ECC}"/>
              </a:ext>
            </a:extLst>
          </p:cNvPr>
          <p:cNvSpPr>
            <a:spLocks noGrp="1"/>
          </p:cNvSpPr>
          <p:nvPr>
            <p:ph idx="1"/>
          </p:nvPr>
        </p:nvSpPr>
        <p:spPr>
          <a:xfrm>
            <a:off x="637860" y="5603824"/>
            <a:ext cx="10916277" cy="794529"/>
          </a:xfrm>
        </p:spPr>
        <p:txBody>
          <a:bodyPr vert="horz" lIns="91440" tIns="45720" rIns="91440" bIns="45720" rtlCol="0" anchor="t">
            <a:normAutofit lnSpcReduction="10000"/>
          </a:bodyPr>
          <a:lstStyle/>
          <a:p>
            <a:pPr marL="0" indent="0" algn="ctr">
              <a:lnSpc>
                <a:spcPct val="100000"/>
              </a:lnSpc>
              <a:spcBef>
                <a:spcPts val="0"/>
              </a:spcBef>
              <a:buNone/>
            </a:pPr>
            <a:r>
              <a:rPr lang="en-US" sz="2400" b="1">
                <a:solidFill>
                  <a:srgbClr val="3A4972"/>
                </a:solidFill>
                <a:ea typeface="Cambria"/>
                <a:cs typeface="Calibri"/>
              </a:rPr>
              <a:t>NRHA is drafting advocacy campaigns for the future of the </a:t>
            </a:r>
            <a:endParaRPr lang="en-US" sz="2400" b="1">
              <a:cs typeface="Arial"/>
            </a:endParaRPr>
          </a:p>
          <a:p>
            <a:pPr marL="0" indent="0" algn="ctr">
              <a:lnSpc>
                <a:spcPct val="100000"/>
              </a:lnSpc>
              <a:spcBef>
                <a:spcPts val="0"/>
              </a:spcBef>
              <a:buNone/>
            </a:pPr>
            <a:r>
              <a:rPr lang="en-US" sz="2400" b="1">
                <a:solidFill>
                  <a:srgbClr val="3A4972"/>
                </a:solidFill>
                <a:ea typeface="Cambria"/>
                <a:cs typeface="Calibri"/>
              </a:rPr>
              <a:t>rural health clinic program and more. Be on the lookout!</a:t>
            </a:r>
            <a:endParaRPr lang="en-US" b="1"/>
          </a:p>
        </p:txBody>
      </p:sp>
      <p:sp>
        <p:nvSpPr>
          <p:cNvPr id="10" name="Title 1">
            <a:extLst>
              <a:ext uri="{FF2B5EF4-FFF2-40B4-BE49-F238E27FC236}">
                <a16:creationId xmlns:a16="http://schemas.microsoft.com/office/drawing/2014/main" id="{7F7897DE-62E7-4403-95BB-DEB2121928A9}"/>
              </a:ext>
            </a:extLst>
          </p:cNvPr>
          <p:cNvSpPr txBox="1">
            <a:spLocks/>
          </p:cNvSpPr>
          <p:nvPr/>
        </p:nvSpPr>
        <p:spPr>
          <a:xfrm>
            <a:off x="838199" y="2464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a:ln>
                  <a:noFill/>
                </a:ln>
                <a:solidFill>
                  <a:srgbClr val="3A4972"/>
                </a:solidFill>
                <a:effectLst/>
                <a:uLnTx/>
                <a:uFillTx/>
                <a:latin typeface="Open Sans" panose="020B0606030504020204" pitchFamily="34" charset="0"/>
                <a:ea typeface="Open Sans" panose="020B0606030504020204" pitchFamily="34" charset="0"/>
                <a:cs typeface="Open Sans" panose="020B0606030504020204" pitchFamily="34" charset="0"/>
              </a:rPr>
              <a:t>Help Us Advocate for Rural Health</a:t>
            </a:r>
          </a:p>
        </p:txBody>
      </p:sp>
      <p:pic>
        <p:nvPicPr>
          <p:cNvPr id="2" name="Picture 3" descr="Graphical user interface, text&#10;&#10;Description automatically generated">
            <a:extLst>
              <a:ext uri="{FF2B5EF4-FFF2-40B4-BE49-F238E27FC236}">
                <a16:creationId xmlns:a16="http://schemas.microsoft.com/office/drawing/2014/main" id="{EDB036CD-A3AC-4A55-92DA-D010FC27C007}"/>
              </a:ext>
            </a:extLst>
          </p:cNvPr>
          <p:cNvPicPr>
            <a:picLocks noChangeAspect="1"/>
          </p:cNvPicPr>
          <p:nvPr/>
        </p:nvPicPr>
        <p:blipFill rotWithShape="1">
          <a:blip r:embed="rId3"/>
          <a:srcRect l="17460" t="33803" r="40703" b="37223"/>
          <a:stretch/>
        </p:blipFill>
        <p:spPr>
          <a:xfrm>
            <a:off x="2967247" y="4046466"/>
            <a:ext cx="3087807" cy="1209705"/>
          </a:xfrm>
          <a:prstGeom prst="rect">
            <a:avLst/>
          </a:prstGeom>
        </p:spPr>
      </p:pic>
      <p:pic>
        <p:nvPicPr>
          <p:cNvPr id="4" name="Picture 4">
            <a:extLst>
              <a:ext uri="{FF2B5EF4-FFF2-40B4-BE49-F238E27FC236}">
                <a16:creationId xmlns:a16="http://schemas.microsoft.com/office/drawing/2014/main" id="{1BCCA97B-D586-40BE-963B-31E33B6F5681}"/>
              </a:ext>
            </a:extLst>
          </p:cNvPr>
          <p:cNvPicPr>
            <a:picLocks noChangeAspect="1"/>
          </p:cNvPicPr>
          <p:nvPr/>
        </p:nvPicPr>
        <p:blipFill>
          <a:blip r:embed="rId4"/>
          <a:stretch>
            <a:fillRect/>
          </a:stretch>
        </p:blipFill>
        <p:spPr>
          <a:xfrm>
            <a:off x="2971800" y="1467117"/>
            <a:ext cx="6261100" cy="2483394"/>
          </a:xfrm>
          <a:prstGeom prst="rect">
            <a:avLst/>
          </a:prstGeom>
        </p:spPr>
      </p:pic>
      <p:pic>
        <p:nvPicPr>
          <p:cNvPr id="5" name="Picture 3" descr="Graphical user interface, application&#10;&#10;Description automatically generated">
            <a:extLst>
              <a:ext uri="{FF2B5EF4-FFF2-40B4-BE49-F238E27FC236}">
                <a16:creationId xmlns:a16="http://schemas.microsoft.com/office/drawing/2014/main" id="{4C971370-2727-4775-B375-FD926C0AF824}"/>
              </a:ext>
            </a:extLst>
          </p:cNvPr>
          <p:cNvPicPr>
            <a:picLocks noChangeAspect="1"/>
          </p:cNvPicPr>
          <p:nvPr/>
        </p:nvPicPr>
        <p:blipFill rotWithShape="1">
          <a:blip r:embed="rId5"/>
          <a:srcRect l="17386" t="26637" r="40691" b="44541"/>
          <a:stretch/>
        </p:blipFill>
        <p:spPr>
          <a:xfrm>
            <a:off x="6141767" y="4041434"/>
            <a:ext cx="3106948" cy="1217397"/>
          </a:xfrm>
          <a:prstGeom prst="rect">
            <a:avLst/>
          </a:prstGeom>
        </p:spPr>
      </p:pic>
    </p:spTree>
    <p:extLst>
      <p:ext uri="{BB962C8B-B14F-4D97-AF65-F5344CB8AC3E}">
        <p14:creationId xmlns:p14="http://schemas.microsoft.com/office/powerpoint/2010/main" val="265555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F45A-0B7F-4EDE-92D6-47F046D8C0E0}"/>
              </a:ext>
            </a:extLst>
          </p:cNvPr>
          <p:cNvSpPr>
            <a:spLocks noGrp="1"/>
          </p:cNvSpPr>
          <p:nvPr>
            <p:ph type="title"/>
          </p:nvPr>
        </p:nvSpPr>
        <p:spPr>
          <a:xfrm>
            <a:off x="838199" y="228553"/>
            <a:ext cx="10515600" cy="1325563"/>
          </a:xfrm>
        </p:spPr>
        <p:txBody>
          <a:bodyPr>
            <a:normAutofit/>
          </a:bodyPr>
          <a:lstStyle/>
          <a:p>
            <a:pPr algn="ctr"/>
            <a:r>
              <a:rPr lang="en-US" sz="4000" b="1">
                <a:solidFill>
                  <a:srgbClr val="3A4972"/>
                </a:solidFill>
                <a:latin typeface="Open Sans" panose="020B0606030504020204" pitchFamily="34" charset="0"/>
                <a:ea typeface="Open Sans" panose="020B0606030504020204" pitchFamily="34" charset="0"/>
                <a:cs typeface="Open Sans" panose="020B0606030504020204" pitchFamily="34" charset="0"/>
              </a:rPr>
              <a:t>Help Us Advocate for Rural Health</a:t>
            </a:r>
          </a:p>
        </p:txBody>
      </p:sp>
      <p:sp>
        <p:nvSpPr>
          <p:cNvPr id="8" name="TextBox 7"/>
          <p:cNvSpPr txBox="1"/>
          <p:nvPr/>
        </p:nvSpPr>
        <p:spPr>
          <a:xfrm>
            <a:off x="351231" y="2035991"/>
            <a:ext cx="11487008" cy="2800767"/>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Send advocacy alerts in your organization’s newsletter.</a:t>
            </a:r>
            <a:endPar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Attend a</a:t>
            </a:r>
            <a:r>
              <a:rPr kumimoji="0" lang="en-US" sz="2800" b="0"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rPr>
              <a:t> </a:t>
            </a:r>
            <a:r>
              <a:rPr kumimoji="0" lang="en-US" sz="28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3">
                  <a:extLst>
                    <a:ext uri="{A12FA001-AC4F-418D-AE19-62706E023703}">
                      <ahyp:hlinkClr xmlns:ahyp="http://schemas.microsoft.com/office/drawing/2018/hyperlinkcolor" val="tx"/>
                    </a:ext>
                  </a:extLst>
                </a:hlinkClick>
              </a:rPr>
              <a:t>local town-hall</a:t>
            </a:r>
            <a:r>
              <a:rPr kumimoji="0" lang="en-US" sz="28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rPr>
              <a:t> </a:t>
            </a: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to speak with your Members of Congress.</a:t>
            </a:r>
            <a:endPar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panose="02020603050405020304" pitchFamily="18" charset="-34"/>
            </a:endParaRPr>
          </a:p>
          <a:p>
            <a:pPr marL="285750" marR="0" lvl="0"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Sign up to receive </a:t>
            </a:r>
            <a:r>
              <a:rPr kumimoji="0" lang="en-US" sz="28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4">
                  <a:extLst>
                    <a:ext uri="{A12FA001-AC4F-418D-AE19-62706E023703}">
                      <ahyp:hlinkClr xmlns:ahyp="http://schemas.microsoft.com/office/drawing/2018/hyperlinkcolor" val="tx"/>
                    </a:ext>
                  </a:extLst>
                </a:hlinkClick>
              </a:rPr>
              <a:t>NRHA's Rural Roundup</a:t>
            </a: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 &amp; </a:t>
            </a:r>
            <a:r>
              <a:rPr kumimoji="0" lang="en-US" sz="28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5">
                  <a:extLst>
                    <a:ext uri="{A12FA001-AC4F-418D-AE19-62706E023703}">
                      <ahyp:hlinkClr xmlns:ahyp="http://schemas.microsoft.com/office/drawing/2018/hyperlinkcolor" val="tx"/>
                    </a:ext>
                  </a:extLst>
                </a:hlinkClick>
              </a:rPr>
              <a:t>NRHA Today</a:t>
            </a: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 </a:t>
            </a:r>
          </a:p>
          <a:p>
            <a:pPr marL="285750" marR="0" lvl="0"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Engage with NRHA Advocacy online! </a:t>
            </a:r>
            <a:endParaRPr kumimoji="0" lang="en-US" sz="28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panose="02020603050405020304" pitchFamily="18" charset="-34"/>
            </a:endParaRPr>
          </a:p>
          <a:p>
            <a:pPr marL="742950" marR="0" lvl="1" indent="-285750" algn="l" defTabSz="914400" rtl="0" eaLnBrk="1" fontAlgn="auto" latinLnBrk="0" hangingPunct="1">
              <a:lnSpc>
                <a:spcPct val="100000"/>
              </a:lnSpc>
              <a:spcBef>
                <a:spcPts val="1200"/>
              </a:spcBef>
              <a:spcAft>
                <a:spcPts val="0"/>
              </a:spcAft>
              <a:buClrTx/>
              <a:buSzTx/>
              <a:buFont typeface="Arial" charset="0"/>
              <a:buChar char="•"/>
              <a:tabLst/>
              <a:defRPr/>
            </a:pPr>
            <a:r>
              <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Social media: </a:t>
            </a:r>
            <a:r>
              <a:rPr kumimoji="0" lang="en-US" sz="24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6">
                  <a:extLst>
                    <a:ext uri="{A12FA001-AC4F-418D-AE19-62706E023703}">
                      <ahyp:hlinkClr xmlns:ahyp="http://schemas.microsoft.com/office/drawing/2018/hyperlinkcolor" val="tx"/>
                    </a:ext>
                  </a:extLst>
                </a:hlinkClick>
              </a:rPr>
              <a:t>Twitter</a:t>
            </a:r>
            <a:r>
              <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 </a:t>
            </a:r>
            <a:r>
              <a:rPr kumimoji="0" lang="en-US" sz="24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7">
                  <a:extLst>
                    <a:ext uri="{A12FA001-AC4F-418D-AE19-62706E023703}">
                      <ahyp:hlinkClr xmlns:ahyp="http://schemas.microsoft.com/office/drawing/2018/hyperlinkcolor" val="tx"/>
                    </a:ext>
                  </a:extLst>
                </a:hlinkClick>
              </a:rPr>
              <a:t>Facebook</a:t>
            </a:r>
            <a:r>
              <a:rPr kumimoji="0" lang="en-US" sz="2400" b="0" i="0" u="none" strike="noStrike" kern="1200" cap="none" spc="0" normalizeH="0" baseline="0" noProof="0" dirty="0">
                <a:ln>
                  <a:noFill/>
                </a:ln>
                <a:solidFill>
                  <a:srgbClr val="3A4972"/>
                </a:solidFill>
                <a:effectLst/>
                <a:uLnTx/>
                <a:uFillTx/>
                <a:latin typeface="Arial" panose="020B0604020202020204"/>
                <a:ea typeface="Cambria" panose="02040503050406030204" pitchFamily="18" charset="0"/>
                <a:cs typeface="Angsana New"/>
              </a:rPr>
              <a:t>, </a:t>
            </a:r>
            <a:r>
              <a:rPr kumimoji="0" lang="en-US" sz="24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hlinkClick r:id="rId8">
                  <a:extLst>
                    <a:ext uri="{A12FA001-AC4F-418D-AE19-62706E023703}">
                      <ahyp:hlinkClr xmlns:ahyp="http://schemas.microsoft.com/office/drawing/2018/hyperlinkcolor" val="tx"/>
                    </a:ext>
                  </a:extLst>
                </a:hlinkClick>
              </a:rPr>
              <a:t>LinkedIn</a:t>
            </a:r>
            <a:endParaRPr kumimoji="0" lang="en-US" sz="2400" b="1" i="0" u="none" strike="noStrike" kern="1200" cap="none" spc="0" normalizeH="0" baseline="0" noProof="0" dirty="0">
              <a:ln>
                <a:noFill/>
              </a:ln>
              <a:solidFill>
                <a:srgbClr val="2986D6"/>
              </a:solidFill>
              <a:effectLst/>
              <a:uLnTx/>
              <a:uFillTx/>
              <a:latin typeface="Arial" panose="020B0604020202020204"/>
              <a:ea typeface="Cambria" panose="02040503050406030204" pitchFamily="18" charset="0"/>
              <a:cs typeface="Angsana New"/>
            </a:endParaRPr>
          </a:p>
        </p:txBody>
      </p:sp>
    </p:spTree>
    <p:extLst>
      <p:ext uri="{BB962C8B-B14F-4D97-AF65-F5344CB8AC3E}">
        <p14:creationId xmlns:p14="http://schemas.microsoft.com/office/powerpoint/2010/main" val="293660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90596" y="3023648"/>
            <a:ext cx="10698895" cy="3253846"/>
          </a:xfrm>
        </p:spPr>
        <p:txBody>
          <a:bodyPr anchor="ctr">
            <a:normAutofit/>
          </a:bodyPr>
          <a:lstStyle/>
          <a:p>
            <a:pPr marL="0" indent="0" algn="ctr">
              <a:spcBef>
                <a:spcPts val="0"/>
              </a:spcBef>
              <a:spcAft>
                <a:spcPts val="2400"/>
              </a:spcAft>
              <a:buNone/>
            </a:pPr>
            <a:r>
              <a:rPr lang="en-US" sz="4400" b="1" dirty="0">
                <a:solidFill>
                  <a:srgbClr val="003F72"/>
                </a:solidFill>
                <a:latin typeface="Cambria" panose="02040503050406030204" pitchFamily="18" charset="0"/>
                <a:ea typeface="Cambria" panose="02040503050406030204" pitchFamily="18" charset="0"/>
                <a:cs typeface="Calibri"/>
                <a:hlinkClick r:id="rId3"/>
              </a:rPr>
              <a:t>amorgan@nrharural.org</a:t>
            </a:r>
            <a:endParaRPr lang="en-US" sz="4400" b="1" dirty="0">
              <a:solidFill>
                <a:srgbClr val="003F72"/>
              </a:solidFill>
              <a:latin typeface="Cambria" panose="02040503050406030204" pitchFamily="18" charset="0"/>
              <a:ea typeface="Cambria" panose="02040503050406030204" pitchFamily="18" charset="0"/>
              <a:cs typeface="Calibri"/>
            </a:endParaRPr>
          </a:p>
          <a:p>
            <a:pPr marL="0" indent="0" algn="ctr">
              <a:spcBef>
                <a:spcPts val="0"/>
              </a:spcBef>
              <a:spcAft>
                <a:spcPts val="2400"/>
              </a:spcAft>
              <a:buNone/>
            </a:pPr>
            <a:r>
              <a:rPr lang="en-US" sz="4400" b="1" dirty="0">
                <a:solidFill>
                  <a:srgbClr val="003F72"/>
                </a:solidFill>
                <a:latin typeface="Cambria" panose="02040503050406030204" pitchFamily="18" charset="0"/>
                <a:ea typeface="Cambria" panose="02040503050406030204" pitchFamily="18" charset="0"/>
                <a:cs typeface="Calibri"/>
              </a:rPr>
              <a:t>@amorganrural (TWITTER)</a:t>
            </a:r>
          </a:p>
        </p:txBody>
      </p:sp>
      <p:pic>
        <p:nvPicPr>
          <p:cNvPr id="5" name="Picture 4">
            <a:extLst>
              <a:ext uri="{FF2B5EF4-FFF2-40B4-BE49-F238E27FC236}">
                <a16:creationId xmlns:a16="http://schemas.microsoft.com/office/drawing/2014/main" id="{9DCAE989-9A7B-4EDB-A22C-65D88F899321}"/>
              </a:ext>
            </a:extLst>
          </p:cNvPr>
          <p:cNvPicPr>
            <a:picLocks noChangeAspect="1"/>
          </p:cNvPicPr>
          <p:nvPr/>
        </p:nvPicPr>
        <p:blipFill>
          <a:blip r:embed="rId4"/>
          <a:stretch>
            <a:fillRect/>
          </a:stretch>
        </p:blipFill>
        <p:spPr>
          <a:xfrm>
            <a:off x="2443160" y="700249"/>
            <a:ext cx="7305675" cy="2047875"/>
          </a:xfrm>
          <a:prstGeom prst="rect">
            <a:avLst/>
          </a:prstGeom>
        </p:spPr>
      </p:pic>
    </p:spTree>
    <p:extLst>
      <p:ext uri="{BB962C8B-B14F-4D97-AF65-F5344CB8AC3E}">
        <p14:creationId xmlns:p14="http://schemas.microsoft.com/office/powerpoint/2010/main" val="1547506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354523-ADB8-4F90-AD52-0F27B6D6006E}"/>
              </a:ext>
            </a:extLst>
          </p:cNvPr>
          <p:cNvSpPr>
            <a:spLocks noGrp="1"/>
          </p:cNvSpPr>
          <p:nvPr>
            <p:ph idx="1"/>
          </p:nvPr>
        </p:nvSpPr>
        <p:spPr>
          <a:xfrm>
            <a:off x="4306956" y="3369955"/>
            <a:ext cx="7712765" cy="3083854"/>
          </a:xfrm>
        </p:spPr>
        <p:txBody>
          <a:bodyPr vert="horz" lIns="91440" tIns="45720" rIns="91440" bIns="45720" rtlCol="0" anchor="t">
            <a:normAutofit fontScale="77500" lnSpcReduction="20000"/>
          </a:bodyPr>
          <a:lstStyle/>
          <a:p>
            <a:pPr>
              <a:lnSpc>
                <a:spcPct val="110000"/>
              </a:lnSpc>
              <a:spcBef>
                <a:spcPts val="500"/>
              </a:spcBef>
              <a:spcAft>
                <a:spcPts val="500"/>
              </a:spcAft>
            </a:pP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Unprecedented challenges to an already fragile rural health safety net</a:t>
            </a:r>
            <a:endPar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spcBef>
                <a:spcPts val="500"/>
              </a:spcBef>
              <a:spcAft>
                <a:spcPts val="500"/>
              </a:spcAft>
            </a:pP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Impact of the pandemic today and tomorrow</a:t>
            </a:r>
          </a:p>
          <a:p>
            <a:pPr>
              <a:lnSpc>
                <a:spcPct val="110000"/>
              </a:lnSpc>
              <a:spcBef>
                <a:spcPts val="500"/>
              </a:spcBef>
              <a:spcAft>
                <a:spcPts val="500"/>
              </a:spcAft>
            </a:pP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Unprecedented NRHA advocacy and funding victories</a:t>
            </a: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 </a:t>
            </a:r>
          </a:p>
          <a:p>
            <a:pPr>
              <a:lnSpc>
                <a:spcPct val="110000"/>
              </a:lnSpc>
              <a:spcBef>
                <a:spcPts val="500"/>
              </a:spcBef>
              <a:spcAft>
                <a:spcPts val="500"/>
              </a:spcAft>
            </a:pP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Rural health inequality and racial injustice focus</a:t>
            </a:r>
          </a:p>
          <a:p>
            <a:pPr>
              <a:lnSpc>
                <a:spcPct val="110000"/>
              </a:lnSpc>
              <a:spcBef>
                <a:spcPts val="500"/>
              </a:spcBef>
              <a:spcAft>
                <a:spcPts val="500"/>
              </a:spcAft>
            </a:pP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New 117</a:t>
            </a:r>
            <a:r>
              <a:rPr lang="en-US" sz="2800" baseline="30000" dirty="0">
                <a:solidFill>
                  <a:srgbClr val="3A4972"/>
                </a:solidFill>
                <a:latin typeface="Open Sans" panose="020B0606030504020204" pitchFamily="34" charset="0"/>
                <a:ea typeface="Open Sans" panose="020B0606030504020204" pitchFamily="34" charset="0"/>
                <a:cs typeface="Open Sans" panose="020B0606030504020204" pitchFamily="34" charset="0"/>
              </a:rPr>
              <a:t>th</a:t>
            </a:r>
            <a:r>
              <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rPr>
              <a:t> Congress and Biden Administration</a:t>
            </a:r>
          </a:p>
          <a:p>
            <a:pPr>
              <a:lnSpc>
                <a:spcPct val="110000"/>
              </a:lnSpc>
              <a:spcBef>
                <a:spcPts val="500"/>
              </a:spcBef>
              <a:spcAft>
                <a:spcPts val="5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Innovation continues </a:t>
            </a:r>
            <a:endParaRPr lang="en-US" sz="2800" dirty="0">
              <a:solidFill>
                <a:srgbClr val="3A497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2" descr="Coronavirus stimulus checks: How large are the checks? Tillis ...">
            <a:extLst>
              <a:ext uri="{FF2B5EF4-FFF2-40B4-BE49-F238E27FC236}">
                <a16:creationId xmlns:a16="http://schemas.microsoft.com/office/drawing/2014/main" id="{E6DEFC30-3D6E-4714-86CA-F781543C4B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425" b="35469"/>
          <a:stretch/>
        </p:blipFill>
        <p:spPr bwMode="auto">
          <a:xfrm>
            <a:off x="20" y="-340648"/>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869330D6-7717-4438-BC30-862C935128FF}"/>
              </a:ext>
            </a:extLst>
          </p:cNvPr>
          <p:cNvSpPr>
            <a:spLocks noGrp="1"/>
          </p:cNvSpPr>
          <p:nvPr>
            <p:ph type="title"/>
          </p:nvPr>
        </p:nvSpPr>
        <p:spPr>
          <a:xfrm>
            <a:off x="172278" y="3488046"/>
            <a:ext cx="4134678" cy="2965763"/>
          </a:xfrm>
        </p:spPr>
        <p:txBody>
          <a:bodyPr anchor="ctr">
            <a:normAutofit/>
          </a:bodyPr>
          <a:lstStyle/>
          <a:p>
            <a:r>
              <a:rPr lang="en-US" sz="3600" b="1" dirty="0">
                <a:solidFill>
                  <a:srgbClr val="C6930A"/>
                </a:solidFill>
                <a:latin typeface="Open Sans" panose="020B0606030504020204" pitchFamily="34" charset="0"/>
                <a:ea typeface="Open Sans" panose="020B0606030504020204" pitchFamily="34" charset="0"/>
                <a:cs typeface="Open Sans" panose="020B0606030504020204" pitchFamily="34" charset="0"/>
              </a:rPr>
              <a:t>2021: </a:t>
            </a:r>
            <a:br>
              <a:rPr lang="en-US" sz="3600" b="1" dirty="0">
                <a:solidFill>
                  <a:srgbClr val="C6930A"/>
                </a:solidFill>
                <a:latin typeface="Open Sans" panose="020B0606030504020204" pitchFamily="34" charset="0"/>
                <a:ea typeface="Open Sans" panose="020B0606030504020204" pitchFamily="34" charset="0"/>
                <a:cs typeface="Open Sans" panose="020B0606030504020204" pitchFamily="34" charset="0"/>
              </a:rPr>
            </a:br>
            <a:r>
              <a:rPr lang="en-US" sz="3600" b="1" dirty="0">
                <a:solidFill>
                  <a:srgbClr val="C6930A"/>
                </a:solidFill>
                <a:latin typeface="Open Sans" panose="020B0606030504020204" pitchFamily="34" charset="0"/>
                <a:ea typeface="Open Sans" panose="020B0606030504020204" pitchFamily="34" charset="0"/>
                <a:cs typeface="Open Sans" panose="020B0606030504020204" pitchFamily="34" charset="0"/>
              </a:rPr>
              <a:t>An unprecedented year (continued)</a:t>
            </a:r>
          </a:p>
        </p:txBody>
      </p:sp>
    </p:spTree>
    <p:extLst>
      <p:ext uri="{BB962C8B-B14F-4D97-AF65-F5344CB8AC3E}">
        <p14:creationId xmlns:p14="http://schemas.microsoft.com/office/powerpoint/2010/main" val="693624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08731-408F-401D-BA9C-77C9D9A83F29}"/>
              </a:ext>
            </a:extLst>
          </p:cNvPr>
          <p:cNvSpPr>
            <a:spLocks noGrp="1"/>
          </p:cNvSpPr>
          <p:nvPr>
            <p:ph type="ctrTitle"/>
          </p:nvPr>
        </p:nvSpPr>
        <p:spPr/>
        <p:txBody>
          <a:bodyPr/>
          <a:lstStyle/>
          <a:p>
            <a:r>
              <a:rPr lang="en-US" sz="6000" b="1" dirty="0">
                <a:latin typeface="Open Sans" panose="020B0606030504020204" pitchFamily="34" charset="0"/>
                <a:ea typeface="Open Sans" panose="020B0606030504020204" pitchFamily="34" charset="0"/>
                <a:cs typeface="Open Sans" panose="020B0606030504020204" pitchFamily="34" charset="0"/>
              </a:rPr>
              <a:t>The Rural Landscape</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7096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C8138-1433-4191-A60B-20E4599EB22B}"/>
              </a:ext>
            </a:extLst>
          </p:cNvPr>
          <p:cNvSpPr>
            <a:spLocks noGrp="1"/>
          </p:cNvSpPr>
          <p:nvPr>
            <p:ph type="title"/>
          </p:nvPr>
        </p:nvSpPr>
        <p:spPr>
          <a:xfrm>
            <a:off x="579407" y="250106"/>
            <a:ext cx="11018003" cy="1325563"/>
          </a:xfrm>
        </p:spPr>
        <p:txBody>
          <a:bodyPr>
            <a:normAutofit/>
          </a:bodyPr>
          <a:lstStyle/>
          <a:p>
            <a:r>
              <a:rPr lang="en-US" sz="3600" b="1" dirty="0">
                <a:latin typeface="Open Sans" panose="020B0606030504020204" pitchFamily="34" charset="0"/>
                <a:ea typeface="Open Sans" panose="020B0606030504020204" pitchFamily="34" charset="0"/>
                <a:cs typeface="Open Sans" panose="020B0606030504020204" pitchFamily="34" charset="0"/>
              </a:rPr>
              <a:t>Fragile Rural Health Safety Net Pre-COVID-19</a:t>
            </a:r>
          </a:p>
        </p:txBody>
      </p:sp>
      <p:sp>
        <p:nvSpPr>
          <p:cNvPr id="5" name="Content Placeholder 4">
            <a:extLst>
              <a:ext uri="{FF2B5EF4-FFF2-40B4-BE49-F238E27FC236}">
                <a16:creationId xmlns:a16="http://schemas.microsoft.com/office/drawing/2014/main" id="{B9354523-ADB8-4F90-AD52-0F27B6D6006E}"/>
              </a:ext>
            </a:extLst>
          </p:cNvPr>
          <p:cNvSpPr>
            <a:spLocks noGrp="1"/>
          </p:cNvSpPr>
          <p:nvPr>
            <p:ph idx="1"/>
          </p:nvPr>
        </p:nvSpPr>
        <p:spPr>
          <a:xfrm>
            <a:off x="838200" y="1595589"/>
            <a:ext cx="10515600" cy="4739524"/>
          </a:xfrm>
        </p:spPr>
        <p:txBody>
          <a:bodyPr vert="horz" lIns="91440" tIns="45720" rIns="91440" bIns="45720" rtlCol="0" anchor="t">
            <a:normAutofit lnSpcReduction="10000"/>
          </a:bodyPr>
          <a:lstStyle/>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Vulnerable populations</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Systemic workforce shortages</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Scattered populations with inherent access to care issues</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Limited resources for providers</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Inadequate Medicare, Medicaid and private insurance coverage</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Lack of Medicaid expansion and high uninsured populations</a:t>
            </a:r>
          </a:p>
          <a:p>
            <a:pPr>
              <a:lnSpc>
                <a:spcPct val="100000"/>
              </a:lnSpc>
              <a:spcAft>
                <a:spcPts val="1000"/>
              </a:spcAft>
            </a:pPr>
            <a:r>
              <a:rPr lang="en-US" dirty="0">
                <a:solidFill>
                  <a:srgbClr val="3A4972"/>
                </a:solidFill>
                <a:latin typeface="Open Sans" panose="020B0606030504020204" pitchFamily="34" charset="0"/>
                <a:ea typeface="Open Sans" panose="020B0606030504020204" pitchFamily="34" charset="0"/>
                <a:cs typeface="Open Sans" panose="020B0606030504020204" pitchFamily="34" charset="0"/>
              </a:rPr>
              <a:t>Rural provider closures</a:t>
            </a:r>
          </a:p>
        </p:txBody>
      </p:sp>
    </p:spTree>
    <p:extLst>
      <p:ext uri="{BB962C8B-B14F-4D97-AF65-F5344CB8AC3E}">
        <p14:creationId xmlns:p14="http://schemas.microsoft.com/office/powerpoint/2010/main" val="1198142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779D200-BBCE-4704-BB01-231DC23F5513}"/>
              </a:ext>
            </a:extLst>
          </p:cNvPr>
          <p:cNvGraphicFramePr>
            <a:graphicFrameLocks noChangeAspect="1"/>
          </p:cNvGraphicFramePr>
          <p:nvPr>
            <p:custDataLst>
              <p:tags r:id="rId2"/>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6" progId="TCLayout.ActiveDocument.1">
                  <p:embed/>
                </p:oleObj>
              </mc:Choice>
              <mc:Fallback>
                <p:oleObj name="think-cell Slide" r:id="rId4" imgW="473" imgH="476" progId="TCLayout.ActiveDocument.1">
                  <p:embed/>
                  <p:pic>
                    <p:nvPicPr>
                      <p:cNvPr id="8" name="Object 7" hidden="1">
                        <a:extLst>
                          <a:ext uri="{FF2B5EF4-FFF2-40B4-BE49-F238E27FC236}">
                            <a16:creationId xmlns:a16="http://schemas.microsoft.com/office/drawing/2014/main" id="{4779D200-BBCE-4704-BB01-231DC23F5513}"/>
                          </a:ext>
                        </a:extLst>
                      </p:cNvPr>
                      <p:cNvPicPr/>
                      <p:nvPr/>
                    </p:nvPicPr>
                    <p:blipFill>
                      <a:blip r:embed="rId5"/>
                      <a:stretch>
                        <a:fillRect/>
                      </a:stretch>
                    </p:blipFill>
                    <p:spPr>
                      <a:xfrm>
                        <a:off x="1525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594E9999-CB06-4AFF-81F3-735604D5F620}"/>
              </a:ext>
            </a:extLst>
          </p:cNvPr>
          <p:cNvGrpSpPr/>
          <p:nvPr/>
        </p:nvGrpSpPr>
        <p:grpSpPr>
          <a:xfrm>
            <a:off x="2647082" y="1459001"/>
            <a:ext cx="6884958" cy="4142021"/>
            <a:chOff x="959695" y="1768904"/>
            <a:chExt cx="6884958" cy="4142021"/>
          </a:xfrm>
          <a:noFill/>
        </p:grpSpPr>
        <p:sp>
          <p:nvSpPr>
            <p:cNvPr id="13" name="Rectangle 12">
              <a:extLst>
                <a:ext uri="{FF2B5EF4-FFF2-40B4-BE49-F238E27FC236}">
                  <a16:creationId xmlns:a16="http://schemas.microsoft.com/office/drawing/2014/main" id="{2E3C0CCE-3352-4F90-98EC-B3430EAE3F37}"/>
                </a:ext>
              </a:extLst>
            </p:cNvPr>
            <p:cNvSpPr/>
            <p:nvPr/>
          </p:nvSpPr>
          <p:spPr>
            <a:xfrm>
              <a:off x="6770402" y="2366042"/>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 name="Rectangle 13">
              <a:extLst>
                <a:ext uri="{FF2B5EF4-FFF2-40B4-BE49-F238E27FC236}">
                  <a16:creationId xmlns:a16="http://schemas.microsoft.com/office/drawing/2014/main" id="{289A96F2-4EFE-47EE-AA37-F15F7592789F}"/>
                </a:ext>
              </a:extLst>
            </p:cNvPr>
            <p:cNvSpPr/>
            <p:nvPr/>
          </p:nvSpPr>
          <p:spPr>
            <a:xfrm>
              <a:off x="6782546" y="176890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 name="Rectangle 14">
              <a:extLst>
                <a:ext uri="{FF2B5EF4-FFF2-40B4-BE49-F238E27FC236}">
                  <a16:creationId xmlns:a16="http://schemas.microsoft.com/office/drawing/2014/main" id="{06489D17-73C6-43EA-A604-1EFCEE27448D}"/>
                </a:ext>
              </a:extLst>
            </p:cNvPr>
            <p:cNvSpPr/>
            <p:nvPr/>
          </p:nvSpPr>
          <p:spPr>
            <a:xfrm>
              <a:off x="6766401" y="297378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6" name="Rectangle 15">
              <a:extLst>
                <a:ext uri="{FF2B5EF4-FFF2-40B4-BE49-F238E27FC236}">
                  <a16:creationId xmlns:a16="http://schemas.microsoft.com/office/drawing/2014/main" id="{5EE564D4-94BE-46B8-A988-7A837EBFB7FF}"/>
                </a:ext>
              </a:extLst>
            </p:cNvPr>
            <p:cNvSpPr/>
            <p:nvPr/>
          </p:nvSpPr>
          <p:spPr>
            <a:xfrm>
              <a:off x="6766401" y="358908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82" name="Group 81">
              <a:extLst>
                <a:ext uri="{FF2B5EF4-FFF2-40B4-BE49-F238E27FC236}">
                  <a16:creationId xmlns:a16="http://schemas.microsoft.com/office/drawing/2014/main" id="{3C6D32A9-B8E1-46F7-9BF3-DACC97E10829}"/>
                </a:ext>
              </a:extLst>
            </p:cNvPr>
            <p:cNvGrpSpPr/>
            <p:nvPr/>
          </p:nvGrpSpPr>
          <p:grpSpPr>
            <a:xfrm>
              <a:off x="7346960" y="1778574"/>
              <a:ext cx="485368" cy="1711037"/>
              <a:chOff x="6924041" y="1879137"/>
              <a:chExt cx="485368" cy="1711037"/>
            </a:xfrm>
            <a:grpFill/>
          </p:grpSpPr>
          <p:sp>
            <p:nvSpPr>
              <p:cNvPr id="12" name="Rectangle 11">
                <a:extLst>
                  <a:ext uri="{FF2B5EF4-FFF2-40B4-BE49-F238E27FC236}">
                    <a16:creationId xmlns:a16="http://schemas.microsoft.com/office/drawing/2014/main" id="{896FC3F1-861B-4F31-9479-1F3DB92B11C8}"/>
                  </a:ext>
                </a:extLst>
              </p:cNvPr>
              <p:cNvSpPr/>
              <p:nvPr/>
            </p:nvSpPr>
            <p:spPr>
              <a:xfrm>
                <a:off x="6924041" y="1879137"/>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19" name="Group 18">
                <a:extLst>
                  <a:ext uri="{FF2B5EF4-FFF2-40B4-BE49-F238E27FC236}">
                    <a16:creationId xmlns:a16="http://schemas.microsoft.com/office/drawing/2014/main" id="{01089244-60BE-4277-A12A-B8F36D47A8C3}"/>
                  </a:ext>
                </a:extLst>
              </p:cNvPr>
              <p:cNvGrpSpPr/>
              <p:nvPr/>
            </p:nvGrpSpPr>
            <p:grpSpPr>
              <a:xfrm>
                <a:off x="6924041" y="2472341"/>
                <a:ext cx="485368" cy="1117833"/>
                <a:chOff x="6362473" y="3345178"/>
                <a:chExt cx="485368" cy="1117833"/>
              </a:xfrm>
              <a:grpFill/>
            </p:grpSpPr>
            <p:sp>
              <p:nvSpPr>
                <p:cNvPr id="20" name="Rectangle 19">
                  <a:extLst>
                    <a:ext uri="{FF2B5EF4-FFF2-40B4-BE49-F238E27FC236}">
                      <a16:creationId xmlns:a16="http://schemas.microsoft.com/office/drawing/2014/main" id="{A3ED759C-9297-4CD9-9E3D-7E2856D1973F}"/>
                    </a:ext>
                  </a:extLst>
                </p:cNvPr>
                <p:cNvSpPr/>
                <p:nvPr/>
              </p:nvSpPr>
              <p:spPr>
                <a:xfrm>
                  <a:off x="6362473" y="3345178"/>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21" name="Rectangle 20">
                  <a:extLst>
                    <a:ext uri="{FF2B5EF4-FFF2-40B4-BE49-F238E27FC236}">
                      <a16:creationId xmlns:a16="http://schemas.microsoft.com/office/drawing/2014/main" id="{C436162A-25A0-40F0-B421-F98E09C74941}"/>
                    </a:ext>
                  </a:extLst>
                </p:cNvPr>
                <p:cNvSpPr/>
                <p:nvPr/>
              </p:nvSpPr>
              <p:spPr>
                <a:xfrm>
                  <a:off x="6362473" y="3940693"/>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grpSp>
          <p:nvGrpSpPr>
            <p:cNvPr id="23" name="Group 22">
              <a:extLst>
                <a:ext uri="{FF2B5EF4-FFF2-40B4-BE49-F238E27FC236}">
                  <a16:creationId xmlns:a16="http://schemas.microsoft.com/office/drawing/2014/main" id="{A4E44752-68C4-429C-B58E-17CD06802E9E}"/>
                </a:ext>
              </a:extLst>
            </p:cNvPr>
            <p:cNvGrpSpPr/>
            <p:nvPr/>
          </p:nvGrpSpPr>
          <p:grpSpPr>
            <a:xfrm>
              <a:off x="6193056" y="1768904"/>
              <a:ext cx="485368" cy="2345575"/>
              <a:chOff x="6362473" y="2140296"/>
              <a:chExt cx="485368" cy="2345575"/>
            </a:xfrm>
            <a:grpFill/>
          </p:grpSpPr>
          <p:sp>
            <p:nvSpPr>
              <p:cNvPr id="24" name="Rectangle 23">
                <a:extLst>
                  <a:ext uri="{FF2B5EF4-FFF2-40B4-BE49-F238E27FC236}">
                    <a16:creationId xmlns:a16="http://schemas.microsoft.com/office/drawing/2014/main" id="{E8E0A091-5C56-46B4-BED4-55FD88E178F4}"/>
                  </a:ext>
                </a:extLst>
              </p:cNvPr>
              <p:cNvSpPr/>
              <p:nvPr/>
            </p:nvSpPr>
            <p:spPr>
              <a:xfrm>
                <a:off x="6362473" y="27427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25" name="Rectangle 24">
                <a:extLst>
                  <a:ext uri="{FF2B5EF4-FFF2-40B4-BE49-F238E27FC236}">
                    <a16:creationId xmlns:a16="http://schemas.microsoft.com/office/drawing/2014/main" id="{88D6A39D-0DDD-4934-B5C3-0E463596B324}"/>
                  </a:ext>
                </a:extLst>
              </p:cNvPr>
              <p:cNvSpPr/>
              <p:nvPr/>
            </p:nvSpPr>
            <p:spPr>
              <a:xfrm>
                <a:off x="6362473" y="214029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26" name="Group 25">
                <a:extLst>
                  <a:ext uri="{FF2B5EF4-FFF2-40B4-BE49-F238E27FC236}">
                    <a16:creationId xmlns:a16="http://schemas.microsoft.com/office/drawing/2014/main" id="{D86050E0-7F91-44B2-83A4-E8D7E3011EB9}"/>
                  </a:ext>
                </a:extLst>
              </p:cNvPr>
              <p:cNvGrpSpPr/>
              <p:nvPr/>
            </p:nvGrpSpPr>
            <p:grpSpPr>
              <a:xfrm>
                <a:off x="6362473" y="3345178"/>
                <a:ext cx="485368" cy="1140693"/>
                <a:chOff x="6362473" y="3345178"/>
                <a:chExt cx="485368" cy="1140693"/>
              </a:xfrm>
              <a:grpFill/>
            </p:grpSpPr>
            <p:sp>
              <p:nvSpPr>
                <p:cNvPr id="27" name="Rectangle 26">
                  <a:extLst>
                    <a:ext uri="{FF2B5EF4-FFF2-40B4-BE49-F238E27FC236}">
                      <a16:creationId xmlns:a16="http://schemas.microsoft.com/office/drawing/2014/main" id="{F2D327E2-3129-438A-AEC9-EA055264AD9F}"/>
                    </a:ext>
                  </a:extLst>
                </p:cNvPr>
                <p:cNvSpPr/>
                <p:nvPr/>
              </p:nvSpPr>
              <p:spPr>
                <a:xfrm>
                  <a:off x="6362473" y="3345178"/>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28" name="Rectangle 27">
                  <a:extLst>
                    <a:ext uri="{FF2B5EF4-FFF2-40B4-BE49-F238E27FC236}">
                      <a16:creationId xmlns:a16="http://schemas.microsoft.com/office/drawing/2014/main" id="{1ACB2D8C-197D-404F-9DE1-C5FA4DD06BF0}"/>
                    </a:ext>
                  </a:extLst>
                </p:cNvPr>
                <p:cNvSpPr/>
                <p:nvPr/>
              </p:nvSpPr>
              <p:spPr>
                <a:xfrm>
                  <a:off x="6362473" y="3963553"/>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grpSp>
          <p:nvGrpSpPr>
            <p:cNvPr id="35" name="Group 34">
              <a:extLst>
                <a:ext uri="{FF2B5EF4-FFF2-40B4-BE49-F238E27FC236}">
                  <a16:creationId xmlns:a16="http://schemas.microsoft.com/office/drawing/2014/main" id="{AC696DC5-A236-4EDE-8523-425AA2BD9BC9}"/>
                </a:ext>
              </a:extLst>
            </p:cNvPr>
            <p:cNvGrpSpPr/>
            <p:nvPr/>
          </p:nvGrpSpPr>
          <p:grpSpPr>
            <a:xfrm>
              <a:off x="5630854" y="2973949"/>
              <a:ext cx="485368" cy="2322715"/>
              <a:chOff x="6362473" y="2140296"/>
              <a:chExt cx="485368" cy="2322715"/>
            </a:xfrm>
            <a:grpFill/>
          </p:grpSpPr>
          <p:sp>
            <p:nvSpPr>
              <p:cNvPr id="36" name="Rectangle 35">
                <a:extLst>
                  <a:ext uri="{FF2B5EF4-FFF2-40B4-BE49-F238E27FC236}">
                    <a16:creationId xmlns:a16="http://schemas.microsoft.com/office/drawing/2014/main" id="{DA7C0611-D9B6-4451-8FFC-CC5A09AA91D6}"/>
                  </a:ext>
                </a:extLst>
              </p:cNvPr>
              <p:cNvSpPr/>
              <p:nvPr/>
            </p:nvSpPr>
            <p:spPr>
              <a:xfrm>
                <a:off x="6362473" y="27427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37" name="Rectangle 36">
                <a:extLst>
                  <a:ext uri="{FF2B5EF4-FFF2-40B4-BE49-F238E27FC236}">
                    <a16:creationId xmlns:a16="http://schemas.microsoft.com/office/drawing/2014/main" id="{FBD997E0-ECC5-4738-AF68-313BCC83FD2B}"/>
                  </a:ext>
                </a:extLst>
              </p:cNvPr>
              <p:cNvSpPr/>
              <p:nvPr/>
            </p:nvSpPr>
            <p:spPr>
              <a:xfrm>
                <a:off x="6362473" y="214029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38" name="Group 37">
                <a:extLst>
                  <a:ext uri="{FF2B5EF4-FFF2-40B4-BE49-F238E27FC236}">
                    <a16:creationId xmlns:a16="http://schemas.microsoft.com/office/drawing/2014/main" id="{BB7EE296-7D6B-4A90-8D49-ECA1598359AF}"/>
                  </a:ext>
                </a:extLst>
              </p:cNvPr>
              <p:cNvGrpSpPr/>
              <p:nvPr/>
            </p:nvGrpSpPr>
            <p:grpSpPr>
              <a:xfrm>
                <a:off x="6362473" y="3345178"/>
                <a:ext cx="485368" cy="1117833"/>
                <a:chOff x="6362473" y="3345178"/>
                <a:chExt cx="485368" cy="1117833"/>
              </a:xfrm>
              <a:grpFill/>
            </p:grpSpPr>
            <p:sp>
              <p:nvSpPr>
                <p:cNvPr id="39" name="Rectangle 38">
                  <a:extLst>
                    <a:ext uri="{FF2B5EF4-FFF2-40B4-BE49-F238E27FC236}">
                      <a16:creationId xmlns:a16="http://schemas.microsoft.com/office/drawing/2014/main" id="{83B7301D-EE65-424D-AE94-A7E59330F9C0}"/>
                    </a:ext>
                  </a:extLst>
                </p:cNvPr>
                <p:cNvSpPr/>
                <p:nvPr/>
              </p:nvSpPr>
              <p:spPr>
                <a:xfrm>
                  <a:off x="6362473" y="3345178"/>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40" name="Rectangle 39">
                  <a:extLst>
                    <a:ext uri="{FF2B5EF4-FFF2-40B4-BE49-F238E27FC236}">
                      <a16:creationId xmlns:a16="http://schemas.microsoft.com/office/drawing/2014/main" id="{0E6D9B38-890F-4169-93B7-E3D3DD5B1264}"/>
                    </a:ext>
                  </a:extLst>
                </p:cNvPr>
                <p:cNvSpPr/>
                <p:nvPr/>
              </p:nvSpPr>
              <p:spPr>
                <a:xfrm>
                  <a:off x="6362473" y="3940693"/>
                  <a:ext cx="485368" cy="522318"/>
                </a:xfrm>
                <a:prstGeom prst="flowChartOffpageConnector">
                  <a:avLst/>
                </a:prstGeom>
                <a:solidFill>
                  <a:srgbClr val="FF575B"/>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grpSp>
          <p:nvGrpSpPr>
            <p:cNvPr id="43" name="Group 42">
              <a:extLst>
                <a:ext uri="{FF2B5EF4-FFF2-40B4-BE49-F238E27FC236}">
                  <a16:creationId xmlns:a16="http://schemas.microsoft.com/office/drawing/2014/main" id="{E8773D84-5A9F-491E-92AB-BD66880A5FF3}"/>
                </a:ext>
              </a:extLst>
            </p:cNvPr>
            <p:cNvGrpSpPr/>
            <p:nvPr/>
          </p:nvGrpSpPr>
          <p:grpSpPr>
            <a:xfrm>
              <a:off x="5057509" y="2376294"/>
              <a:ext cx="485483" cy="2925156"/>
              <a:chOff x="4639914" y="2754744"/>
              <a:chExt cx="485483" cy="2925156"/>
            </a:xfrm>
            <a:grpFill/>
          </p:grpSpPr>
          <p:grpSp>
            <p:nvGrpSpPr>
              <p:cNvPr id="29" name="Group 28">
                <a:extLst>
                  <a:ext uri="{FF2B5EF4-FFF2-40B4-BE49-F238E27FC236}">
                    <a16:creationId xmlns:a16="http://schemas.microsoft.com/office/drawing/2014/main" id="{9DB2D38C-A6C8-4601-8120-D24DB808B40C}"/>
                  </a:ext>
                </a:extLst>
              </p:cNvPr>
              <p:cNvGrpSpPr/>
              <p:nvPr/>
            </p:nvGrpSpPr>
            <p:grpSpPr>
              <a:xfrm>
                <a:off x="4639914" y="3357185"/>
                <a:ext cx="485368" cy="2322715"/>
                <a:chOff x="6362473" y="2140296"/>
                <a:chExt cx="485368" cy="2322715"/>
              </a:xfrm>
              <a:grpFill/>
            </p:grpSpPr>
            <p:sp>
              <p:nvSpPr>
                <p:cNvPr id="30" name="Rectangle 29">
                  <a:extLst>
                    <a:ext uri="{FF2B5EF4-FFF2-40B4-BE49-F238E27FC236}">
                      <a16:creationId xmlns:a16="http://schemas.microsoft.com/office/drawing/2014/main" id="{54235A82-87B7-4A4A-B9B0-C715651E9B7C}"/>
                    </a:ext>
                  </a:extLst>
                </p:cNvPr>
                <p:cNvSpPr/>
                <p:nvPr/>
              </p:nvSpPr>
              <p:spPr>
                <a:xfrm>
                  <a:off x="6362473" y="27427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31" name="Rectangle 30">
                  <a:extLst>
                    <a:ext uri="{FF2B5EF4-FFF2-40B4-BE49-F238E27FC236}">
                      <a16:creationId xmlns:a16="http://schemas.microsoft.com/office/drawing/2014/main" id="{182277FD-B89A-4618-B920-8C2AEB535F7E}"/>
                    </a:ext>
                  </a:extLst>
                </p:cNvPr>
                <p:cNvSpPr/>
                <p:nvPr/>
              </p:nvSpPr>
              <p:spPr>
                <a:xfrm>
                  <a:off x="6362473" y="214029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32" name="Group 31">
                  <a:extLst>
                    <a:ext uri="{FF2B5EF4-FFF2-40B4-BE49-F238E27FC236}">
                      <a16:creationId xmlns:a16="http://schemas.microsoft.com/office/drawing/2014/main" id="{98F87394-173A-4A2A-967A-6286CC3C194B}"/>
                    </a:ext>
                  </a:extLst>
                </p:cNvPr>
                <p:cNvGrpSpPr/>
                <p:nvPr/>
              </p:nvGrpSpPr>
              <p:grpSpPr>
                <a:xfrm>
                  <a:off x="6362473" y="3345178"/>
                  <a:ext cx="485368" cy="1117833"/>
                  <a:chOff x="6362473" y="3345178"/>
                  <a:chExt cx="485368" cy="1117833"/>
                </a:xfrm>
                <a:grpFill/>
              </p:grpSpPr>
              <p:sp>
                <p:nvSpPr>
                  <p:cNvPr id="33" name="Rectangle 32">
                    <a:extLst>
                      <a:ext uri="{FF2B5EF4-FFF2-40B4-BE49-F238E27FC236}">
                        <a16:creationId xmlns:a16="http://schemas.microsoft.com/office/drawing/2014/main" id="{1ACD303D-2EEF-4BF5-9798-8978AE49A4BA}"/>
                      </a:ext>
                    </a:extLst>
                  </p:cNvPr>
                  <p:cNvSpPr/>
                  <p:nvPr/>
                </p:nvSpPr>
                <p:spPr>
                  <a:xfrm>
                    <a:off x="6362473" y="3345178"/>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34" name="Rectangle 33">
                    <a:extLst>
                      <a:ext uri="{FF2B5EF4-FFF2-40B4-BE49-F238E27FC236}">
                        <a16:creationId xmlns:a16="http://schemas.microsoft.com/office/drawing/2014/main" id="{D67103EA-31F8-4FBC-BD92-FAC6D84E681E}"/>
                      </a:ext>
                    </a:extLst>
                  </p:cNvPr>
                  <p:cNvSpPr/>
                  <p:nvPr/>
                </p:nvSpPr>
                <p:spPr>
                  <a:xfrm>
                    <a:off x="6362473" y="3940693"/>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41" name="Rectangle 40">
                <a:extLst>
                  <a:ext uri="{FF2B5EF4-FFF2-40B4-BE49-F238E27FC236}">
                    <a16:creationId xmlns:a16="http://schemas.microsoft.com/office/drawing/2014/main" id="{4C19C5EE-80E1-4136-8F21-D14A28534459}"/>
                  </a:ext>
                </a:extLst>
              </p:cNvPr>
              <p:cNvSpPr/>
              <p:nvPr/>
            </p:nvSpPr>
            <p:spPr>
              <a:xfrm>
                <a:off x="4640029" y="2754744"/>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sp>
          <p:nvSpPr>
            <p:cNvPr id="42" name="Rectangle 41">
              <a:extLst>
                <a:ext uri="{FF2B5EF4-FFF2-40B4-BE49-F238E27FC236}">
                  <a16:creationId xmlns:a16="http://schemas.microsoft.com/office/drawing/2014/main" id="{BE45C784-BE71-4CA6-B089-AD16B6C77776}"/>
                </a:ext>
              </a:extLst>
            </p:cNvPr>
            <p:cNvSpPr/>
            <p:nvPr/>
          </p:nvSpPr>
          <p:spPr>
            <a:xfrm>
              <a:off x="5063821" y="5388607"/>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44" name="Group 43">
              <a:extLst>
                <a:ext uri="{FF2B5EF4-FFF2-40B4-BE49-F238E27FC236}">
                  <a16:creationId xmlns:a16="http://schemas.microsoft.com/office/drawing/2014/main" id="{76800A74-97B5-4231-84C2-D8684C2912DD}"/>
                </a:ext>
              </a:extLst>
            </p:cNvPr>
            <p:cNvGrpSpPr/>
            <p:nvPr/>
          </p:nvGrpSpPr>
          <p:grpSpPr>
            <a:xfrm>
              <a:off x="4482232" y="2376872"/>
              <a:ext cx="485483" cy="2925156"/>
              <a:chOff x="4639914" y="2754744"/>
              <a:chExt cx="485483" cy="2925156"/>
            </a:xfrm>
            <a:grpFill/>
          </p:grpSpPr>
          <p:grpSp>
            <p:nvGrpSpPr>
              <p:cNvPr id="45" name="Group 44">
                <a:extLst>
                  <a:ext uri="{FF2B5EF4-FFF2-40B4-BE49-F238E27FC236}">
                    <a16:creationId xmlns:a16="http://schemas.microsoft.com/office/drawing/2014/main" id="{B2A3383C-EBCD-4B45-B7D3-32D1FCD99232}"/>
                  </a:ext>
                </a:extLst>
              </p:cNvPr>
              <p:cNvGrpSpPr/>
              <p:nvPr/>
            </p:nvGrpSpPr>
            <p:grpSpPr>
              <a:xfrm>
                <a:off x="4639914" y="3357185"/>
                <a:ext cx="485368" cy="2322715"/>
                <a:chOff x="6362473" y="2140296"/>
                <a:chExt cx="485368" cy="2322715"/>
              </a:xfrm>
              <a:grpFill/>
            </p:grpSpPr>
            <p:sp>
              <p:nvSpPr>
                <p:cNvPr id="47" name="Rectangle 46">
                  <a:extLst>
                    <a:ext uri="{FF2B5EF4-FFF2-40B4-BE49-F238E27FC236}">
                      <a16:creationId xmlns:a16="http://schemas.microsoft.com/office/drawing/2014/main" id="{BADEF19A-5C91-4CC8-9B8D-450A92DC2F6F}"/>
                    </a:ext>
                  </a:extLst>
                </p:cNvPr>
                <p:cNvSpPr/>
                <p:nvPr/>
              </p:nvSpPr>
              <p:spPr>
                <a:xfrm>
                  <a:off x="6362473" y="2742737"/>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48" name="Rectangle 47">
                  <a:extLst>
                    <a:ext uri="{FF2B5EF4-FFF2-40B4-BE49-F238E27FC236}">
                      <a16:creationId xmlns:a16="http://schemas.microsoft.com/office/drawing/2014/main" id="{F09381F6-98F9-4EE4-98FD-1CFAC8A873D7}"/>
                    </a:ext>
                  </a:extLst>
                </p:cNvPr>
                <p:cNvSpPr/>
                <p:nvPr/>
              </p:nvSpPr>
              <p:spPr>
                <a:xfrm>
                  <a:off x="6362473" y="214029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49" name="Group 48">
                  <a:extLst>
                    <a:ext uri="{FF2B5EF4-FFF2-40B4-BE49-F238E27FC236}">
                      <a16:creationId xmlns:a16="http://schemas.microsoft.com/office/drawing/2014/main" id="{3F1CA661-E912-4CCD-AE24-B2BF7588F564}"/>
                    </a:ext>
                  </a:extLst>
                </p:cNvPr>
                <p:cNvGrpSpPr/>
                <p:nvPr/>
              </p:nvGrpSpPr>
              <p:grpSpPr>
                <a:xfrm>
                  <a:off x="6362473" y="3345178"/>
                  <a:ext cx="485368" cy="1117833"/>
                  <a:chOff x="6362473" y="3345178"/>
                  <a:chExt cx="485368" cy="1117833"/>
                </a:xfrm>
                <a:grpFill/>
              </p:grpSpPr>
              <p:sp>
                <p:nvSpPr>
                  <p:cNvPr id="50" name="Rectangle 49">
                    <a:extLst>
                      <a:ext uri="{FF2B5EF4-FFF2-40B4-BE49-F238E27FC236}">
                        <a16:creationId xmlns:a16="http://schemas.microsoft.com/office/drawing/2014/main" id="{36E0508F-9B85-46E2-A7D2-3094BCF38CB8}"/>
                      </a:ext>
                    </a:extLst>
                  </p:cNvPr>
                  <p:cNvSpPr/>
                  <p:nvPr/>
                </p:nvSpPr>
                <p:spPr>
                  <a:xfrm>
                    <a:off x="6362473" y="3345178"/>
                    <a:ext cx="485368" cy="522318"/>
                  </a:xfrm>
                  <a:prstGeom prst="flowChartOffpageConnector">
                    <a:avLst/>
                  </a:prstGeom>
                  <a:solidFill>
                    <a:srgbClr val="96000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51" name="Rectangle 50">
                    <a:extLst>
                      <a:ext uri="{FF2B5EF4-FFF2-40B4-BE49-F238E27FC236}">
                        <a16:creationId xmlns:a16="http://schemas.microsoft.com/office/drawing/2014/main" id="{E33FDD69-98D8-416C-B23D-A895BC45069D}"/>
                      </a:ext>
                    </a:extLst>
                  </p:cNvPr>
                  <p:cNvSpPr/>
                  <p:nvPr/>
                </p:nvSpPr>
                <p:spPr>
                  <a:xfrm>
                    <a:off x="6362473" y="3940693"/>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46" name="Rectangle 45">
                <a:extLst>
                  <a:ext uri="{FF2B5EF4-FFF2-40B4-BE49-F238E27FC236}">
                    <a16:creationId xmlns:a16="http://schemas.microsoft.com/office/drawing/2014/main" id="{FF8FE955-9E0E-4389-BDAF-747C152994D7}"/>
                  </a:ext>
                </a:extLst>
              </p:cNvPr>
              <p:cNvSpPr/>
              <p:nvPr/>
            </p:nvSpPr>
            <p:spPr>
              <a:xfrm>
                <a:off x="4640029" y="2754744"/>
                <a:ext cx="485368" cy="522318"/>
              </a:xfrm>
              <a:prstGeom prst="flowChartOffpageConnector">
                <a:avLst/>
              </a:prstGeom>
              <a:solidFill>
                <a:srgbClr val="FFD9DA"/>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nvGrpSpPr>
            <p:cNvPr id="52" name="Group 51">
              <a:extLst>
                <a:ext uri="{FF2B5EF4-FFF2-40B4-BE49-F238E27FC236}">
                  <a16:creationId xmlns:a16="http://schemas.microsoft.com/office/drawing/2014/main" id="{D90A0ADB-B88E-4BD0-9E8C-F900CBF8F3B4}"/>
                </a:ext>
              </a:extLst>
            </p:cNvPr>
            <p:cNvGrpSpPr/>
            <p:nvPr/>
          </p:nvGrpSpPr>
          <p:grpSpPr>
            <a:xfrm>
              <a:off x="2717000" y="2375938"/>
              <a:ext cx="485483" cy="2925156"/>
              <a:chOff x="4639914" y="2754744"/>
              <a:chExt cx="485483" cy="2925156"/>
            </a:xfrm>
            <a:grpFill/>
          </p:grpSpPr>
          <p:grpSp>
            <p:nvGrpSpPr>
              <p:cNvPr id="53" name="Group 52">
                <a:extLst>
                  <a:ext uri="{FF2B5EF4-FFF2-40B4-BE49-F238E27FC236}">
                    <a16:creationId xmlns:a16="http://schemas.microsoft.com/office/drawing/2014/main" id="{C9D1D0BB-D19F-4C69-BC43-BF0C9C4C4F63}"/>
                  </a:ext>
                </a:extLst>
              </p:cNvPr>
              <p:cNvGrpSpPr/>
              <p:nvPr/>
            </p:nvGrpSpPr>
            <p:grpSpPr>
              <a:xfrm>
                <a:off x="4639914" y="3357185"/>
                <a:ext cx="485368" cy="2322715"/>
                <a:chOff x="6362473" y="2140296"/>
                <a:chExt cx="485368" cy="2322715"/>
              </a:xfrm>
              <a:grpFill/>
            </p:grpSpPr>
            <p:sp>
              <p:nvSpPr>
                <p:cNvPr id="55" name="Rectangle 54">
                  <a:extLst>
                    <a:ext uri="{FF2B5EF4-FFF2-40B4-BE49-F238E27FC236}">
                      <a16:creationId xmlns:a16="http://schemas.microsoft.com/office/drawing/2014/main" id="{8B446E44-3EAC-4B81-89FE-ECA9FC81B9C1}"/>
                    </a:ext>
                  </a:extLst>
                </p:cNvPr>
                <p:cNvSpPr/>
                <p:nvPr/>
              </p:nvSpPr>
              <p:spPr>
                <a:xfrm>
                  <a:off x="6362473" y="2742737"/>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56" name="Rectangle 55">
                  <a:extLst>
                    <a:ext uri="{FF2B5EF4-FFF2-40B4-BE49-F238E27FC236}">
                      <a16:creationId xmlns:a16="http://schemas.microsoft.com/office/drawing/2014/main" id="{816CF68D-D386-4B0A-BA5A-B78D086CE9FA}"/>
                    </a:ext>
                  </a:extLst>
                </p:cNvPr>
                <p:cNvSpPr/>
                <p:nvPr/>
              </p:nvSpPr>
              <p:spPr>
                <a:xfrm>
                  <a:off x="6362473" y="2140296"/>
                  <a:ext cx="485368" cy="522318"/>
                </a:xfrm>
                <a:prstGeom prst="flowChartOffpageConnector">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57" name="Group 56">
                  <a:extLst>
                    <a:ext uri="{FF2B5EF4-FFF2-40B4-BE49-F238E27FC236}">
                      <a16:creationId xmlns:a16="http://schemas.microsoft.com/office/drawing/2014/main" id="{7289ED15-5C33-4EC2-9649-2C77081084C9}"/>
                    </a:ext>
                  </a:extLst>
                </p:cNvPr>
                <p:cNvGrpSpPr/>
                <p:nvPr/>
              </p:nvGrpSpPr>
              <p:grpSpPr>
                <a:xfrm>
                  <a:off x="6362473" y="3345178"/>
                  <a:ext cx="485368" cy="1117833"/>
                  <a:chOff x="6362473" y="3345178"/>
                  <a:chExt cx="485368" cy="1117833"/>
                </a:xfrm>
                <a:grpFill/>
              </p:grpSpPr>
              <p:sp>
                <p:nvSpPr>
                  <p:cNvPr id="58" name="Rectangle 57">
                    <a:extLst>
                      <a:ext uri="{FF2B5EF4-FFF2-40B4-BE49-F238E27FC236}">
                        <a16:creationId xmlns:a16="http://schemas.microsoft.com/office/drawing/2014/main" id="{06C1FBCA-7BF5-4BBF-9320-8C1426B848EA}"/>
                      </a:ext>
                    </a:extLst>
                  </p:cNvPr>
                  <p:cNvSpPr/>
                  <p:nvPr/>
                </p:nvSpPr>
                <p:spPr>
                  <a:xfrm>
                    <a:off x="6362473" y="3345178"/>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59" name="Rectangle 58">
                    <a:extLst>
                      <a:ext uri="{FF2B5EF4-FFF2-40B4-BE49-F238E27FC236}">
                        <a16:creationId xmlns:a16="http://schemas.microsoft.com/office/drawing/2014/main" id="{A90DE2E4-28AE-43C5-A613-15A5499C0DBB}"/>
                      </a:ext>
                    </a:extLst>
                  </p:cNvPr>
                  <p:cNvSpPr/>
                  <p:nvPr/>
                </p:nvSpPr>
                <p:spPr>
                  <a:xfrm>
                    <a:off x="6362473" y="3940693"/>
                    <a:ext cx="485368" cy="522318"/>
                  </a:xfrm>
                  <a:prstGeom prst="flowChartOffpageConnector">
                    <a:avLst/>
                  </a:prstGeom>
                  <a:solidFill>
                    <a:srgbClr val="96000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54" name="Rectangle 53">
                <a:extLst>
                  <a:ext uri="{FF2B5EF4-FFF2-40B4-BE49-F238E27FC236}">
                    <a16:creationId xmlns:a16="http://schemas.microsoft.com/office/drawing/2014/main" id="{32507A89-6D75-4B25-82B9-C482DC70DAD0}"/>
                  </a:ext>
                </a:extLst>
              </p:cNvPr>
              <p:cNvSpPr/>
              <p:nvPr/>
            </p:nvSpPr>
            <p:spPr>
              <a:xfrm>
                <a:off x="4640029" y="275474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nvGrpSpPr>
            <p:cNvPr id="60" name="Group 59">
              <a:extLst>
                <a:ext uri="{FF2B5EF4-FFF2-40B4-BE49-F238E27FC236}">
                  <a16:creationId xmlns:a16="http://schemas.microsoft.com/office/drawing/2014/main" id="{C83C5D14-BA1A-479C-A50E-610397C1135D}"/>
                </a:ext>
              </a:extLst>
            </p:cNvPr>
            <p:cNvGrpSpPr/>
            <p:nvPr/>
          </p:nvGrpSpPr>
          <p:grpSpPr>
            <a:xfrm>
              <a:off x="3297046" y="2376294"/>
              <a:ext cx="485483" cy="2925156"/>
              <a:chOff x="4639914" y="2754744"/>
              <a:chExt cx="485483" cy="2925156"/>
            </a:xfrm>
            <a:grpFill/>
          </p:grpSpPr>
          <p:grpSp>
            <p:nvGrpSpPr>
              <p:cNvPr id="61" name="Group 60">
                <a:extLst>
                  <a:ext uri="{FF2B5EF4-FFF2-40B4-BE49-F238E27FC236}">
                    <a16:creationId xmlns:a16="http://schemas.microsoft.com/office/drawing/2014/main" id="{4D014F25-F890-4B2E-A09F-1E4E6336F220}"/>
                  </a:ext>
                </a:extLst>
              </p:cNvPr>
              <p:cNvGrpSpPr/>
              <p:nvPr/>
            </p:nvGrpSpPr>
            <p:grpSpPr>
              <a:xfrm>
                <a:off x="4639914" y="3357185"/>
                <a:ext cx="485368" cy="2322715"/>
                <a:chOff x="6362473" y="2140296"/>
                <a:chExt cx="485368" cy="2322715"/>
              </a:xfrm>
              <a:grpFill/>
            </p:grpSpPr>
            <p:sp>
              <p:nvSpPr>
                <p:cNvPr id="63" name="Rectangle 62">
                  <a:extLst>
                    <a:ext uri="{FF2B5EF4-FFF2-40B4-BE49-F238E27FC236}">
                      <a16:creationId xmlns:a16="http://schemas.microsoft.com/office/drawing/2014/main" id="{5094E3C6-2C24-4B1B-8B5A-27B3F54B388E}"/>
                    </a:ext>
                  </a:extLst>
                </p:cNvPr>
                <p:cNvSpPr/>
                <p:nvPr/>
              </p:nvSpPr>
              <p:spPr>
                <a:xfrm>
                  <a:off x="6362473" y="2742737"/>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64" name="Rectangle 63">
                  <a:extLst>
                    <a:ext uri="{FF2B5EF4-FFF2-40B4-BE49-F238E27FC236}">
                      <a16:creationId xmlns:a16="http://schemas.microsoft.com/office/drawing/2014/main" id="{E57F9C99-CD8A-4D0B-91D6-03298B77B5C7}"/>
                    </a:ext>
                  </a:extLst>
                </p:cNvPr>
                <p:cNvSpPr/>
                <p:nvPr/>
              </p:nvSpPr>
              <p:spPr>
                <a:xfrm>
                  <a:off x="6362473" y="2140296"/>
                  <a:ext cx="485368" cy="522318"/>
                </a:xfrm>
                <a:prstGeom prst="flowChartOffpageConnector">
                  <a:avLst/>
                </a:prstGeom>
                <a:solidFill>
                  <a:srgbClr val="FFD9DA"/>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65" name="Group 64">
                  <a:extLst>
                    <a:ext uri="{FF2B5EF4-FFF2-40B4-BE49-F238E27FC236}">
                      <a16:creationId xmlns:a16="http://schemas.microsoft.com/office/drawing/2014/main" id="{074E6B60-5D86-436A-8EBD-13317ED2861D}"/>
                    </a:ext>
                  </a:extLst>
                </p:cNvPr>
                <p:cNvGrpSpPr/>
                <p:nvPr/>
              </p:nvGrpSpPr>
              <p:grpSpPr>
                <a:xfrm>
                  <a:off x="6362473" y="3345178"/>
                  <a:ext cx="485368" cy="1117833"/>
                  <a:chOff x="6362473" y="3345178"/>
                  <a:chExt cx="485368" cy="1117833"/>
                </a:xfrm>
                <a:grpFill/>
              </p:grpSpPr>
              <p:sp>
                <p:nvSpPr>
                  <p:cNvPr id="66" name="Rectangle 65">
                    <a:extLst>
                      <a:ext uri="{FF2B5EF4-FFF2-40B4-BE49-F238E27FC236}">
                        <a16:creationId xmlns:a16="http://schemas.microsoft.com/office/drawing/2014/main" id="{DF656435-EDD4-4FF8-8208-202C71E5FCF8}"/>
                      </a:ext>
                    </a:extLst>
                  </p:cNvPr>
                  <p:cNvSpPr/>
                  <p:nvPr/>
                </p:nvSpPr>
                <p:spPr>
                  <a:xfrm>
                    <a:off x="6362473" y="3345178"/>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67" name="Rectangle 66">
                    <a:extLst>
                      <a:ext uri="{FF2B5EF4-FFF2-40B4-BE49-F238E27FC236}">
                        <a16:creationId xmlns:a16="http://schemas.microsoft.com/office/drawing/2014/main" id="{E52851F6-5A6A-4CB2-92DF-26A4EF2E0374}"/>
                      </a:ext>
                    </a:extLst>
                  </p:cNvPr>
                  <p:cNvSpPr/>
                  <p:nvPr/>
                </p:nvSpPr>
                <p:spPr>
                  <a:xfrm>
                    <a:off x="6362473" y="3940693"/>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62" name="Rectangle 61">
                <a:extLst>
                  <a:ext uri="{FF2B5EF4-FFF2-40B4-BE49-F238E27FC236}">
                    <a16:creationId xmlns:a16="http://schemas.microsoft.com/office/drawing/2014/main" id="{B3B44EE2-516B-43E0-9A9D-AFBBD228A90C}"/>
                  </a:ext>
                </a:extLst>
              </p:cNvPr>
              <p:cNvSpPr/>
              <p:nvPr/>
            </p:nvSpPr>
            <p:spPr>
              <a:xfrm>
                <a:off x="4640029" y="2754744"/>
                <a:ext cx="485368" cy="522318"/>
              </a:xfrm>
              <a:prstGeom prst="flowChartOffpageConnector">
                <a:avLst/>
              </a:prstGeom>
              <a:solidFill>
                <a:srgbClr val="FFD9DA"/>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nvGrpSpPr>
            <p:cNvPr id="68" name="Group 67">
              <a:extLst>
                <a:ext uri="{FF2B5EF4-FFF2-40B4-BE49-F238E27FC236}">
                  <a16:creationId xmlns:a16="http://schemas.microsoft.com/office/drawing/2014/main" id="{C4BBA300-AC45-4B1D-987B-37ADAB0E7ADD}"/>
                </a:ext>
              </a:extLst>
            </p:cNvPr>
            <p:cNvGrpSpPr/>
            <p:nvPr/>
          </p:nvGrpSpPr>
          <p:grpSpPr>
            <a:xfrm>
              <a:off x="3892259" y="2375938"/>
              <a:ext cx="485483" cy="2925156"/>
              <a:chOff x="4639914" y="2754744"/>
              <a:chExt cx="485483" cy="2925156"/>
            </a:xfrm>
            <a:grpFill/>
          </p:grpSpPr>
          <p:grpSp>
            <p:nvGrpSpPr>
              <p:cNvPr id="69" name="Group 68">
                <a:extLst>
                  <a:ext uri="{FF2B5EF4-FFF2-40B4-BE49-F238E27FC236}">
                    <a16:creationId xmlns:a16="http://schemas.microsoft.com/office/drawing/2014/main" id="{5F76874D-AA9D-4E4E-B4B2-38B023670F00}"/>
                  </a:ext>
                </a:extLst>
              </p:cNvPr>
              <p:cNvGrpSpPr/>
              <p:nvPr/>
            </p:nvGrpSpPr>
            <p:grpSpPr>
              <a:xfrm>
                <a:off x="4639914" y="3357185"/>
                <a:ext cx="485368" cy="2322715"/>
                <a:chOff x="6362473" y="2140296"/>
                <a:chExt cx="485368" cy="2322715"/>
              </a:xfrm>
              <a:grpFill/>
            </p:grpSpPr>
            <p:sp>
              <p:nvSpPr>
                <p:cNvPr id="71" name="Rectangle 70">
                  <a:extLst>
                    <a:ext uri="{FF2B5EF4-FFF2-40B4-BE49-F238E27FC236}">
                      <a16:creationId xmlns:a16="http://schemas.microsoft.com/office/drawing/2014/main" id="{E3C3C2F0-186A-4EC5-A9DC-90901ECE2D72}"/>
                    </a:ext>
                  </a:extLst>
                </p:cNvPr>
                <p:cNvSpPr/>
                <p:nvPr/>
              </p:nvSpPr>
              <p:spPr>
                <a:xfrm>
                  <a:off x="6362473" y="2742737"/>
                  <a:ext cx="485368" cy="522318"/>
                </a:xfrm>
                <a:prstGeom prst="flowChartOffpageConnector">
                  <a:avLst/>
                </a:prstGeom>
                <a:solidFill>
                  <a:srgbClr val="FF000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72" name="Rectangle 71">
                  <a:extLst>
                    <a:ext uri="{FF2B5EF4-FFF2-40B4-BE49-F238E27FC236}">
                      <a16:creationId xmlns:a16="http://schemas.microsoft.com/office/drawing/2014/main" id="{38E8B60A-55E5-4026-A66D-590A8FB11622}"/>
                    </a:ext>
                  </a:extLst>
                </p:cNvPr>
                <p:cNvSpPr/>
                <p:nvPr/>
              </p:nvSpPr>
              <p:spPr>
                <a:xfrm>
                  <a:off x="6362473" y="214029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73" name="Group 72">
                  <a:extLst>
                    <a:ext uri="{FF2B5EF4-FFF2-40B4-BE49-F238E27FC236}">
                      <a16:creationId xmlns:a16="http://schemas.microsoft.com/office/drawing/2014/main" id="{B7F20A3E-75F5-468D-B48C-A87D1B03B6C4}"/>
                    </a:ext>
                  </a:extLst>
                </p:cNvPr>
                <p:cNvGrpSpPr/>
                <p:nvPr/>
              </p:nvGrpSpPr>
              <p:grpSpPr>
                <a:xfrm>
                  <a:off x="6362473" y="3345178"/>
                  <a:ext cx="485368" cy="1117833"/>
                  <a:chOff x="6362473" y="3345178"/>
                  <a:chExt cx="485368" cy="1117833"/>
                </a:xfrm>
                <a:grpFill/>
              </p:grpSpPr>
              <p:sp>
                <p:nvSpPr>
                  <p:cNvPr id="74" name="Rectangle 73">
                    <a:extLst>
                      <a:ext uri="{FF2B5EF4-FFF2-40B4-BE49-F238E27FC236}">
                        <a16:creationId xmlns:a16="http://schemas.microsoft.com/office/drawing/2014/main" id="{498A6429-6454-43B5-8529-2D4C332DEE6D}"/>
                      </a:ext>
                    </a:extLst>
                  </p:cNvPr>
                  <p:cNvSpPr/>
                  <p:nvPr/>
                </p:nvSpPr>
                <p:spPr>
                  <a:xfrm>
                    <a:off x="6362473" y="3345178"/>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75" name="Rectangle 74">
                    <a:extLst>
                      <a:ext uri="{FF2B5EF4-FFF2-40B4-BE49-F238E27FC236}">
                        <a16:creationId xmlns:a16="http://schemas.microsoft.com/office/drawing/2014/main" id="{5B775FAA-517E-4D5B-A1A6-1E09B1AD1658}"/>
                      </a:ext>
                    </a:extLst>
                  </p:cNvPr>
                  <p:cNvSpPr/>
                  <p:nvPr/>
                </p:nvSpPr>
                <p:spPr>
                  <a:xfrm>
                    <a:off x="6362473" y="3940693"/>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70" name="Rectangle 69">
                <a:extLst>
                  <a:ext uri="{FF2B5EF4-FFF2-40B4-BE49-F238E27FC236}">
                    <a16:creationId xmlns:a16="http://schemas.microsoft.com/office/drawing/2014/main" id="{33D5FD7E-828A-48A8-86C8-566BE31146BA}"/>
                  </a:ext>
                </a:extLst>
              </p:cNvPr>
              <p:cNvSpPr/>
              <p:nvPr/>
            </p:nvSpPr>
            <p:spPr>
              <a:xfrm>
                <a:off x="4640029" y="2754744"/>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nvGrpSpPr>
            <p:cNvPr id="76" name="Group 75">
              <a:extLst>
                <a:ext uri="{FF2B5EF4-FFF2-40B4-BE49-F238E27FC236}">
                  <a16:creationId xmlns:a16="http://schemas.microsoft.com/office/drawing/2014/main" id="{CEE987E1-7CE4-44E7-82CA-3386FD9A2BBA}"/>
                </a:ext>
              </a:extLst>
            </p:cNvPr>
            <p:cNvGrpSpPr/>
            <p:nvPr/>
          </p:nvGrpSpPr>
          <p:grpSpPr>
            <a:xfrm>
              <a:off x="2136505" y="2376626"/>
              <a:ext cx="485368" cy="2332876"/>
              <a:chOff x="6362473" y="2152995"/>
              <a:chExt cx="485368" cy="2332876"/>
            </a:xfrm>
            <a:grpFill/>
          </p:grpSpPr>
          <p:sp>
            <p:nvSpPr>
              <p:cNvPr id="77" name="Rectangle 76">
                <a:extLst>
                  <a:ext uri="{FF2B5EF4-FFF2-40B4-BE49-F238E27FC236}">
                    <a16:creationId xmlns:a16="http://schemas.microsoft.com/office/drawing/2014/main" id="{DD619AF0-B199-4B74-8126-12CDD775FC2D}"/>
                  </a:ext>
                </a:extLst>
              </p:cNvPr>
              <p:cNvSpPr/>
              <p:nvPr/>
            </p:nvSpPr>
            <p:spPr>
              <a:xfrm>
                <a:off x="6362473" y="2755436"/>
                <a:ext cx="485368" cy="522318"/>
              </a:xfrm>
              <a:prstGeom prst="flowChartOffpageConnector">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78" name="Rectangle 77">
                <a:extLst>
                  <a:ext uri="{FF2B5EF4-FFF2-40B4-BE49-F238E27FC236}">
                    <a16:creationId xmlns:a16="http://schemas.microsoft.com/office/drawing/2014/main" id="{FBD3B22C-1E69-44F6-9F1D-01D556CE12AA}"/>
                  </a:ext>
                </a:extLst>
              </p:cNvPr>
              <p:cNvSpPr/>
              <p:nvPr/>
            </p:nvSpPr>
            <p:spPr>
              <a:xfrm>
                <a:off x="6362473" y="2152995"/>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79" name="Group 78">
                <a:extLst>
                  <a:ext uri="{FF2B5EF4-FFF2-40B4-BE49-F238E27FC236}">
                    <a16:creationId xmlns:a16="http://schemas.microsoft.com/office/drawing/2014/main" id="{5954EBD4-B184-4FCC-AFB0-F8D13294B1BC}"/>
                  </a:ext>
                </a:extLst>
              </p:cNvPr>
              <p:cNvGrpSpPr/>
              <p:nvPr/>
            </p:nvGrpSpPr>
            <p:grpSpPr>
              <a:xfrm>
                <a:off x="6362473" y="3356608"/>
                <a:ext cx="485368" cy="1129263"/>
                <a:chOff x="6362473" y="3356608"/>
                <a:chExt cx="485368" cy="1129263"/>
              </a:xfrm>
              <a:grpFill/>
            </p:grpSpPr>
            <p:sp>
              <p:nvSpPr>
                <p:cNvPr id="80" name="Rectangle 79">
                  <a:extLst>
                    <a:ext uri="{FF2B5EF4-FFF2-40B4-BE49-F238E27FC236}">
                      <a16:creationId xmlns:a16="http://schemas.microsoft.com/office/drawing/2014/main" id="{4A2AAF3C-74F4-43EC-B1A5-252FCF38FAD7}"/>
                    </a:ext>
                  </a:extLst>
                </p:cNvPr>
                <p:cNvSpPr/>
                <p:nvPr/>
              </p:nvSpPr>
              <p:spPr>
                <a:xfrm>
                  <a:off x="6362473" y="3356608"/>
                  <a:ext cx="485368" cy="522318"/>
                </a:xfrm>
                <a:prstGeom prst="flowChartOffpageConnector">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81" name="Rectangle 80">
                  <a:extLst>
                    <a:ext uri="{FF2B5EF4-FFF2-40B4-BE49-F238E27FC236}">
                      <a16:creationId xmlns:a16="http://schemas.microsoft.com/office/drawing/2014/main" id="{A8D4AE8E-B9A0-4083-B237-B83C12957E05}"/>
                    </a:ext>
                  </a:extLst>
                </p:cNvPr>
                <p:cNvSpPr/>
                <p:nvPr/>
              </p:nvSpPr>
              <p:spPr>
                <a:xfrm>
                  <a:off x="6362473" y="3963553"/>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grpSp>
          <p:nvGrpSpPr>
            <p:cNvPr id="83" name="Group 82">
              <a:extLst>
                <a:ext uri="{FF2B5EF4-FFF2-40B4-BE49-F238E27FC236}">
                  <a16:creationId xmlns:a16="http://schemas.microsoft.com/office/drawing/2014/main" id="{518808A3-E77A-415D-B617-A0DA25523D35}"/>
                </a:ext>
              </a:extLst>
            </p:cNvPr>
            <p:cNvGrpSpPr/>
            <p:nvPr/>
          </p:nvGrpSpPr>
          <p:grpSpPr>
            <a:xfrm>
              <a:off x="1554356" y="2376512"/>
              <a:ext cx="485368" cy="1727969"/>
              <a:chOff x="6924041" y="1879137"/>
              <a:chExt cx="485368" cy="1727969"/>
            </a:xfrm>
            <a:grpFill/>
          </p:grpSpPr>
          <p:sp>
            <p:nvSpPr>
              <p:cNvPr id="84" name="Rectangle 83">
                <a:extLst>
                  <a:ext uri="{FF2B5EF4-FFF2-40B4-BE49-F238E27FC236}">
                    <a16:creationId xmlns:a16="http://schemas.microsoft.com/office/drawing/2014/main" id="{21A1EA7A-FE41-4F66-98DB-B59C31E4F26D}"/>
                  </a:ext>
                </a:extLst>
              </p:cNvPr>
              <p:cNvSpPr/>
              <p:nvPr/>
            </p:nvSpPr>
            <p:spPr>
              <a:xfrm>
                <a:off x="6924041" y="1879137"/>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nvGrpSpPr>
              <p:cNvPr id="85" name="Group 84">
                <a:extLst>
                  <a:ext uri="{FF2B5EF4-FFF2-40B4-BE49-F238E27FC236}">
                    <a16:creationId xmlns:a16="http://schemas.microsoft.com/office/drawing/2014/main" id="{59B89BCC-1935-417A-9D90-6EC040004DB9}"/>
                  </a:ext>
                </a:extLst>
              </p:cNvPr>
              <p:cNvGrpSpPr/>
              <p:nvPr/>
            </p:nvGrpSpPr>
            <p:grpSpPr>
              <a:xfrm>
                <a:off x="6924041" y="2476574"/>
                <a:ext cx="485368" cy="1130532"/>
                <a:chOff x="6362473" y="3349411"/>
                <a:chExt cx="485368" cy="1130532"/>
              </a:xfrm>
              <a:grpFill/>
            </p:grpSpPr>
            <p:sp>
              <p:nvSpPr>
                <p:cNvPr id="86" name="Rectangle 85">
                  <a:extLst>
                    <a:ext uri="{FF2B5EF4-FFF2-40B4-BE49-F238E27FC236}">
                      <a16:creationId xmlns:a16="http://schemas.microsoft.com/office/drawing/2014/main" id="{84978C14-7CE6-4F34-80DC-C1C24488110B}"/>
                    </a:ext>
                  </a:extLst>
                </p:cNvPr>
                <p:cNvSpPr/>
                <p:nvPr/>
              </p:nvSpPr>
              <p:spPr>
                <a:xfrm>
                  <a:off x="6362473" y="3349411"/>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87" name="Rectangle 86">
                  <a:extLst>
                    <a:ext uri="{FF2B5EF4-FFF2-40B4-BE49-F238E27FC236}">
                      <a16:creationId xmlns:a16="http://schemas.microsoft.com/office/drawing/2014/main" id="{886DA37E-DA41-4E9B-BDD8-41C897FF1733}"/>
                    </a:ext>
                  </a:extLst>
                </p:cNvPr>
                <p:cNvSpPr/>
                <p:nvPr/>
              </p:nvSpPr>
              <p:spPr>
                <a:xfrm>
                  <a:off x="6362473" y="3957625"/>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grpSp>
        <p:sp>
          <p:nvSpPr>
            <p:cNvPr id="88" name="Rectangle 87">
              <a:extLst>
                <a:ext uri="{FF2B5EF4-FFF2-40B4-BE49-F238E27FC236}">
                  <a16:creationId xmlns:a16="http://schemas.microsoft.com/office/drawing/2014/main" id="{9B13F329-1C22-44C2-80A5-2066F3DDA20F}"/>
                </a:ext>
              </a:extLst>
            </p:cNvPr>
            <p:cNvSpPr/>
            <p:nvPr/>
          </p:nvSpPr>
          <p:spPr>
            <a:xfrm>
              <a:off x="962488" y="185944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89" name="Rectangle 88">
              <a:extLst>
                <a:ext uri="{FF2B5EF4-FFF2-40B4-BE49-F238E27FC236}">
                  <a16:creationId xmlns:a16="http://schemas.microsoft.com/office/drawing/2014/main" id="{9A5FE275-413A-42E5-AF37-CE66B25BE0CF}"/>
                </a:ext>
              </a:extLst>
            </p:cNvPr>
            <p:cNvSpPr/>
            <p:nvPr/>
          </p:nvSpPr>
          <p:spPr>
            <a:xfrm>
              <a:off x="982738" y="3579201"/>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90" name="Rectangle 89">
              <a:extLst>
                <a:ext uri="{FF2B5EF4-FFF2-40B4-BE49-F238E27FC236}">
                  <a16:creationId xmlns:a16="http://schemas.microsoft.com/office/drawing/2014/main" id="{C9076F64-785F-476A-9A25-C210240E611F}"/>
                </a:ext>
              </a:extLst>
            </p:cNvPr>
            <p:cNvSpPr/>
            <p:nvPr/>
          </p:nvSpPr>
          <p:spPr>
            <a:xfrm>
              <a:off x="959695" y="4712271"/>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92" name="TextBox 91">
              <a:extLst>
                <a:ext uri="{FF2B5EF4-FFF2-40B4-BE49-F238E27FC236}">
                  <a16:creationId xmlns:a16="http://schemas.microsoft.com/office/drawing/2014/main" id="{B8269ABF-8EF9-484C-B978-38FF53644F26}"/>
                </a:ext>
              </a:extLst>
            </p:cNvPr>
            <p:cNvSpPr txBox="1"/>
            <p:nvPr/>
          </p:nvSpPr>
          <p:spPr>
            <a:xfrm>
              <a:off x="978819" y="1983445"/>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AK</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3" name="TextBox 92">
              <a:extLst>
                <a:ext uri="{FF2B5EF4-FFF2-40B4-BE49-F238E27FC236}">
                  <a16:creationId xmlns:a16="http://schemas.microsoft.com/office/drawing/2014/main" id="{CBD57652-6001-4199-9E2D-B8FF725CFBDA}"/>
                </a:ext>
              </a:extLst>
            </p:cNvPr>
            <p:cNvSpPr txBox="1"/>
            <p:nvPr/>
          </p:nvSpPr>
          <p:spPr>
            <a:xfrm>
              <a:off x="978819" y="371053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CA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4" name="TextBox 93">
              <a:extLst>
                <a:ext uri="{FF2B5EF4-FFF2-40B4-BE49-F238E27FC236}">
                  <a16:creationId xmlns:a16="http://schemas.microsoft.com/office/drawing/2014/main" id="{757600C7-A49A-4613-A4E7-D281C1509EC7}"/>
                </a:ext>
              </a:extLst>
            </p:cNvPr>
            <p:cNvSpPr txBox="1"/>
            <p:nvPr/>
          </p:nvSpPr>
          <p:spPr>
            <a:xfrm>
              <a:off x="963994" y="4819541"/>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HI</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5" name="TextBox 94">
              <a:extLst>
                <a:ext uri="{FF2B5EF4-FFF2-40B4-BE49-F238E27FC236}">
                  <a16:creationId xmlns:a16="http://schemas.microsoft.com/office/drawing/2014/main" id="{385C7BDB-0449-440F-B54A-68C639AE18B5}"/>
                </a:ext>
              </a:extLst>
            </p:cNvPr>
            <p:cNvSpPr txBox="1"/>
            <p:nvPr/>
          </p:nvSpPr>
          <p:spPr>
            <a:xfrm>
              <a:off x="7359285" y="1903944"/>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ME</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6" name="TextBox 95">
              <a:extLst>
                <a:ext uri="{FF2B5EF4-FFF2-40B4-BE49-F238E27FC236}">
                  <a16:creationId xmlns:a16="http://schemas.microsoft.com/office/drawing/2014/main" id="{4759B9BE-C715-4488-A9DF-8E9D95F0B2B5}"/>
                </a:ext>
              </a:extLst>
            </p:cNvPr>
            <p:cNvSpPr txBox="1"/>
            <p:nvPr/>
          </p:nvSpPr>
          <p:spPr>
            <a:xfrm>
              <a:off x="7359285" y="2483208"/>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7" name="TextBox 96">
              <a:extLst>
                <a:ext uri="{FF2B5EF4-FFF2-40B4-BE49-F238E27FC236}">
                  <a16:creationId xmlns:a16="http://schemas.microsoft.com/office/drawing/2014/main" id="{6DE93EC5-A7FF-4D9E-92D0-CA9B38C56E36}"/>
                </a:ext>
              </a:extLst>
            </p:cNvPr>
            <p:cNvSpPr txBox="1"/>
            <p:nvPr/>
          </p:nvSpPr>
          <p:spPr>
            <a:xfrm>
              <a:off x="7328132" y="308775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RI</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8" name="TextBox 97">
              <a:extLst>
                <a:ext uri="{FF2B5EF4-FFF2-40B4-BE49-F238E27FC236}">
                  <a16:creationId xmlns:a16="http://schemas.microsoft.com/office/drawing/2014/main" id="{B3ED1078-58C9-41A2-A271-B870F060D1CC}"/>
                </a:ext>
              </a:extLst>
            </p:cNvPr>
            <p:cNvSpPr txBox="1"/>
            <p:nvPr/>
          </p:nvSpPr>
          <p:spPr>
            <a:xfrm>
              <a:off x="6799961" y="1903944"/>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NH</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99" name="TextBox 98">
              <a:extLst>
                <a:ext uri="{FF2B5EF4-FFF2-40B4-BE49-F238E27FC236}">
                  <a16:creationId xmlns:a16="http://schemas.microsoft.com/office/drawing/2014/main" id="{417749A3-8A79-49E2-9923-D7485CDBF4F5}"/>
                </a:ext>
              </a:extLst>
            </p:cNvPr>
            <p:cNvSpPr txBox="1"/>
            <p:nvPr/>
          </p:nvSpPr>
          <p:spPr>
            <a:xfrm>
              <a:off x="6780592" y="249277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CT</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7F55BAD-9DC6-45FD-AD40-49B75C9D3434}"/>
                </a:ext>
              </a:extLst>
            </p:cNvPr>
            <p:cNvSpPr txBox="1"/>
            <p:nvPr/>
          </p:nvSpPr>
          <p:spPr>
            <a:xfrm>
              <a:off x="6771683" y="3090004"/>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NJ</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20D451A0-186B-4C21-928A-21B9671FADCB}"/>
                </a:ext>
              </a:extLst>
            </p:cNvPr>
            <p:cNvSpPr txBox="1"/>
            <p:nvPr/>
          </p:nvSpPr>
          <p:spPr>
            <a:xfrm>
              <a:off x="6755258" y="3711531"/>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DC</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2" name="TextBox 101">
              <a:extLst>
                <a:ext uri="{FF2B5EF4-FFF2-40B4-BE49-F238E27FC236}">
                  <a16:creationId xmlns:a16="http://schemas.microsoft.com/office/drawing/2014/main" id="{8B8FDC06-46AE-432B-9013-4E1D785AC1B3}"/>
                </a:ext>
              </a:extLst>
            </p:cNvPr>
            <p:cNvSpPr txBox="1"/>
            <p:nvPr/>
          </p:nvSpPr>
          <p:spPr>
            <a:xfrm>
              <a:off x="6204034" y="2497007"/>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NY</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3" name="TextBox 102">
              <a:extLst>
                <a:ext uri="{FF2B5EF4-FFF2-40B4-BE49-F238E27FC236}">
                  <a16:creationId xmlns:a16="http://schemas.microsoft.com/office/drawing/2014/main" id="{A6AF9554-7AD4-4EA0-A22E-ADBAE9FC09A4}"/>
                </a:ext>
              </a:extLst>
            </p:cNvPr>
            <p:cNvSpPr txBox="1"/>
            <p:nvPr/>
          </p:nvSpPr>
          <p:spPr>
            <a:xfrm>
              <a:off x="5654871" y="3092575"/>
              <a:ext cx="46003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OH</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A7BB5430-2B2C-42EA-A27C-974DF3B00107}"/>
                </a:ext>
              </a:extLst>
            </p:cNvPr>
            <p:cNvSpPr txBox="1"/>
            <p:nvPr/>
          </p:nvSpPr>
          <p:spPr>
            <a:xfrm>
              <a:off x="6210471" y="1906605"/>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VT</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5" name="TextBox 104">
              <a:extLst>
                <a:ext uri="{FF2B5EF4-FFF2-40B4-BE49-F238E27FC236}">
                  <a16:creationId xmlns:a16="http://schemas.microsoft.com/office/drawing/2014/main" id="{AB44F771-CA96-43BC-8301-703E1D5370EC}"/>
                </a:ext>
              </a:extLst>
            </p:cNvPr>
            <p:cNvSpPr txBox="1"/>
            <p:nvPr/>
          </p:nvSpPr>
          <p:spPr>
            <a:xfrm>
              <a:off x="6197971" y="3087758"/>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PA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DB6EE23-69DC-4B90-8513-3F3B0BAA172C}"/>
                </a:ext>
              </a:extLst>
            </p:cNvPr>
            <p:cNvSpPr txBox="1"/>
            <p:nvPr/>
          </p:nvSpPr>
          <p:spPr>
            <a:xfrm>
              <a:off x="6201988" y="370328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DE</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F0570842-9753-42D6-9368-F1FE6AC562B0}"/>
                </a:ext>
              </a:extLst>
            </p:cNvPr>
            <p:cNvSpPr txBox="1"/>
            <p:nvPr/>
          </p:nvSpPr>
          <p:spPr>
            <a:xfrm>
              <a:off x="5077560" y="249895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MI</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8" name="TextBox 107">
              <a:extLst>
                <a:ext uri="{FF2B5EF4-FFF2-40B4-BE49-F238E27FC236}">
                  <a16:creationId xmlns:a16="http://schemas.microsoft.com/office/drawing/2014/main" id="{82930039-380D-459F-B442-519B3ADBA9F3}"/>
                </a:ext>
              </a:extLst>
            </p:cNvPr>
            <p:cNvSpPr txBox="1"/>
            <p:nvPr/>
          </p:nvSpPr>
          <p:spPr>
            <a:xfrm>
              <a:off x="5637166" y="370601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MD</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09" name="TextBox 108">
              <a:extLst>
                <a:ext uri="{FF2B5EF4-FFF2-40B4-BE49-F238E27FC236}">
                  <a16:creationId xmlns:a16="http://schemas.microsoft.com/office/drawing/2014/main" id="{4C7092EC-EC03-42A6-A9A1-A147A8D33B63}"/>
                </a:ext>
              </a:extLst>
            </p:cNvPr>
            <p:cNvSpPr txBox="1"/>
            <p:nvPr/>
          </p:nvSpPr>
          <p:spPr>
            <a:xfrm>
              <a:off x="5637166" y="4309044"/>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NC</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0" name="TextBox 109">
              <a:extLst>
                <a:ext uri="{FF2B5EF4-FFF2-40B4-BE49-F238E27FC236}">
                  <a16:creationId xmlns:a16="http://schemas.microsoft.com/office/drawing/2014/main" id="{580C26E3-62DB-4C82-9EEC-82C29E256C59}"/>
                </a:ext>
              </a:extLst>
            </p:cNvPr>
            <p:cNvSpPr txBox="1"/>
            <p:nvPr/>
          </p:nvSpPr>
          <p:spPr>
            <a:xfrm>
              <a:off x="5629541" y="4886046"/>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SC</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1" name="TextBox 110">
              <a:extLst>
                <a:ext uri="{FF2B5EF4-FFF2-40B4-BE49-F238E27FC236}">
                  <a16:creationId xmlns:a16="http://schemas.microsoft.com/office/drawing/2014/main" id="{816E2E55-F1B4-4707-BF48-484B36049946}"/>
                </a:ext>
              </a:extLst>
            </p:cNvPr>
            <p:cNvSpPr txBox="1"/>
            <p:nvPr/>
          </p:nvSpPr>
          <p:spPr>
            <a:xfrm>
              <a:off x="4488355" y="249922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WI</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8872084D-F3C7-4B05-808D-8A5697486435}"/>
                </a:ext>
              </a:extLst>
            </p:cNvPr>
            <p:cNvSpPr txBox="1"/>
            <p:nvPr/>
          </p:nvSpPr>
          <p:spPr>
            <a:xfrm>
              <a:off x="5077560" y="546535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FL</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3" name="TextBox 112">
              <a:extLst>
                <a:ext uri="{FF2B5EF4-FFF2-40B4-BE49-F238E27FC236}">
                  <a16:creationId xmlns:a16="http://schemas.microsoft.com/office/drawing/2014/main" id="{24964E99-8078-425F-BED0-87A4E3E8939D}"/>
                </a:ext>
              </a:extLst>
            </p:cNvPr>
            <p:cNvSpPr txBox="1"/>
            <p:nvPr/>
          </p:nvSpPr>
          <p:spPr>
            <a:xfrm>
              <a:off x="5057509" y="4886046"/>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GA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4" name="TextBox 113">
              <a:extLst>
                <a:ext uri="{FF2B5EF4-FFF2-40B4-BE49-F238E27FC236}">
                  <a16:creationId xmlns:a16="http://schemas.microsoft.com/office/drawing/2014/main" id="{01007DFA-868A-47CE-BB11-CB6EA63087F6}"/>
                </a:ext>
              </a:extLst>
            </p:cNvPr>
            <p:cNvSpPr txBox="1"/>
            <p:nvPr/>
          </p:nvSpPr>
          <p:spPr>
            <a:xfrm>
              <a:off x="5063821" y="430366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VA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5" name="TextBox 114">
              <a:extLst>
                <a:ext uri="{FF2B5EF4-FFF2-40B4-BE49-F238E27FC236}">
                  <a16:creationId xmlns:a16="http://schemas.microsoft.com/office/drawing/2014/main" id="{D6B9B035-9990-4AED-A931-C08302871A29}"/>
                </a:ext>
              </a:extLst>
            </p:cNvPr>
            <p:cNvSpPr txBox="1"/>
            <p:nvPr/>
          </p:nvSpPr>
          <p:spPr>
            <a:xfrm>
              <a:off x="5055952" y="370744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WV</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C84D59E4-DD09-422C-AD5D-E8D123D601C4}"/>
                </a:ext>
              </a:extLst>
            </p:cNvPr>
            <p:cNvSpPr txBox="1"/>
            <p:nvPr/>
          </p:nvSpPr>
          <p:spPr>
            <a:xfrm>
              <a:off x="5077445" y="3086005"/>
              <a:ext cx="465609"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IN</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7" name="TextBox 116">
              <a:extLst>
                <a:ext uri="{FF2B5EF4-FFF2-40B4-BE49-F238E27FC236}">
                  <a16:creationId xmlns:a16="http://schemas.microsoft.com/office/drawing/2014/main" id="{FD611322-6733-4C63-A67C-FD4D74F0A572}"/>
                </a:ext>
              </a:extLst>
            </p:cNvPr>
            <p:cNvSpPr txBox="1"/>
            <p:nvPr/>
          </p:nvSpPr>
          <p:spPr>
            <a:xfrm>
              <a:off x="4499150" y="3090004"/>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IL</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8" name="TextBox 117">
              <a:extLst>
                <a:ext uri="{FF2B5EF4-FFF2-40B4-BE49-F238E27FC236}">
                  <a16:creationId xmlns:a16="http://schemas.microsoft.com/office/drawing/2014/main" id="{146C6045-C84A-41B2-93FE-3138F1A0158A}"/>
                </a:ext>
              </a:extLst>
            </p:cNvPr>
            <p:cNvSpPr txBox="1"/>
            <p:nvPr/>
          </p:nvSpPr>
          <p:spPr>
            <a:xfrm>
              <a:off x="4482232" y="371571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KY</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19" name="TextBox 118">
              <a:extLst>
                <a:ext uri="{FF2B5EF4-FFF2-40B4-BE49-F238E27FC236}">
                  <a16:creationId xmlns:a16="http://schemas.microsoft.com/office/drawing/2014/main" id="{A5269A21-B959-4DE6-962A-FED4D52EFDC7}"/>
                </a:ext>
              </a:extLst>
            </p:cNvPr>
            <p:cNvSpPr txBox="1"/>
            <p:nvPr/>
          </p:nvSpPr>
          <p:spPr>
            <a:xfrm>
              <a:off x="4490476" y="4309044"/>
              <a:ext cx="485368" cy="382191"/>
            </a:xfrm>
            <a:prstGeom prst="flowChartOffpageConnector">
              <a:avLst/>
            </a:prstGeom>
            <a:grpFill/>
          </p:spPr>
          <p:txBody>
            <a:bodyPr wrap="square" rtlCol="0">
              <a:spAutoFit/>
            </a:bodyPr>
            <a:lstStyle/>
            <a:p>
              <a:pPr algn="ctr"/>
              <a:r>
                <a:rPr lang="en-US" sz="1400" dirty="0">
                  <a:solidFill>
                    <a:prstClr val="white"/>
                  </a:solidFill>
                  <a:latin typeface="Segoe UI"/>
                  <a:ea typeface="Verdana" panose="020B0604030504040204" pitchFamily="34" charset="0"/>
                  <a:cs typeface="Verdana" panose="020B0604030504040204" pitchFamily="34" charset="0"/>
                </a:rPr>
                <a:t>TN</a:t>
              </a:r>
              <a:endParaRPr lang="en-US" dirty="0">
                <a:solidFill>
                  <a:prstClr val="white"/>
                </a:solidFill>
                <a:latin typeface="Segoe UI"/>
                <a:ea typeface="Verdana" panose="020B0604030504040204" pitchFamily="34" charset="0"/>
                <a:cs typeface="Verdana" panose="020B0604030504040204" pitchFamily="34" charset="0"/>
              </a:endParaRPr>
            </a:p>
          </p:txBody>
        </p:sp>
        <p:sp>
          <p:nvSpPr>
            <p:cNvPr id="120" name="TextBox 119">
              <a:extLst>
                <a:ext uri="{FF2B5EF4-FFF2-40B4-BE49-F238E27FC236}">
                  <a16:creationId xmlns:a16="http://schemas.microsoft.com/office/drawing/2014/main" id="{5AADC875-D489-4622-9416-E9917A5C3674}"/>
                </a:ext>
              </a:extLst>
            </p:cNvPr>
            <p:cNvSpPr txBox="1"/>
            <p:nvPr/>
          </p:nvSpPr>
          <p:spPr>
            <a:xfrm>
              <a:off x="4487743" y="4886046"/>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AL</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1" name="TextBox 120">
              <a:extLst>
                <a:ext uri="{FF2B5EF4-FFF2-40B4-BE49-F238E27FC236}">
                  <a16:creationId xmlns:a16="http://schemas.microsoft.com/office/drawing/2014/main" id="{A67157C7-0816-4240-93ED-54894B0DD156}"/>
                </a:ext>
              </a:extLst>
            </p:cNvPr>
            <p:cNvSpPr txBox="1"/>
            <p:nvPr/>
          </p:nvSpPr>
          <p:spPr>
            <a:xfrm>
              <a:off x="3890332" y="4891240"/>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MS</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2" name="TextBox 121">
              <a:extLst>
                <a:ext uri="{FF2B5EF4-FFF2-40B4-BE49-F238E27FC236}">
                  <a16:creationId xmlns:a16="http://schemas.microsoft.com/office/drawing/2014/main" id="{8F8BD6F4-F0A0-4371-B4E3-55BA50009689}"/>
                </a:ext>
              </a:extLst>
            </p:cNvPr>
            <p:cNvSpPr txBox="1"/>
            <p:nvPr/>
          </p:nvSpPr>
          <p:spPr>
            <a:xfrm>
              <a:off x="3304587" y="4877880"/>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LA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3" name="TextBox 122">
              <a:extLst>
                <a:ext uri="{FF2B5EF4-FFF2-40B4-BE49-F238E27FC236}">
                  <a16:creationId xmlns:a16="http://schemas.microsoft.com/office/drawing/2014/main" id="{6569FF48-DB1B-4206-BD06-7506887A63E1}"/>
                </a:ext>
              </a:extLst>
            </p:cNvPr>
            <p:cNvSpPr txBox="1"/>
            <p:nvPr/>
          </p:nvSpPr>
          <p:spPr>
            <a:xfrm>
              <a:off x="2717000" y="4898165"/>
              <a:ext cx="485368" cy="382191"/>
            </a:xfrm>
            <a:prstGeom prst="flowChartOffpageConnector">
              <a:avLst/>
            </a:prstGeom>
            <a:grpFill/>
          </p:spPr>
          <p:txBody>
            <a:bodyPr wrap="square" rtlCol="0">
              <a:spAutoFit/>
            </a:bodyPr>
            <a:lstStyle/>
            <a:p>
              <a:pPr algn="ctr"/>
              <a:r>
                <a:rPr lang="en-US" sz="1400" dirty="0">
                  <a:solidFill>
                    <a:prstClr val="white"/>
                  </a:solidFill>
                  <a:latin typeface="Segoe UI"/>
                  <a:ea typeface="Verdana" panose="020B0604030504040204" pitchFamily="34" charset="0"/>
                  <a:cs typeface="Verdana" panose="020B0604030504040204" pitchFamily="34" charset="0"/>
                </a:rPr>
                <a:t>TX</a:t>
              </a:r>
              <a:endParaRPr lang="en-US" dirty="0">
                <a:solidFill>
                  <a:prstClr val="white"/>
                </a:solidFill>
                <a:latin typeface="Segoe UI"/>
                <a:ea typeface="Verdana" panose="020B0604030504040204" pitchFamily="34" charset="0"/>
                <a:cs typeface="Verdana" panose="020B0604030504040204" pitchFamily="34" charset="0"/>
              </a:endParaRPr>
            </a:p>
          </p:txBody>
        </p:sp>
        <p:sp>
          <p:nvSpPr>
            <p:cNvPr id="124" name="TextBox 123">
              <a:extLst>
                <a:ext uri="{FF2B5EF4-FFF2-40B4-BE49-F238E27FC236}">
                  <a16:creationId xmlns:a16="http://schemas.microsoft.com/office/drawing/2014/main" id="{100CC741-5A64-4700-8820-24A7A9274D53}"/>
                </a:ext>
              </a:extLst>
            </p:cNvPr>
            <p:cNvSpPr txBox="1"/>
            <p:nvPr/>
          </p:nvSpPr>
          <p:spPr>
            <a:xfrm>
              <a:off x="2161833" y="429286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AZ</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5" name="TextBox 124">
              <a:extLst>
                <a:ext uri="{FF2B5EF4-FFF2-40B4-BE49-F238E27FC236}">
                  <a16:creationId xmlns:a16="http://schemas.microsoft.com/office/drawing/2014/main" id="{7EDD6C34-6928-4C02-BB29-C14842769D6C}"/>
                </a:ext>
              </a:extLst>
            </p:cNvPr>
            <p:cNvSpPr txBox="1"/>
            <p:nvPr/>
          </p:nvSpPr>
          <p:spPr>
            <a:xfrm>
              <a:off x="3885376" y="4302632"/>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AR</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6" name="TextBox 125">
              <a:extLst>
                <a:ext uri="{FF2B5EF4-FFF2-40B4-BE49-F238E27FC236}">
                  <a16:creationId xmlns:a16="http://schemas.microsoft.com/office/drawing/2014/main" id="{FABE23BE-3CF7-4C4B-8BCA-078ECAAD1073}"/>
                </a:ext>
              </a:extLst>
            </p:cNvPr>
            <p:cNvSpPr txBox="1"/>
            <p:nvPr/>
          </p:nvSpPr>
          <p:spPr>
            <a:xfrm>
              <a:off x="3315448" y="4301935"/>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OK</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7" name="TextBox 126">
              <a:extLst>
                <a:ext uri="{FF2B5EF4-FFF2-40B4-BE49-F238E27FC236}">
                  <a16:creationId xmlns:a16="http://schemas.microsoft.com/office/drawing/2014/main" id="{DA4996A9-14D4-4729-8ED6-52E9366BC804}"/>
                </a:ext>
              </a:extLst>
            </p:cNvPr>
            <p:cNvSpPr txBox="1"/>
            <p:nvPr/>
          </p:nvSpPr>
          <p:spPr>
            <a:xfrm>
              <a:off x="2722672" y="4301935"/>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NM</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8" name="TextBox 127">
              <a:extLst>
                <a:ext uri="{FF2B5EF4-FFF2-40B4-BE49-F238E27FC236}">
                  <a16:creationId xmlns:a16="http://schemas.microsoft.com/office/drawing/2014/main" id="{22257A87-3301-4C49-A65A-B281B015F51D}"/>
                </a:ext>
              </a:extLst>
            </p:cNvPr>
            <p:cNvSpPr txBox="1"/>
            <p:nvPr/>
          </p:nvSpPr>
          <p:spPr>
            <a:xfrm>
              <a:off x="1551564" y="3706016"/>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NV</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29" name="TextBox 128">
              <a:extLst>
                <a:ext uri="{FF2B5EF4-FFF2-40B4-BE49-F238E27FC236}">
                  <a16:creationId xmlns:a16="http://schemas.microsoft.com/office/drawing/2014/main" id="{B0E9884F-FAC2-40EB-81DE-9C29DD083D8F}"/>
                </a:ext>
              </a:extLst>
            </p:cNvPr>
            <p:cNvSpPr txBox="1"/>
            <p:nvPr/>
          </p:nvSpPr>
          <p:spPr>
            <a:xfrm>
              <a:off x="2127027" y="370328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UT</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0" name="TextBox 129">
              <a:extLst>
                <a:ext uri="{FF2B5EF4-FFF2-40B4-BE49-F238E27FC236}">
                  <a16:creationId xmlns:a16="http://schemas.microsoft.com/office/drawing/2014/main" id="{5255CBD9-CFB4-470D-954C-B80C08A6792F}"/>
                </a:ext>
              </a:extLst>
            </p:cNvPr>
            <p:cNvSpPr txBox="1"/>
            <p:nvPr/>
          </p:nvSpPr>
          <p:spPr>
            <a:xfrm>
              <a:off x="2709652" y="3714323"/>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CO</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1" name="TextBox 130">
              <a:extLst>
                <a:ext uri="{FF2B5EF4-FFF2-40B4-BE49-F238E27FC236}">
                  <a16:creationId xmlns:a16="http://schemas.microsoft.com/office/drawing/2014/main" id="{91A85F62-14DC-4A00-856D-55BEC784E2FE}"/>
                </a:ext>
              </a:extLst>
            </p:cNvPr>
            <p:cNvSpPr txBox="1"/>
            <p:nvPr/>
          </p:nvSpPr>
          <p:spPr>
            <a:xfrm>
              <a:off x="3299625" y="3706017"/>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KS</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2" name="TextBox 131">
              <a:extLst>
                <a:ext uri="{FF2B5EF4-FFF2-40B4-BE49-F238E27FC236}">
                  <a16:creationId xmlns:a16="http://schemas.microsoft.com/office/drawing/2014/main" id="{FF314832-1239-402F-A0A3-F11108F2ED5C}"/>
                </a:ext>
              </a:extLst>
            </p:cNvPr>
            <p:cNvSpPr txBox="1"/>
            <p:nvPr/>
          </p:nvSpPr>
          <p:spPr>
            <a:xfrm>
              <a:off x="3906769" y="371053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MO</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3" name="TextBox 132">
              <a:extLst>
                <a:ext uri="{FF2B5EF4-FFF2-40B4-BE49-F238E27FC236}">
                  <a16:creationId xmlns:a16="http://schemas.microsoft.com/office/drawing/2014/main" id="{EA62C863-9E71-4D1C-8A84-C37F3A7E3970}"/>
                </a:ext>
              </a:extLst>
            </p:cNvPr>
            <p:cNvSpPr txBox="1"/>
            <p:nvPr/>
          </p:nvSpPr>
          <p:spPr>
            <a:xfrm>
              <a:off x="3310910" y="249921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SD</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4" name="TextBox 133">
              <a:extLst>
                <a:ext uri="{FF2B5EF4-FFF2-40B4-BE49-F238E27FC236}">
                  <a16:creationId xmlns:a16="http://schemas.microsoft.com/office/drawing/2014/main" id="{53D9DBF9-1D45-4E9A-A25C-B1163EC3BF4F}"/>
                </a:ext>
              </a:extLst>
            </p:cNvPr>
            <p:cNvSpPr txBox="1"/>
            <p:nvPr/>
          </p:nvSpPr>
          <p:spPr>
            <a:xfrm>
              <a:off x="1559148" y="2504421"/>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WA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5" name="TextBox 134">
              <a:extLst>
                <a:ext uri="{FF2B5EF4-FFF2-40B4-BE49-F238E27FC236}">
                  <a16:creationId xmlns:a16="http://schemas.microsoft.com/office/drawing/2014/main" id="{8EF2BA76-744B-4780-AF3D-6809F71E31DF}"/>
                </a:ext>
              </a:extLst>
            </p:cNvPr>
            <p:cNvSpPr txBox="1"/>
            <p:nvPr/>
          </p:nvSpPr>
          <p:spPr>
            <a:xfrm>
              <a:off x="1551564" y="3083119"/>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OR</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6" name="TextBox 135">
              <a:extLst>
                <a:ext uri="{FF2B5EF4-FFF2-40B4-BE49-F238E27FC236}">
                  <a16:creationId xmlns:a16="http://schemas.microsoft.com/office/drawing/2014/main" id="{088804FC-C633-413C-A4D8-F14DBDEDC9A7}"/>
                </a:ext>
              </a:extLst>
            </p:cNvPr>
            <p:cNvSpPr txBox="1"/>
            <p:nvPr/>
          </p:nvSpPr>
          <p:spPr>
            <a:xfrm>
              <a:off x="2732952" y="2499220"/>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ND</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7" name="TextBox 136">
              <a:extLst>
                <a:ext uri="{FF2B5EF4-FFF2-40B4-BE49-F238E27FC236}">
                  <a16:creationId xmlns:a16="http://schemas.microsoft.com/office/drawing/2014/main" id="{D1BC081B-DADA-48E5-A74E-A7006AB69A7A}"/>
                </a:ext>
              </a:extLst>
            </p:cNvPr>
            <p:cNvSpPr txBox="1"/>
            <p:nvPr/>
          </p:nvSpPr>
          <p:spPr>
            <a:xfrm>
              <a:off x="2143054" y="2499221"/>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MT</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8" name="TextBox 137">
              <a:extLst>
                <a:ext uri="{FF2B5EF4-FFF2-40B4-BE49-F238E27FC236}">
                  <a16:creationId xmlns:a16="http://schemas.microsoft.com/office/drawing/2014/main" id="{40F80DFE-FF4D-40E1-B3BB-B470CD94739A}"/>
                </a:ext>
              </a:extLst>
            </p:cNvPr>
            <p:cNvSpPr txBox="1"/>
            <p:nvPr/>
          </p:nvSpPr>
          <p:spPr>
            <a:xfrm>
              <a:off x="2141420" y="3081056"/>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ID</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39" name="TextBox 138">
              <a:extLst>
                <a:ext uri="{FF2B5EF4-FFF2-40B4-BE49-F238E27FC236}">
                  <a16:creationId xmlns:a16="http://schemas.microsoft.com/office/drawing/2014/main" id="{A65E38BC-DC40-48AB-87BA-EA128E65C36E}"/>
                </a:ext>
              </a:extLst>
            </p:cNvPr>
            <p:cNvSpPr txBox="1"/>
            <p:nvPr/>
          </p:nvSpPr>
          <p:spPr>
            <a:xfrm>
              <a:off x="3914087" y="2499218"/>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MN</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40" name="TextBox 139">
              <a:extLst>
                <a:ext uri="{FF2B5EF4-FFF2-40B4-BE49-F238E27FC236}">
                  <a16:creationId xmlns:a16="http://schemas.microsoft.com/office/drawing/2014/main" id="{B4F3A961-6A47-44BC-9735-BF2E1F54A2A7}"/>
                </a:ext>
              </a:extLst>
            </p:cNvPr>
            <p:cNvSpPr txBox="1"/>
            <p:nvPr/>
          </p:nvSpPr>
          <p:spPr>
            <a:xfrm>
              <a:off x="3889639" y="3081413"/>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IA</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41" name="TextBox 140">
              <a:extLst>
                <a:ext uri="{FF2B5EF4-FFF2-40B4-BE49-F238E27FC236}">
                  <a16:creationId xmlns:a16="http://schemas.microsoft.com/office/drawing/2014/main" id="{84538AF8-170E-4AF4-9A06-4E13296AE8DD}"/>
                </a:ext>
              </a:extLst>
            </p:cNvPr>
            <p:cNvSpPr txBox="1"/>
            <p:nvPr/>
          </p:nvSpPr>
          <p:spPr>
            <a:xfrm>
              <a:off x="2713920" y="3090557"/>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WY</a:t>
              </a:r>
              <a:endParaRPr lang="en-US" dirty="0">
                <a:solidFill>
                  <a:prstClr val="black"/>
                </a:solidFill>
                <a:latin typeface="Segoe UI"/>
                <a:ea typeface="Verdana" panose="020B0604030504040204" pitchFamily="34" charset="0"/>
                <a:cs typeface="Verdana" panose="020B0604030504040204" pitchFamily="34" charset="0"/>
              </a:endParaRPr>
            </a:p>
          </p:txBody>
        </p:sp>
        <p:sp>
          <p:nvSpPr>
            <p:cNvPr id="142" name="TextBox 141">
              <a:extLst>
                <a:ext uri="{FF2B5EF4-FFF2-40B4-BE49-F238E27FC236}">
                  <a16:creationId xmlns:a16="http://schemas.microsoft.com/office/drawing/2014/main" id="{17B968DE-7998-498C-803E-4E99ABBB4B7C}"/>
                </a:ext>
              </a:extLst>
            </p:cNvPr>
            <p:cNvSpPr txBox="1"/>
            <p:nvPr/>
          </p:nvSpPr>
          <p:spPr>
            <a:xfrm>
              <a:off x="3279559" y="3076201"/>
              <a:ext cx="485368" cy="382191"/>
            </a:xfrm>
            <a:prstGeom prst="flowChartOffpageConnector">
              <a:avLst/>
            </a:prstGeom>
            <a:grpFill/>
          </p:spPr>
          <p:txBody>
            <a:bodyPr wrap="square" rtlCol="0">
              <a:spAutoFit/>
            </a:bodyPr>
            <a:lstStyle/>
            <a:p>
              <a:pPr algn="ctr"/>
              <a:r>
                <a:rPr lang="en-US" sz="1400" dirty="0">
                  <a:solidFill>
                    <a:prstClr val="black"/>
                  </a:solidFill>
                  <a:latin typeface="Segoe UI"/>
                  <a:ea typeface="Verdana" panose="020B0604030504040204" pitchFamily="34" charset="0"/>
                  <a:cs typeface="Verdana" panose="020B0604030504040204" pitchFamily="34" charset="0"/>
                </a:rPr>
                <a:t>NE</a:t>
              </a:r>
              <a:endParaRPr lang="en-US" dirty="0">
                <a:solidFill>
                  <a:prstClr val="black"/>
                </a:solidFill>
                <a:latin typeface="Segoe UI"/>
                <a:ea typeface="Verdana" panose="020B0604030504040204" pitchFamily="34" charset="0"/>
                <a:cs typeface="Verdana" panose="020B0604030504040204" pitchFamily="34" charset="0"/>
              </a:endParaRPr>
            </a:p>
          </p:txBody>
        </p:sp>
      </p:grpSp>
      <p:sp>
        <p:nvSpPr>
          <p:cNvPr id="154" name="TextBox 153">
            <a:extLst>
              <a:ext uri="{FF2B5EF4-FFF2-40B4-BE49-F238E27FC236}">
                <a16:creationId xmlns:a16="http://schemas.microsoft.com/office/drawing/2014/main" id="{A9533BEA-BC24-4B13-8B30-DE5A6A01CA05}"/>
              </a:ext>
            </a:extLst>
          </p:cNvPr>
          <p:cNvSpPr txBox="1"/>
          <p:nvPr/>
        </p:nvSpPr>
        <p:spPr>
          <a:xfrm>
            <a:off x="6986024" y="5962519"/>
            <a:ext cx="2418921" cy="230832"/>
          </a:xfrm>
          <a:prstGeom prst="rect">
            <a:avLst/>
          </a:prstGeom>
          <a:noFill/>
        </p:spPr>
        <p:txBody>
          <a:bodyPr wrap="square" rtlCol="0">
            <a:spAutoFit/>
          </a:bodyPr>
          <a:lstStyle/>
          <a:p>
            <a:pPr algn="r"/>
            <a:r>
              <a:rPr lang="en-US" sz="900" dirty="0">
                <a:solidFill>
                  <a:prstClr val="black"/>
                </a:solidFill>
                <a:latin typeface="Segoe UI"/>
                <a:ea typeface="Verdana" panose="020B0604030504040204" pitchFamily="34" charset="0"/>
                <a:cs typeface="Verdana" panose="020B0604030504040204" pitchFamily="34" charset="0"/>
              </a:rPr>
              <a:t>Source: Sheps Center, UNC </a:t>
            </a:r>
          </a:p>
        </p:txBody>
      </p:sp>
      <p:grpSp>
        <p:nvGrpSpPr>
          <p:cNvPr id="11" name="Group 10">
            <a:extLst>
              <a:ext uri="{FF2B5EF4-FFF2-40B4-BE49-F238E27FC236}">
                <a16:creationId xmlns:a16="http://schemas.microsoft.com/office/drawing/2014/main" id="{E9A01A9D-56D0-4B8D-B2E5-EE95F2DDDC61}"/>
              </a:ext>
            </a:extLst>
          </p:cNvPr>
          <p:cNvGrpSpPr/>
          <p:nvPr/>
        </p:nvGrpSpPr>
        <p:grpSpPr>
          <a:xfrm>
            <a:off x="2155377" y="5562944"/>
            <a:ext cx="4288811" cy="569551"/>
            <a:chOff x="647403" y="5601021"/>
            <a:chExt cx="4288811" cy="569551"/>
          </a:xfrm>
        </p:grpSpPr>
        <p:sp>
          <p:nvSpPr>
            <p:cNvPr id="3" name="Rectangle 2">
              <a:extLst>
                <a:ext uri="{FF2B5EF4-FFF2-40B4-BE49-F238E27FC236}">
                  <a16:creationId xmlns:a16="http://schemas.microsoft.com/office/drawing/2014/main" id="{E14CBE3D-E399-44AE-9D73-A710A3D1D51D}"/>
                </a:ext>
              </a:extLst>
            </p:cNvPr>
            <p:cNvSpPr/>
            <p:nvPr/>
          </p:nvSpPr>
          <p:spPr>
            <a:xfrm>
              <a:off x="1362252" y="6092304"/>
              <a:ext cx="485368" cy="73890"/>
            </a:xfrm>
            <a:prstGeom prst="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3" name="Rectangle 142">
              <a:extLst>
                <a:ext uri="{FF2B5EF4-FFF2-40B4-BE49-F238E27FC236}">
                  <a16:creationId xmlns:a16="http://schemas.microsoft.com/office/drawing/2014/main" id="{62130952-02A4-41D0-8767-96FB8D8ADCF3}"/>
                </a:ext>
              </a:extLst>
            </p:cNvPr>
            <p:cNvSpPr/>
            <p:nvPr/>
          </p:nvSpPr>
          <p:spPr>
            <a:xfrm>
              <a:off x="2124855" y="6092304"/>
              <a:ext cx="485368" cy="73890"/>
            </a:xfrm>
            <a:prstGeom prst="rect">
              <a:avLst/>
            </a:prstGeom>
            <a:solidFill>
              <a:srgbClr val="FF9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4" name="Rectangle 143">
              <a:extLst>
                <a:ext uri="{FF2B5EF4-FFF2-40B4-BE49-F238E27FC236}">
                  <a16:creationId xmlns:a16="http://schemas.microsoft.com/office/drawing/2014/main" id="{46871685-4762-4296-9F79-B6B2D1B8BCC2}"/>
                </a:ext>
              </a:extLst>
            </p:cNvPr>
            <p:cNvSpPr/>
            <p:nvPr/>
          </p:nvSpPr>
          <p:spPr>
            <a:xfrm>
              <a:off x="2887458" y="6092304"/>
              <a:ext cx="485368" cy="73890"/>
            </a:xfrm>
            <a:prstGeom prst="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6" name="TextBox 5">
              <a:extLst>
                <a:ext uri="{FF2B5EF4-FFF2-40B4-BE49-F238E27FC236}">
                  <a16:creationId xmlns:a16="http://schemas.microsoft.com/office/drawing/2014/main" id="{0C909532-E97A-440D-BC02-12891455112C}"/>
                </a:ext>
              </a:extLst>
            </p:cNvPr>
            <p:cNvSpPr txBox="1"/>
            <p:nvPr/>
          </p:nvSpPr>
          <p:spPr>
            <a:xfrm>
              <a:off x="902548" y="5601021"/>
              <a:ext cx="3943927"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Number of rural hospitals closed since 2010.</a:t>
              </a:r>
            </a:p>
          </p:txBody>
        </p:sp>
        <p:sp>
          <p:nvSpPr>
            <p:cNvPr id="147" name="TextBox 146">
              <a:extLst>
                <a:ext uri="{FF2B5EF4-FFF2-40B4-BE49-F238E27FC236}">
                  <a16:creationId xmlns:a16="http://schemas.microsoft.com/office/drawing/2014/main" id="{29616BA1-6F48-42B0-AE45-FEEC6E7406EF}"/>
                </a:ext>
              </a:extLst>
            </p:cNvPr>
            <p:cNvSpPr txBox="1"/>
            <p:nvPr/>
          </p:nvSpPr>
          <p:spPr>
            <a:xfrm>
              <a:off x="1382397" y="5847641"/>
              <a:ext cx="485368" cy="261610"/>
            </a:xfrm>
            <a:prstGeom prst="rect">
              <a:avLst/>
            </a:prstGeom>
            <a:noFill/>
          </p:spPr>
          <p:txBody>
            <a:bodyPr wrap="square" rtlCol="0">
              <a:spAutoFit/>
            </a:bodyPr>
            <a:lstStyle/>
            <a:p>
              <a:r>
                <a:rPr lang="en-US" sz="1100" dirty="0">
                  <a:solidFill>
                    <a:prstClr val="black"/>
                  </a:solidFill>
                  <a:latin typeface="Segoe UI"/>
                  <a:ea typeface="Verdana" panose="020B0604030504040204" pitchFamily="34" charset="0"/>
                  <a:cs typeface="Verdana" panose="020B0604030504040204" pitchFamily="34" charset="0"/>
                </a:rPr>
                <a:t>1-2</a:t>
              </a:r>
            </a:p>
          </p:txBody>
        </p:sp>
        <p:sp>
          <p:nvSpPr>
            <p:cNvPr id="148" name="TextBox 147">
              <a:extLst>
                <a:ext uri="{FF2B5EF4-FFF2-40B4-BE49-F238E27FC236}">
                  <a16:creationId xmlns:a16="http://schemas.microsoft.com/office/drawing/2014/main" id="{E214F162-0EB5-4425-B053-3586424CA26E}"/>
                </a:ext>
              </a:extLst>
            </p:cNvPr>
            <p:cNvSpPr txBox="1"/>
            <p:nvPr/>
          </p:nvSpPr>
          <p:spPr>
            <a:xfrm>
              <a:off x="2076053" y="5843892"/>
              <a:ext cx="629772"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3</a:t>
              </a:r>
            </a:p>
          </p:txBody>
        </p:sp>
        <p:sp>
          <p:nvSpPr>
            <p:cNvPr id="149" name="TextBox 148">
              <a:extLst>
                <a:ext uri="{FF2B5EF4-FFF2-40B4-BE49-F238E27FC236}">
                  <a16:creationId xmlns:a16="http://schemas.microsoft.com/office/drawing/2014/main" id="{54912822-BB67-4579-A629-A2A1409FD70E}"/>
                </a:ext>
              </a:extLst>
            </p:cNvPr>
            <p:cNvSpPr txBox="1"/>
            <p:nvPr/>
          </p:nvSpPr>
          <p:spPr>
            <a:xfrm>
              <a:off x="2795923" y="5849109"/>
              <a:ext cx="678867"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4</a:t>
              </a:r>
            </a:p>
          </p:txBody>
        </p:sp>
        <p:sp>
          <p:nvSpPr>
            <p:cNvPr id="150" name="TextBox 149">
              <a:extLst>
                <a:ext uri="{FF2B5EF4-FFF2-40B4-BE49-F238E27FC236}">
                  <a16:creationId xmlns:a16="http://schemas.microsoft.com/office/drawing/2014/main" id="{8CB9E9D1-61D7-4E64-A043-16848656A4CC}"/>
                </a:ext>
              </a:extLst>
            </p:cNvPr>
            <p:cNvSpPr txBox="1"/>
            <p:nvPr/>
          </p:nvSpPr>
          <p:spPr>
            <a:xfrm>
              <a:off x="3604050" y="5841835"/>
              <a:ext cx="566627"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5-8</a:t>
              </a:r>
            </a:p>
          </p:txBody>
        </p:sp>
        <p:sp>
          <p:nvSpPr>
            <p:cNvPr id="152" name="Rectangle 151">
              <a:extLst>
                <a:ext uri="{FF2B5EF4-FFF2-40B4-BE49-F238E27FC236}">
                  <a16:creationId xmlns:a16="http://schemas.microsoft.com/office/drawing/2014/main" id="{6C4E7183-1083-4838-930E-C415E705FC4B}"/>
                </a:ext>
              </a:extLst>
            </p:cNvPr>
            <p:cNvSpPr/>
            <p:nvPr/>
          </p:nvSpPr>
          <p:spPr>
            <a:xfrm>
              <a:off x="4349801" y="6096682"/>
              <a:ext cx="485368" cy="73890"/>
            </a:xfrm>
            <a:prstGeom prst="rect">
              <a:avLst/>
            </a:prstGeom>
            <a:solidFill>
              <a:srgbClr val="9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3" name="TextBox 152">
              <a:extLst>
                <a:ext uri="{FF2B5EF4-FFF2-40B4-BE49-F238E27FC236}">
                  <a16:creationId xmlns:a16="http://schemas.microsoft.com/office/drawing/2014/main" id="{28A33C35-9136-431F-941E-CF20BFCA710B}"/>
                </a:ext>
              </a:extLst>
            </p:cNvPr>
            <p:cNvSpPr txBox="1"/>
            <p:nvPr/>
          </p:nvSpPr>
          <p:spPr>
            <a:xfrm>
              <a:off x="4257347" y="5853684"/>
              <a:ext cx="678867"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10+</a:t>
              </a:r>
            </a:p>
          </p:txBody>
        </p:sp>
        <p:sp>
          <p:nvSpPr>
            <p:cNvPr id="146" name="Rectangle 145">
              <a:extLst>
                <a:ext uri="{FF2B5EF4-FFF2-40B4-BE49-F238E27FC236}">
                  <a16:creationId xmlns:a16="http://schemas.microsoft.com/office/drawing/2014/main" id="{49830C3C-C23B-4339-9514-1BDB68FDF2C3}"/>
                </a:ext>
              </a:extLst>
            </p:cNvPr>
            <p:cNvSpPr/>
            <p:nvPr/>
          </p:nvSpPr>
          <p:spPr>
            <a:xfrm>
              <a:off x="647403" y="6091263"/>
              <a:ext cx="485368" cy="73890"/>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1" name="TextBox 150">
              <a:extLst>
                <a:ext uri="{FF2B5EF4-FFF2-40B4-BE49-F238E27FC236}">
                  <a16:creationId xmlns:a16="http://schemas.microsoft.com/office/drawing/2014/main" id="{8EED36FD-FBDE-40DC-907B-ED11C924A785}"/>
                </a:ext>
              </a:extLst>
            </p:cNvPr>
            <p:cNvSpPr txBox="1"/>
            <p:nvPr/>
          </p:nvSpPr>
          <p:spPr>
            <a:xfrm>
              <a:off x="689815" y="5845983"/>
              <a:ext cx="485368"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0</a:t>
              </a:r>
            </a:p>
          </p:txBody>
        </p:sp>
        <p:sp>
          <p:nvSpPr>
            <p:cNvPr id="171" name="Rectangle 170">
              <a:extLst>
                <a:ext uri="{FF2B5EF4-FFF2-40B4-BE49-F238E27FC236}">
                  <a16:creationId xmlns:a16="http://schemas.microsoft.com/office/drawing/2014/main" id="{3BDECF0C-F985-4A08-8FED-744D4E7C3E52}"/>
                </a:ext>
              </a:extLst>
            </p:cNvPr>
            <p:cNvSpPr/>
            <p:nvPr/>
          </p:nvSpPr>
          <p:spPr>
            <a:xfrm>
              <a:off x="3644679" y="6092304"/>
              <a:ext cx="485368" cy="73890"/>
            </a:xfrm>
            <a:prstGeom prst="rect">
              <a:avLst/>
            </a:prstGeom>
            <a:solidFill>
              <a:srgbClr val="FF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sp>
        <p:nvSpPr>
          <p:cNvPr id="156" name="TextBox 155">
            <a:extLst>
              <a:ext uri="{FF2B5EF4-FFF2-40B4-BE49-F238E27FC236}">
                <a16:creationId xmlns:a16="http://schemas.microsoft.com/office/drawing/2014/main" id="{DFD1706A-750E-4A0D-89EC-1675966050B5}"/>
              </a:ext>
            </a:extLst>
          </p:cNvPr>
          <p:cNvSpPr txBox="1"/>
          <p:nvPr/>
        </p:nvSpPr>
        <p:spPr>
          <a:xfrm>
            <a:off x="8953347" y="3973077"/>
            <a:ext cx="2987752" cy="954107"/>
          </a:xfrm>
          <a:prstGeom prst="rect">
            <a:avLst/>
          </a:prstGeom>
          <a:noFill/>
        </p:spPr>
        <p:txBody>
          <a:bodyPr wrap="square" lIns="91440" tIns="45720" rIns="91440" bIns="45720" rtlCol="0" anchor="t">
            <a:spAutoFit/>
          </a:bodyPr>
          <a:lstStyle/>
          <a:p>
            <a:pPr algn="ctr"/>
            <a:r>
              <a:rPr lang="en-US" sz="3200" b="1" dirty="0">
                <a:solidFill>
                  <a:srgbClr val="3A4972"/>
                </a:solidFill>
                <a:latin typeface="Cambria"/>
                <a:ea typeface="Cambria" panose="02040503050406030204" pitchFamily="18" charset="0"/>
                <a:cs typeface="Verdana"/>
              </a:rPr>
              <a:t>138 Closures</a:t>
            </a:r>
            <a:endParaRPr lang="en-US" dirty="0">
              <a:solidFill>
                <a:srgbClr val="3A4972"/>
              </a:solidFill>
              <a:latin typeface="Cambria"/>
              <a:cs typeface="Verdana"/>
            </a:endParaRPr>
          </a:p>
          <a:p>
            <a:pPr algn="ctr"/>
            <a:r>
              <a:rPr lang="en-US" sz="2400" b="1" dirty="0">
                <a:solidFill>
                  <a:srgbClr val="3A4972"/>
                </a:solidFill>
                <a:latin typeface="Cambria"/>
                <a:ea typeface="Cambria" panose="02040503050406030204" pitchFamily="18" charset="0"/>
                <a:cs typeface="Verdana"/>
              </a:rPr>
              <a:t>as of August 9, 2021</a:t>
            </a:r>
            <a:endParaRPr lang="en-US" sz="2400" dirty="0">
              <a:solidFill>
                <a:srgbClr val="3A4972"/>
              </a:solidFill>
              <a:latin typeface="Cambria"/>
              <a:cs typeface="Verdana"/>
            </a:endParaRPr>
          </a:p>
        </p:txBody>
      </p:sp>
      <p:sp>
        <p:nvSpPr>
          <p:cNvPr id="155" name="Rectangle 154">
            <a:extLst>
              <a:ext uri="{FF2B5EF4-FFF2-40B4-BE49-F238E27FC236}">
                <a16:creationId xmlns:a16="http://schemas.microsoft.com/office/drawing/2014/main" id="{EAB8155A-85C4-4706-8A25-5D24DB94EF33}"/>
              </a:ext>
            </a:extLst>
          </p:cNvPr>
          <p:cNvSpPr/>
          <p:nvPr/>
        </p:nvSpPr>
        <p:spPr>
          <a:xfrm>
            <a:off x="2679313" y="6305995"/>
            <a:ext cx="485368" cy="73890"/>
          </a:xfrm>
          <a:prstGeom prst="rect">
            <a:avLst/>
          </a:prstGeom>
          <a:solidFill>
            <a:schemeClr val="bg1"/>
          </a:solidFill>
          <a:ln w="28575">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egoe UI Light"/>
            </a:endParaRPr>
          </a:p>
        </p:txBody>
      </p:sp>
      <p:sp>
        <p:nvSpPr>
          <p:cNvPr id="158" name="TextBox 157">
            <a:extLst>
              <a:ext uri="{FF2B5EF4-FFF2-40B4-BE49-F238E27FC236}">
                <a16:creationId xmlns:a16="http://schemas.microsoft.com/office/drawing/2014/main" id="{060A0AA2-2004-4D0B-AD4D-707A453C10E9}"/>
              </a:ext>
            </a:extLst>
          </p:cNvPr>
          <p:cNvSpPr txBox="1"/>
          <p:nvPr/>
        </p:nvSpPr>
        <p:spPr>
          <a:xfrm>
            <a:off x="2790327" y="6230286"/>
            <a:ext cx="3050965" cy="215444"/>
          </a:xfrm>
          <a:prstGeom prst="rect">
            <a:avLst/>
          </a:prstGeom>
          <a:noFill/>
        </p:spPr>
        <p:txBody>
          <a:bodyPr wrap="square" rtlCol="0">
            <a:spAutoFit/>
          </a:bodyPr>
          <a:lstStyle/>
          <a:p>
            <a:pPr algn="r">
              <a:defRPr/>
            </a:pPr>
            <a:r>
              <a:rPr lang="en-US" sz="800" dirty="0">
                <a:solidFill>
                  <a:prstClr val="black"/>
                </a:solidFill>
                <a:latin typeface="Segoe UI"/>
                <a:ea typeface="Verdana" panose="020B0604030504040204" pitchFamily="34" charset="0"/>
                <a:cs typeface="Verdana" panose="020B0604030504040204" pitchFamily="34" charset="0"/>
              </a:rPr>
              <a:t>Medicaid Expansion State (implemented as of 12/31/19)</a:t>
            </a:r>
          </a:p>
        </p:txBody>
      </p:sp>
      <p:sp>
        <p:nvSpPr>
          <p:cNvPr id="159" name="TextBox 158">
            <a:extLst>
              <a:ext uri="{FF2B5EF4-FFF2-40B4-BE49-F238E27FC236}">
                <a16:creationId xmlns:a16="http://schemas.microsoft.com/office/drawing/2014/main" id="{368C6C83-8912-4A94-BB45-5AEECD061CC4}"/>
              </a:ext>
            </a:extLst>
          </p:cNvPr>
          <p:cNvSpPr txBox="1"/>
          <p:nvPr/>
        </p:nvSpPr>
        <p:spPr>
          <a:xfrm>
            <a:off x="7798197" y="6132321"/>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a:t>
            </a:r>
            <a:r>
              <a:rPr kumimoji="0" lang="en-US" sz="9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Chartis</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Center for Rural Health, 2021.</a:t>
            </a:r>
          </a:p>
        </p:txBody>
      </p:sp>
      <p:sp>
        <p:nvSpPr>
          <p:cNvPr id="4" name="Title 3">
            <a:extLst>
              <a:ext uri="{FF2B5EF4-FFF2-40B4-BE49-F238E27FC236}">
                <a16:creationId xmlns:a16="http://schemas.microsoft.com/office/drawing/2014/main" id="{4CDDED68-2919-4395-A19B-B246C75EFDA6}"/>
              </a:ext>
            </a:extLst>
          </p:cNvPr>
          <p:cNvSpPr txBox="1">
            <a:spLocks/>
          </p:cNvSpPr>
          <p:nvPr/>
        </p:nvSpPr>
        <p:spPr>
          <a:xfrm>
            <a:off x="579407" y="250106"/>
            <a:ext cx="11018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Rural Hospital Closures</a:t>
            </a:r>
          </a:p>
        </p:txBody>
      </p:sp>
    </p:spTree>
    <p:extLst>
      <p:ext uri="{BB962C8B-B14F-4D97-AF65-F5344CB8AC3E}">
        <p14:creationId xmlns:p14="http://schemas.microsoft.com/office/powerpoint/2010/main" val="71266941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06C9C36-B8FD-4692-BD0C-2561C8661788}"/>
              </a:ext>
            </a:extLst>
          </p:cNvPr>
          <p:cNvGraphicFramePr>
            <a:graphicFrameLocks noChangeAspect="1"/>
          </p:cNvGraphicFramePr>
          <p:nvPr>
            <p:custDataLst>
              <p:tags r:id="rId1"/>
            </p:custData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7" name="Object 6" hidden="1">
                        <a:extLst>
                          <a:ext uri="{FF2B5EF4-FFF2-40B4-BE49-F238E27FC236}">
                            <a16:creationId xmlns:a16="http://schemas.microsoft.com/office/drawing/2014/main" id="{506C9C36-B8FD-4692-BD0C-2561C8661788}"/>
                          </a:ext>
                        </a:extLst>
                      </p:cNvPr>
                      <p:cNvPicPr/>
                      <p:nvPr/>
                    </p:nvPicPr>
                    <p:blipFill>
                      <a:blip r:embed="rId4"/>
                      <a:stretch>
                        <a:fillRect/>
                      </a:stretch>
                    </p:blipFill>
                    <p:spPr>
                      <a:xfrm>
                        <a:off x="1525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594E9999-CB06-4AFF-81F3-735604D5F620}"/>
              </a:ext>
            </a:extLst>
          </p:cNvPr>
          <p:cNvGrpSpPr/>
          <p:nvPr/>
        </p:nvGrpSpPr>
        <p:grpSpPr>
          <a:xfrm>
            <a:off x="2647082" y="1459001"/>
            <a:ext cx="6884958" cy="4142021"/>
            <a:chOff x="959695" y="1768904"/>
            <a:chExt cx="6884958" cy="4142021"/>
          </a:xfrm>
          <a:noFill/>
        </p:grpSpPr>
        <p:sp>
          <p:nvSpPr>
            <p:cNvPr id="13" name="Rectangle 12">
              <a:extLst>
                <a:ext uri="{FF2B5EF4-FFF2-40B4-BE49-F238E27FC236}">
                  <a16:creationId xmlns:a16="http://schemas.microsoft.com/office/drawing/2014/main" id="{2E3C0CCE-3352-4F90-98EC-B3430EAE3F37}"/>
                </a:ext>
              </a:extLst>
            </p:cNvPr>
            <p:cNvSpPr/>
            <p:nvPr/>
          </p:nvSpPr>
          <p:spPr>
            <a:xfrm>
              <a:off x="6770402" y="2366042"/>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14" name="Rectangle 13">
              <a:extLst>
                <a:ext uri="{FF2B5EF4-FFF2-40B4-BE49-F238E27FC236}">
                  <a16:creationId xmlns:a16="http://schemas.microsoft.com/office/drawing/2014/main" id="{289A96F2-4EFE-47EE-AA37-F15F7592789F}"/>
                </a:ext>
              </a:extLst>
            </p:cNvPr>
            <p:cNvSpPr/>
            <p:nvPr/>
          </p:nvSpPr>
          <p:spPr>
            <a:xfrm>
              <a:off x="6782546" y="176890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15" name="Rectangle 14">
              <a:extLst>
                <a:ext uri="{FF2B5EF4-FFF2-40B4-BE49-F238E27FC236}">
                  <a16:creationId xmlns:a16="http://schemas.microsoft.com/office/drawing/2014/main" id="{06489D17-73C6-43EA-A604-1EFCEE27448D}"/>
                </a:ext>
              </a:extLst>
            </p:cNvPr>
            <p:cNvSpPr/>
            <p:nvPr/>
          </p:nvSpPr>
          <p:spPr>
            <a:xfrm>
              <a:off x="6766401" y="297378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16" name="Rectangle 15">
              <a:extLst>
                <a:ext uri="{FF2B5EF4-FFF2-40B4-BE49-F238E27FC236}">
                  <a16:creationId xmlns:a16="http://schemas.microsoft.com/office/drawing/2014/main" id="{5EE564D4-94BE-46B8-A988-7A837EBFB7FF}"/>
                </a:ext>
              </a:extLst>
            </p:cNvPr>
            <p:cNvSpPr/>
            <p:nvPr/>
          </p:nvSpPr>
          <p:spPr>
            <a:xfrm>
              <a:off x="6766401" y="3589084"/>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82" name="Group 81">
              <a:extLst>
                <a:ext uri="{FF2B5EF4-FFF2-40B4-BE49-F238E27FC236}">
                  <a16:creationId xmlns:a16="http://schemas.microsoft.com/office/drawing/2014/main" id="{3C6D32A9-B8E1-46F7-9BF3-DACC97E10829}"/>
                </a:ext>
              </a:extLst>
            </p:cNvPr>
            <p:cNvGrpSpPr/>
            <p:nvPr/>
          </p:nvGrpSpPr>
          <p:grpSpPr>
            <a:xfrm>
              <a:off x="7346960" y="1778574"/>
              <a:ext cx="485368" cy="1711037"/>
              <a:chOff x="6924041" y="1879137"/>
              <a:chExt cx="485368" cy="1711037"/>
            </a:xfrm>
            <a:grpFill/>
          </p:grpSpPr>
          <p:sp>
            <p:nvSpPr>
              <p:cNvPr id="12" name="Rectangle 11">
                <a:extLst>
                  <a:ext uri="{FF2B5EF4-FFF2-40B4-BE49-F238E27FC236}">
                    <a16:creationId xmlns:a16="http://schemas.microsoft.com/office/drawing/2014/main" id="{896FC3F1-861B-4F31-9479-1F3DB92B11C8}"/>
                  </a:ext>
                </a:extLst>
              </p:cNvPr>
              <p:cNvSpPr/>
              <p:nvPr/>
            </p:nvSpPr>
            <p:spPr>
              <a:xfrm>
                <a:off x="6924041" y="18791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19" name="Group 18">
                <a:extLst>
                  <a:ext uri="{FF2B5EF4-FFF2-40B4-BE49-F238E27FC236}">
                    <a16:creationId xmlns:a16="http://schemas.microsoft.com/office/drawing/2014/main" id="{01089244-60BE-4277-A12A-B8F36D47A8C3}"/>
                  </a:ext>
                </a:extLst>
              </p:cNvPr>
              <p:cNvGrpSpPr/>
              <p:nvPr/>
            </p:nvGrpSpPr>
            <p:grpSpPr>
              <a:xfrm>
                <a:off x="6924041" y="2472341"/>
                <a:ext cx="485368" cy="1117833"/>
                <a:chOff x="6362473" y="3345178"/>
                <a:chExt cx="485368" cy="1117833"/>
              </a:xfrm>
              <a:grpFill/>
            </p:grpSpPr>
            <p:sp>
              <p:nvSpPr>
                <p:cNvPr id="20" name="Rectangle 19">
                  <a:extLst>
                    <a:ext uri="{FF2B5EF4-FFF2-40B4-BE49-F238E27FC236}">
                      <a16:creationId xmlns:a16="http://schemas.microsoft.com/office/drawing/2014/main" id="{A3ED759C-9297-4CD9-9E3D-7E2856D1973F}"/>
                    </a:ext>
                  </a:extLst>
                </p:cNvPr>
                <p:cNvSpPr/>
                <p:nvPr/>
              </p:nvSpPr>
              <p:spPr>
                <a:xfrm>
                  <a:off x="6362473" y="3345178"/>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21" name="Rectangle 20">
                  <a:extLst>
                    <a:ext uri="{FF2B5EF4-FFF2-40B4-BE49-F238E27FC236}">
                      <a16:creationId xmlns:a16="http://schemas.microsoft.com/office/drawing/2014/main" id="{C436162A-25A0-40F0-B421-F98E09C74941}"/>
                    </a:ext>
                  </a:extLst>
                </p:cNvPr>
                <p:cNvSpPr/>
                <p:nvPr/>
              </p:nvSpPr>
              <p:spPr>
                <a:xfrm>
                  <a:off x="6362473" y="3940693"/>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grpSp>
          <p:nvGrpSpPr>
            <p:cNvPr id="23" name="Group 22">
              <a:extLst>
                <a:ext uri="{FF2B5EF4-FFF2-40B4-BE49-F238E27FC236}">
                  <a16:creationId xmlns:a16="http://schemas.microsoft.com/office/drawing/2014/main" id="{A4E44752-68C4-429C-B58E-17CD06802E9E}"/>
                </a:ext>
              </a:extLst>
            </p:cNvPr>
            <p:cNvGrpSpPr/>
            <p:nvPr/>
          </p:nvGrpSpPr>
          <p:grpSpPr>
            <a:xfrm>
              <a:off x="6170013" y="1768904"/>
              <a:ext cx="508411" cy="2345575"/>
              <a:chOff x="6339430" y="2140296"/>
              <a:chExt cx="508411" cy="2345575"/>
            </a:xfrm>
            <a:grpFill/>
          </p:grpSpPr>
          <p:sp>
            <p:nvSpPr>
              <p:cNvPr id="24" name="Rectangle 23">
                <a:extLst>
                  <a:ext uri="{FF2B5EF4-FFF2-40B4-BE49-F238E27FC236}">
                    <a16:creationId xmlns:a16="http://schemas.microsoft.com/office/drawing/2014/main" id="{E8E0A091-5C56-46B4-BED4-55FD88E178F4}"/>
                  </a:ext>
                </a:extLst>
              </p:cNvPr>
              <p:cNvSpPr/>
              <p:nvPr/>
            </p:nvSpPr>
            <p:spPr>
              <a:xfrm>
                <a:off x="6362473" y="27427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25" name="Rectangle 24">
                <a:extLst>
                  <a:ext uri="{FF2B5EF4-FFF2-40B4-BE49-F238E27FC236}">
                    <a16:creationId xmlns:a16="http://schemas.microsoft.com/office/drawing/2014/main" id="{88D6A39D-0DDD-4934-B5C3-0E463596B324}"/>
                  </a:ext>
                </a:extLst>
              </p:cNvPr>
              <p:cNvSpPr/>
              <p:nvPr/>
            </p:nvSpPr>
            <p:spPr>
              <a:xfrm>
                <a:off x="6362473" y="2140296"/>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26" name="Group 25">
                <a:extLst>
                  <a:ext uri="{FF2B5EF4-FFF2-40B4-BE49-F238E27FC236}">
                    <a16:creationId xmlns:a16="http://schemas.microsoft.com/office/drawing/2014/main" id="{D86050E0-7F91-44B2-83A4-E8D7E3011EB9}"/>
                  </a:ext>
                </a:extLst>
              </p:cNvPr>
              <p:cNvGrpSpPr/>
              <p:nvPr/>
            </p:nvGrpSpPr>
            <p:grpSpPr>
              <a:xfrm>
                <a:off x="6339430" y="3345178"/>
                <a:ext cx="508411" cy="1140693"/>
                <a:chOff x="6339430" y="3345178"/>
                <a:chExt cx="508411" cy="1140693"/>
              </a:xfrm>
              <a:grpFill/>
            </p:grpSpPr>
            <p:sp>
              <p:nvSpPr>
                <p:cNvPr id="27" name="Rectangle 26">
                  <a:extLst>
                    <a:ext uri="{FF2B5EF4-FFF2-40B4-BE49-F238E27FC236}">
                      <a16:creationId xmlns:a16="http://schemas.microsoft.com/office/drawing/2014/main" id="{F2D327E2-3129-438A-AEC9-EA055264AD9F}"/>
                    </a:ext>
                  </a:extLst>
                </p:cNvPr>
                <p:cNvSpPr/>
                <p:nvPr/>
              </p:nvSpPr>
              <p:spPr>
                <a:xfrm>
                  <a:off x="6339430" y="3345178"/>
                  <a:ext cx="485368" cy="522318"/>
                </a:xfrm>
                <a:prstGeom prst="flowChartOffpageConnector">
                  <a:avLst/>
                </a:prstGeom>
                <a:solidFill>
                  <a:srgbClr val="FF0005"/>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28" name="Rectangle 27">
                  <a:extLst>
                    <a:ext uri="{FF2B5EF4-FFF2-40B4-BE49-F238E27FC236}">
                      <a16:creationId xmlns:a16="http://schemas.microsoft.com/office/drawing/2014/main" id="{1ACB2D8C-197D-404F-9DE1-C5FA4DD06BF0}"/>
                    </a:ext>
                  </a:extLst>
                </p:cNvPr>
                <p:cNvSpPr/>
                <p:nvPr/>
              </p:nvSpPr>
              <p:spPr>
                <a:xfrm>
                  <a:off x="6362473" y="3963553"/>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grpSp>
          <p:nvGrpSpPr>
            <p:cNvPr id="35" name="Group 34">
              <a:extLst>
                <a:ext uri="{FF2B5EF4-FFF2-40B4-BE49-F238E27FC236}">
                  <a16:creationId xmlns:a16="http://schemas.microsoft.com/office/drawing/2014/main" id="{AC696DC5-A236-4EDE-8523-425AA2BD9BC9}"/>
                </a:ext>
              </a:extLst>
            </p:cNvPr>
            <p:cNvGrpSpPr/>
            <p:nvPr/>
          </p:nvGrpSpPr>
          <p:grpSpPr>
            <a:xfrm>
              <a:off x="5607811" y="2973949"/>
              <a:ext cx="508411" cy="2322715"/>
              <a:chOff x="6339430" y="2140296"/>
              <a:chExt cx="508411" cy="2322715"/>
            </a:xfrm>
            <a:grpFill/>
          </p:grpSpPr>
          <p:sp>
            <p:nvSpPr>
              <p:cNvPr id="36" name="Rectangle 35">
                <a:extLst>
                  <a:ext uri="{FF2B5EF4-FFF2-40B4-BE49-F238E27FC236}">
                    <a16:creationId xmlns:a16="http://schemas.microsoft.com/office/drawing/2014/main" id="{DA7C0611-D9B6-4451-8FFC-CC5A09AA91D6}"/>
                  </a:ext>
                </a:extLst>
              </p:cNvPr>
              <p:cNvSpPr/>
              <p:nvPr/>
            </p:nvSpPr>
            <p:spPr>
              <a:xfrm>
                <a:off x="6362473" y="2742737"/>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37" name="Rectangle 36">
                <a:extLst>
                  <a:ext uri="{FF2B5EF4-FFF2-40B4-BE49-F238E27FC236}">
                    <a16:creationId xmlns:a16="http://schemas.microsoft.com/office/drawing/2014/main" id="{FBD997E0-ECC5-4738-AF68-313BCC83FD2B}"/>
                  </a:ext>
                </a:extLst>
              </p:cNvPr>
              <p:cNvSpPr/>
              <p:nvPr/>
            </p:nvSpPr>
            <p:spPr>
              <a:xfrm>
                <a:off x="6339430" y="2140296"/>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38" name="Group 37">
                <a:extLst>
                  <a:ext uri="{FF2B5EF4-FFF2-40B4-BE49-F238E27FC236}">
                    <a16:creationId xmlns:a16="http://schemas.microsoft.com/office/drawing/2014/main" id="{BB7EE296-7D6B-4A90-8D49-ECA1598359AF}"/>
                  </a:ext>
                </a:extLst>
              </p:cNvPr>
              <p:cNvGrpSpPr/>
              <p:nvPr/>
            </p:nvGrpSpPr>
            <p:grpSpPr>
              <a:xfrm>
                <a:off x="6339430" y="3345178"/>
                <a:ext cx="485368" cy="1117833"/>
                <a:chOff x="6339430" y="3345178"/>
                <a:chExt cx="485368" cy="1117833"/>
              </a:xfrm>
              <a:grpFill/>
            </p:grpSpPr>
            <p:sp>
              <p:nvSpPr>
                <p:cNvPr id="39" name="Rectangle 38">
                  <a:extLst>
                    <a:ext uri="{FF2B5EF4-FFF2-40B4-BE49-F238E27FC236}">
                      <a16:creationId xmlns:a16="http://schemas.microsoft.com/office/drawing/2014/main" id="{83B7301D-EE65-424D-AE94-A7E59330F9C0}"/>
                    </a:ext>
                  </a:extLst>
                </p:cNvPr>
                <p:cNvSpPr/>
                <p:nvPr/>
              </p:nvSpPr>
              <p:spPr>
                <a:xfrm>
                  <a:off x="6339430" y="3345178"/>
                  <a:ext cx="485368" cy="522318"/>
                </a:xfrm>
                <a:prstGeom prst="flowChartOffpageConnector">
                  <a:avLst/>
                </a:prstGeom>
                <a:solidFill>
                  <a:srgbClr val="96000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a:endParaRPr>
                </a:p>
              </p:txBody>
            </p:sp>
            <p:sp>
              <p:nvSpPr>
                <p:cNvPr id="40" name="Rectangle 39">
                  <a:extLst>
                    <a:ext uri="{FF2B5EF4-FFF2-40B4-BE49-F238E27FC236}">
                      <a16:creationId xmlns:a16="http://schemas.microsoft.com/office/drawing/2014/main" id="{0E6D9B38-890F-4169-93B7-E3D3DD5B1264}"/>
                    </a:ext>
                  </a:extLst>
                </p:cNvPr>
                <p:cNvSpPr/>
                <p:nvPr/>
              </p:nvSpPr>
              <p:spPr>
                <a:xfrm>
                  <a:off x="6339430" y="3940693"/>
                  <a:ext cx="485368" cy="522318"/>
                </a:xfrm>
                <a:prstGeom prst="flowChartOffpageConnector">
                  <a:avLst/>
                </a:prstGeom>
                <a:solidFill>
                  <a:srgbClr val="64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grpSp>
          <p:nvGrpSpPr>
            <p:cNvPr id="43" name="Group 42">
              <a:extLst>
                <a:ext uri="{FF2B5EF4-FFF2-40B4-BE49-F238E27FC236}">
                  <a16:creationId xmlns:a16="http://schemas.microsoft.com/office/drawing/2014/main" id="{E8773D84-5A9F-491E-92AB-BD66880A5FF3}"/>
                </a:ext>
              </a:extLst>
            </p:cNvPr>
            <p:cNvGrpSpPr/>
            <p:nvPr/>
          </p:nvGrpSpPr>
          <p:grpSpPr>
            <a:xfrm>
              <a:off x="5034466" y="2376294"/>
              <a:ext cx="508526" cy="2925156"/>
              <a:chOff x="4616871" y="2754744"/>
              <a:chExt cx="508526" cy="2925156"/>
            </a:xfrm>
            <a:grpFill/>
          </p:grpSpPr>
          <p:grpSp>
            <p:nvGrpSpPr>
              <p:cNvPr id="29" name="Group 28">
                <a:extLst>
                  <a:ext uri="{FF2B5EF4-FFF2-40B4-BE49-F238E27FC236}">
                    <a16:creationId xmlns:a16="http://schemas.microsoft.com/office/drawing/2014/main" id="{9DB2D38C-A6C8-4601-8120-D24DB808B40C}"/>
                  </a:ext>
                </a:extLst>
              </p:cNvPr>
              <p:cNvGrpSpPr/>
              <p:nvPr/>
            </p:nvGrpSpPr>
            <p:grpSpPr>
              <a:xfrm>
                <a:off x="4616871" y="3357185"/>
                <a:ext cx="508411" cy="2322715"/>
                <a:chOff x="6339430" y="2140296"/>
                <a:chExt cx="508411" cy="2322715"/>
              </a:xfrm>
              <a:grpFill/>
            </p:grpSpPr>
            <p:sp>
              <p:nvSpPr>
                <p:cNvPr id="30" name="Rectangle 29">
                  <a:extLst>
                    <a:ext uri="{FF2B5EF4-FFF2-40B4-BE49-F238E27FC236}">
                      <a16:creationId xmlns:a16="http://schemas.microsoft.com/office/drawing/2014/main" id="{54235A82-87B7-4A4A-B9B0-C715651E9B7C}"/>
                    </a:ext>
                  </a:extLst>
                </p:cNvPr>
                <p:cNvSpPr/>
                <p:nvPr/>
              </p:nvSpPr>
              <p:spPr>
                <a:xfrm>
                  <a:off x="6362473" y="2742737"/>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31" name="Rectangle 30">
                  <a:extLst>
                    <a:ext uri="{FF2B5EF4-FFF2-40B4-BE49-F238E27FC236}">
                      <a16:creationId xmlns:a16="http://schemas.microsoft.com/office/drawing/2014/main" id="{182277FD-B89A-4618-B920-8C2AEB535F7E}"/>
                    </a:ext>
                  </a:extLst>
                </p:cNvPr>
                <p:cNvSpPr/>
                <p:nvPr/>
              </p:nvSpPr>
              <p:spPr>
                <a:xfrm>
                  <a:off x="6339430" y="2140296"/>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32" name="Group 31">
                  <a:extLst>
                    <a:ext uri="{FF2B5EF4-FFF2-40B4-BE49-F238E27FC236}">
                      <a16:creationId xmlns:a16="http://schemas.microsoft.com/office/drawing/2014/main" id="{98F87394-173A-4A2A-967A-6286CC3C194B}"/>
                    </a:ext>
                  </a:extLst>
                </p:cNvPr>
                <p:cNvGrpSpPr/>
                <p:nvPr/>
              </p:nvGrpSpPr>
              <p:grpSpPr>
                <a:xfrm>
                  <a:off x="6339430" y="3345178"/>
                  <a:ext cx="485368" cy="1117833"/>
                  <a:chOff x="6339430" y="3345178"/>
                  <a:chExt cx="485368" cy="1117833"/>
                </a:xfrm>
                <a:grpFill/>
              </p:grpSpPr>
              <p:sp>
                <p:nvSpPr>
                  <p:cNvPr id="33" name="Rectangle 32">
                    <a:extLst>
                      <a:ext uri="{FF2B5EF4-FFF2-40B4-BE49-F238E27FC236}">
                        <a16:creationId xmlns:a16="http://schemas.microsoft.com/office/drawing/2014/main" id="{1ACD303D-2EEF-4BF5-9798-8978AE49A4BA}"/>
                      </a:ext>
                    </a:extLst>
                  </p:cNvPr>
                  <p:cNvSpPr/>
                  <p:nvPr/>
                </p:nvSpPr>
                <p:spPr>
                  <a:xfrm>
                    <a:off x="6339430" y="3345178"/>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34" name="Rectangle 33">
                    <a:extLst>
                      <a:ext uri="{FF2B5EF4-FFF2-40B4-BE49-F238E27FC236}">
                        <a16:creationId xmlns:a16="http://schemas.microsoft.com/office/drawing/2014/main" id="{D67103EA-31F8-4FBC-BD92-FAC6D84E681E}"/>
                      </a:ext>
                    </a:extLst>
                  </p:cNvPr>
                  <p:cNvSpPr/>
                  <p:nvPr/>
                </p:nvSpPr>
                <p:spPr>
                  <a:xfrm>
                    <a:off x="6339430" y="3940693"/>
                    <a:ext cx="485368" cy="522318"/>
                  </a:xfrm>
                  <a:prstGeom prst="flowChartOffpageConnector">
                    <a:avLst/>
                  </a:prstGeom>
                  <a:solidFill>
                    <a:srgbClr val="96000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a:endParaRPr>
                  </a:p>
                </p:txBody>
              </p:sp>
            </p:grpSp>
          </p:grpSp>
          <p:sp>
            <p:nvSpPr>
              <p:cNvPr id="41" name="Rectangle 40">
                <a:extLst>
                  <a:ext uri="{FF2B5EF4-FFF2-40B4-BE49-F238E27FC236}">
                    <a16:creationId xmlns:a16="http://schemas.microsoft.com/office/drawing/2014/main" id="{4C19C5EE-80E1-4136-8F21-D14A28534459}"/>
                  </a:ext>
                </a:extLst>
              </p:cNvPr>
              <p:cNvSpPr/>
              <p:nvPr/>
            </p:nvSpPr>
            <p:spPr>
              <a:xfrm>
                <a:off x="4640029" y="2754744"/>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sp>
          <p:nvSpPr>
            <p:cNvPr id="42" name="Rectangle 41">
              <a:extLst>
                <a:ext uri="{FF2B5EF4-FFF2-40B4-BE49-F238E27FC236}">
                  <a16:creationId xmlns:a16="http://schemas.microsoft.com/office/drawing/2014/main" id="{BE45C784-BE71-4CA6-B089-AD16B6C77776}"/>
                </a:ext>
              </a:extLst>
            </p:cNvPr>
            <p:cNvSpPr/>
            <p:nvPr/>
          </p:nvSpPr>
          <p:spPr>
            <a:xfrm>
              <a:off x="5063821" y="5388607"/>
              <a:ext cx="485368" cy="522318"/>
            </a:xfrm>
            <a:prstGeom prst="flowChartOffpageConnector">
              <a:avLst/>
            </a:prstGeom>
            <a:solidFill>
              <a:srgbClr val="42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44" name="Group 43">
              <a:extLst>
                <a:ext uri="{FF2B5EF4-FFF2-40B4-BE49-F238E27FC236}">
                  <a16:creationId xmlns:a16="http://schemas.microsoft.com/office/drawing/2014/main" id="{76800A74-97B5-4231-84C2-D8684C2912DD}"/>
                </a:ext>
              </a:extLst>
            </p:cNvPr>
            <p:cNvGrpSpPr/>
            <p:nvPr/>
          </p:nvGrpSpPr>
          <p:grpSpPr>
            <a:xfrm>
              <a:off x="4459189" y="2376872"/>
              <a:ext cx="508526" cy="2925156"/>
              <a:chOff x="4616871" y="2754744"/>
              <a:chExt cx="508526" cy="2925156"/>
            </a:xfrm>
            <a:grpFill/>
          </p:grpSpPr>
          <p:grpSp>
            <p:nvGrpSpPr>
              <p:cNvPr id="45" name="Group 44">
                <a:extLst>
                  <a:ext uri="{FF2B5EF4-FFF2-40B4-BE49-F238E27FC236}">
                    <a16:creationId xmlns:a16="http://schemas.microsoft.com/office/drawing/2014/main" id="{B2A3383C-EBCD-4B45-B7D3-32D1FCD99232}"/>
                  </a:ext>
                </a:extLst>
              </p:cNvPr>
              <p:cNvGrpSpPr/>
              <p:nvPr/>
            </p:nvGrpSpPr>
            <p:grpSpPr>
              <a:xfrm>
                <a:off x="4616871" y="3357185"/>
                <a:ext cx="508411" cy="2322715"/>
                <a:chOff x="6339430" y="2140296"/>
                <a:chExt cx="508411" cy="2322715"/>
              </a:xfrm>
              <a:grpFill/>
            </p:grpSpPr>
            <p:sp>
              <p:nvSpPr>
                <p:cNvPr id="47" name="Rectangle 46">
                  <a:extLst>
                    <a:ext uri="{FF2B5EF4-FFF2-40B4-BE49-F238E27FC236}">
                      <a16:creationId xmlns:a16="http://schemas.microsoft.com/office/drawing/2014/main" id="{BADEF19A-5C91-4CC8-9B8D-450A92DC2F6F}"/>
                    </a:ext>
                  </a:extLst>
                </p:cNvPr>
                <p:cNvSpPr/>
                <p:nvPr/>
              </p:nvSpPr>
              <p:spPr>
                <a:xfrm>
                  <a:off x="6339430" y="2742737"/>
                  <a:ext cx="485368" cy="522318"/>
                </a:xfrm>
                <a:prstGeom prst="flowChartOffpageConnector">
                  <a:avLst/>
                </a:prstGeom>
                <a:solidFill>
                  <a:srgbClr val="960004"/>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a:endParaRPr>
                </a:p>
              </p:txBody>
            </p:sp>
            <p:sp>
              <p:nvSpPr>
                <p:cNvPr id="48" name="Rectangle 47">
                  <a:extLst>
                    <a:ext uri="{FF2B5EF4-FFF2-40B4-BE49-F238E27FC236}">
                      <a16:creationId xmlns:a16="http://schemas.microsoft.com/office/drawing/2014/main" id="{F09381F6-98F9-4EE4-98FD-1CFAC8A873D7}"/>
                    </a:ext>
                  </a:extLst>
                </p:cNvPr>
                <p:cNvSpPr/>
                <p:nvPr/>
              </p:nvSpPr>
              <p:spPr>
                <a:xfrm>
                  <a:off x="6339430" y="214029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49" name="Group 48">
                  <a:extLst>
                    <a:ext uri="{FF2B5EF4-FFF2-40B4-BE49-F238E27FC236}">
                      <a16:creationId xmlns:a16="http://schemas.microsoft.com/office/drawing/2014/main" id="{3F1CA661-E912-4CCD-AE24-B2BF7588F564}"/>
                    </a:ext>
                  </a:extLst>
                </p:cNvPr>
                <p:cNvGrpSpPr/>
                <p:nvPr/>
              </p:nvGrpSpPr>
              <p:grpSpPr>
                <a:xfrm>
                  <a:off x="6339430" y="3345178"/>
                  <a:ext cx="508411" cy="1117833"/>
                  <a:chOff x="6339430" y="3345178"/>
                  <a:chExt cx="508411" cy="1117833"/>
                </a:xfrm>
                <a:grpFill/>
              </p:grpSpPr>
              <p:sp>
                <p:nvSpPr>
                  <p:cNvPr id="50" name="Rectangle 49">
                    <a:extLst>
                      <a:ext uri="{FF2B5EF4-FFF2-40B4-BE49-F238E27FC236}">
                        <a16:creationId xmlns:a16="http://schemas.microsoft.com/office/drawing/2014/main" id="{36E0508F-9B85-46E2-A7D2-3094BCF38CB8}"/>
                      </a:ext>
                    </a:extLst>
                  </p:cNvPr>
                  <p:cNvSpPr/>
                  <p:nvPr/>
                </p:nvSpPr>
                <p:spPr>
                  <a:xfrm>
                    <a:off x="6339430" y="3345178"/>
                    <a:ext cx="485368" cy="522318"/>
                  </a:xfrm>
                  <a:prstGeom prst="flowChartOffpageConnector">
                    <a:avLst/>
                  </a:prstGeom>
                  <a:solidFill>
                    <a:srgbClr val="420002"/>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51" name="Rectangle 50">
                    <a:extLst>
                      <a:ext uri="{FF2B5EF4-FFF2-40B4-BE49-F238E27FC236}">
                        <a16:creationId xmlns:a16="http://schemas.microsoft.com/office/drawing/2014/main" id="{E33FDD69-98D8-416C-B23D-A895BC45069D}"/>
                      </a:ext>
                    </a:extLst>
                  </p:cNvPr>
                  <p:cNvSpPr/>
                  <p:nvPr/>
                </p:nvSpPr>
                <p:spPr>
                  <a:xfrm>
                    <a:off x="6362473" y="3940693"/>
                    <a:ext cx="485368" cy="522318"/>
                  </a:xfrm>
                  <a:prstGeom prst="flowChartOffpageConnector">
                    <a:avLst/>
                  </a:prstGeom>
                  <a:solidFill>
                    <a:srgbClr val="64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sp>
            <p:nvSpPr>
              <p:cNvPr id="46" name="Rectangle 45">
                <a:extLst>
                  <a:ext uri="{FF2B5EF4-FFF2-40B4-BE49-F238E27FC236}">
                    <a16:creationId xmlns:a16="http://schemas.microsoft.com/office/drawing/2014/main" id="{FF8FE955-9E0E-4389-BDAF-747C152994D7}"/>
                  </a:ext>
                </a:extLst>
              </p:cNvPr>
              <p:cNvSpPr/>
              <p:nvPr/>
            </p:nvSpPr>
            <p:spPr>
              <a:xfrm>
                <a:off x="4640029" y="2754744"/>
                <a:ext cx="485368" cy="522318"/>
              </a:xfrm>
              <a:prstGeom prst="flowChartOffpageConnector">
                <a:avLst/>
              </a:prstGeom>
              <a:solidFill>
                <a:srgbClr val="FF575B"/>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nvGrpSpPr>
            <p:cNvPr id="52" name="Group 51">
              <a:extLst>
                <a:ext uri="{FF2B5EF4-FFF2-40B4-BE49-F238E27FC236}">
                  <a16:creationId xmlns:a16="http://schemas.microsoft.com/office/drawing/2014/main" id="{D90A0ADB-B88E-4BD0-9E8C-F900CBF8F3B4}"/>
                </a:ext>
              </a:extLst>
            </p:cNvPr>
            <p:cNvGrpSpPr/>
            <p:nvPr/>
          </p:nvGrpSpPr>
          <p:grpSpPr>
            <a:xfrm>
              <a:off x="2693957" y="2375938"/>
              <a:ext cx="508526" cy="2925156"/>
              <a:chOff x="4616871" y="2754744"/>
              <a:chExt cx="508526" cy="2925156"/>
            </a:xfrm>
            <a:grpFill/>
          </p:grpSpPr>
          <p:grpSp>
            <p:nvGrpSpPr>
              <p:cNvPr id="53" name="Group 52">
                <a:extLst>
                  <a:ext uri="{FF2B5EF4-FFF2-40B4-BE49-F238E27FC236}">
                    <a16:creationId xmlns:a16="http://schemas.microsoft.com/office/drawing/2014/main" id="{C9D1D0BB-D19F-4C69-BC43-BF0C9C4C4F63}"/>
                  </a:ext>
                </a:extLst>
              </p:cNvPr>
              <p:cNvGrpSpPr/>
              <p:nvPr/>
            </p:nvGrpSpPr>
            <p:grpSpPr>
              <a:xfrm>
                <a:off x="4616871" y="3357185"/>
                <a:ext cx="508411" cy="2322715"/>
                <a:chOff x="6339430" y="2140296"/>
                <a:chExt cx="508411" cy="2322715"/>
              </a:xfrm>
              <a:grpFill/>
            </p:grpSpPr>
            <p:sp>
              <p:nvSpPr>
                <p:cNvPr id="55" name="Rectangle 54">
                  <a:extLst>
                    <a:ext uri="{FF2B5EF4-FFF2-40B4-BE49-F238E27FC236}">
                      <a16:creationId xmlns:a16="http://schemas.microsoft.com/office/drawing/2014/main" id="{8B446E44-3EAC-4B81-89FE-ECA9FC81B9C1}"/>
                    </a:ext>
                  </a:extLst>
                </p:cNvPr>
                <p:cNvSpPr/>
                <p:nvPr/>
              </p:nvSpPr>
              <p:spPr>
                <a:xfrm>
                  <a:off x="6362473" y="2742737"/>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56" name="Rectangle 55">
                  <a:extLst>
                    <a:ext uri="{FF2B5EF4-FFF2-40B4-BE49-F238E27FC236}">
                      <a16:creationId xmlns:a16="http://schemas.microsoft.com/office/drawing/2014/main" id="{816CF68D-D386-4B0A-BA5A-B78D086CE9FA}"/>
                    </a:ext>
                  </a:extLst>
                </p:cNvPr>
                <p:cNvSpPr/>
                <p:nvPr/>
              </p:nvSpPr>
              <p:spPr>
                <a:xfrm>
                  <a:off x="6339430" y="2140296"/>
                  <a:ext cx="485368" cy="522318"/>
                </a:xfrm>
                <a:prstGeom prst="flowChartOffpageConnector">
                  <a:avLst/>
                </a:prstGeom>
                <a:solidFill>
                  <a:srgbClr val="96000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a:endParaRPr>
                </a:p>
              </p:txBody>
            </p:sp>
            <p:grpSp>
              <p:nvGrpSpPr>
                <p:cNvPr id="57" name="Group 56">
                  <a:extLst>
                    <a:ext uri="{FF2B5EF4-FFF2-40B4-BE49-F238E27FC236}">
                      <a16:creationId xmlns:a16="http://schemas.microsoft.com/office/drawing/2014/main" id="{7289ED15-5C33-4EC2-9649-2C77081084C9}"/>
                    </a:ext>
                  </a:extLst>
                </p:cNvPr>
                <p:cNvGrpSpPr/>
                <p:nvPr/>
              </p:nvGrpSpPr>
              <p:grpSpPr>
                <a:xfrm>
                  <a:off x="6339430" y="3345178"/>
                  <a:ext cx="508411" cy="1117833"/>
                  <a:chOff x="6339430" y="3345178"/>
                  <a:chExt cx="508411" cy="1117833"/>
                </a:xfrm>
                <a:grpFill/>
              </p:grpSpPr>
              <p:sp>
                <p:nvSpPr>
                  <p:cNvPr id="58" name="Rectangle 57">
                    <a:extLst>
                      <a:ext uri="{FF2B5EF4-FFF2-40B4-BE49-F238E27FC236}">
                        <a16:creationId xmlns:a16="http://schemas.microsoft.com/office/drawing/2014/main" id="{06C1FBCA-7BF5-4BBF-9320-8C1426B848EA}"/>
                      </a:ext>
                    </a:extLst>
                  </p:cNvPr>
                  <p:cNvSpPr/>
                  <p:nvPr/>
                </p:nvSpPr>
                <p:spPr>
                  <a:xfrm>
                    <a:off x="6339430" y="3345178"/>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59" name="Rectangle 58">
                    <a:extLst>
                      <a:ext uri="{FF2B5EF4-FFF2-40B4-BE49-F238E27FC236}">
                        <a16:creationId xmlns:a16="http://schemas.microsoft.com/office/drawing/2014/main" id="{A90DE2E4-28AE-43C5-A613-15A5499C0DBB}"/>
                      </a:ext>
                    </a:extLst>
                  </p:cNvPr>
                  <p:cNvSpPr/>
                  <p:nvPr/>
                </p:nvSpPr>
                <p:spPr>
                  <a:xfrm>
                    <a:off x="6362473" y="3940693"/>
                    <a:ext cx="485368" cy="522318"/>
                  </a:xfrm>
                  <a:prstGeom prst="flowChartOffpageConnector">
                    <a:avLst/>
                  </a:prstGeom>
                  <a:solidFill>
                    <a:srgbClr val="42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sp>
            <p:nvSpPr>
              <p:cNvPr id="54" name="Rectangle 53">
                <a:extLst>
                  <a:ext uri="{FF2B5EF4-FFF2-40B4-BE49-F238E27FC236}">
                    <a16:creationId xmlns:a16="http://schemas.microsoft.com/office/drawing/2014/main" id="{32507A89-6D75-4B25-82B9-C482DC70DAD0}"/>
                  </a:ext>
                </a:extLst>
              </p:cNvPr>
              <p:cNvSpPr/>
              <p:nvPr/>
            </p:nvSpPr>
            <p:spPr>
              <a:xfrm>
                <a:off x="4640029" y="2754744"/>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nvGrpSpPr>
            <p:cNvPr id="60" name="Group 59">
              <a:extLst>
                <a:ext uri="{FF2B5EF4-FFF2-40B4-BE49-F238E27FC236}">
                  <a16:creationId xmlns:a16="http://schemas.microsoft.com/office/drawing/2014/main" id="{C83C5D14-BA1A-479C-A50E-610397C1135D}"/>
                </a:ext>
              </a:extLst>
            </p:cNvPr>
            <p:cNvGrpSpPr/>
            <p:nvPr/>
          </p:nvGrpSpPr>
          <p:grpSpPr>
            <a:xfrm>
              <a:off x="3274003" y="2376294"/>
              <a:ext cx="508526" cy="2925156"/>
              <a:chOff x="4616871" y="2754744"/>
              <a:chExt cx="508526" cy="2925156"/>
            </a:xfrm>
            <a:grpFill/>
          </p:grpSpPr>
          <p:grpSp>
            <p:nvGrpSpPr>
              <p:cNvPr id="61" name="Group 60">
                <a:extLst>
                  <a:ext uri="{FF2B5EF4-FFF2-40B4-BE49-F238E27FC236}">
                    <a16:creationId xmlns:a16="http://schemas.microsoft.com/office/drawing/2014/main" id="{4D014F25-F890-4B2E-A09F-1E4E6336F220}"/>
                  </a:ext>
                </a:extLst>
              </p:cNvPr>
              <p:cNvGrpSpPr/>
              <p:nvPr/>
            </p:nvGrpSpPr>
            <p:grpSpPr>
              <a:xfrm>
                <a:off x="4616871" y="3357185"/>
                <a:ext cx="508411" cy="2322715"/>
                <a:chOff x="6339430" y="2140296"/>
                <a:chExt cx="508411" cy="2322715"/>
              </a:xfrm>
              <a:grpFill/>
            </p:grpSpPr>
            <p:sp>
              <p:nvSpPr>
                <p:cNvPr id="63" name="Rectangle 62">
                  <a:extLst>
                    <a:ext uri="{FF2B5EF4-FFF2-40B4-BE49-F238E27FC236}">
                      <a16:creationId xmlns:a16="http://schemas.microsoft.com/office/drawing/2014/main" id="{5094E3C6-2C24-4B1B-8B5A-27B3F54B388E}"/>
                    </a:ext>
                  </a:extLst>
                </p:cNvPr>
                <p:cNvSpPr/>
                <p:nvPr/>
              </p:nvSpPr>
              <p:spPr>
                <a:xfrm>
                  <a:off x="6339430" y="2742737"/>
                  <a:ext cx="485368" cy="522318"/>
                </a:xfrm>
                <a:prstGeom prst="flowChartOffpageConnector">
                  <a:avLst/>
                </a:prstGeom>
                <a:solidFill>
                  <a:srgbClr val="960004"/>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egoe UI Light"/>
                  </a:endParaRPr>
                </a:p>
              </p:txBody>
            </p:sp>
            <p:sp>
              <p:nvSpPr>
                <p:cNvPr id="64" name="Rectangle 63">
                  <a:extLst>
                    <a:ext uri="{FF2B5EF4-FFF2-40B4-BE49-F238E27FC236}">
                      <a16:creationId xmlns:a16="http://schemas.microsoft.com/office/drawing/2014/main" id="{E57F9C99-CD8A-4D0B-91D6-03298B77B5C7}"/>
                    </a:ext>
                  </a:extLst>
                </p:cNvPr>
                <p:cNvSpPr/>
                <p:nvPr/>
              </p:nvSpPr>
              <p:spPr>
                <a:xfrm>
                  <a:off x="6339430" y="2140296"/>
                  <a:ext cx="485368" cy="522318"/>
                </a:xfrm>
                <a:prstGeom prst="flowChartOffpageConnector">
                  <a:avLst/>
                </a:prstGeom>
                <a:solidFill>
                  <a:srgbClr val="FF0005"/>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65" name="Group 64">
                  <a:extLst>
                    <a:ext uri="{FF2B5EF4-FFF2-40B4-BE49-F238E27FC236}">
                      <a16:creationId xmlns:a16="http://schemas.microsoft.com/office/drawing/2014/main" id="{074E6B60-5D86-436A-8EBD-13317ED2861D}"/>
                    </a:ext>
                  </a:extLst>
                </p:cNvPr>
                <p:cNvGrpSpPr/>
                <p:nvPr/>
              </p:nvGrpSpPr>
              <p:grpSpPr>
                <a:xfrm>
                  <a:off x="6339430" y="3345178"/>
                  <a:ext cx="508411" cy="1117833"/>
                  <a:chOff x="6339430" y="3345178"/>
                  <a:chExt cx="508411" cy="1117833"/>
                </a:xfrm>
                <a:grpFill/>
              </p:grpSpPr>
              <p:sp>
                <p:nvSpPr>
                  <p:cNvPr id="66" name="Rectangle 65">
                    <a:extLst>
                      <a:ext uri="{FF2B5EF4-FFF2-40B4-BE49-F238E27FC236}">
                        <a16:creationId xmlns:a16="http://schemas.microsoft.com/office/drawing/2014/main" id="{DF656435-EDD4-4FF8-8208-202C71E5FCF8}"/>
                      </a:ext>
                    </a:extLst>
                  </p:cNvPr>
                  <p:cNvSpPr/>
                  <p:nvPr/>
                </p:nvSpPr>
                <p:spPr>
                  <a:xfrm>
                    <a:off x="6339430" y="3345178"/>
                    <a:ext cx="485368" cy="522318"/>
                  </a:xfrm>
                  <a:prstGeom prst="flowChartOffpageConnector">
                    <a:avLst/>
                  </a:prstGeom>
                  <a:solidFill>
                    <a:srgbClr val="64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67" name="Rectangle 66">
                    <a:extLst>
                      <a:ext uri="{FF2B5EF4-FFF2-40B4-BE49-F238E27FC236}">
                        <a16:creationId xmlns:a16="http://schemas.microsoft.com/office/drawing/2014/main" id="{E52851F6-5A6A-4CB2-92DF-26A4EF2E0374}"/>
                      </a:ext>
                    </a:extLst>
                  </p:cNvPr>
                  <p:cNvSpPr/>
                  <p:nvPr/>
                </p:nvSpPr>
                <p:spPr>
                  <a:xfrm>
                    <a:off x="6362473" y="3940693"/>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sp>
            <p:nvSpPr>
              <p:cNvPr id="62" name="Rectangle 61">
                <a:extLst>
                  <a:ext uri="{FF2B5EF4-FFF2-40B4-BE49-F238E27FC236}">
                    <a16:creationId xmlns:a16="http://schemas.microsoft.com/office/drawing/2014/main" id="{B3B44EE2-516B-43E0-9A9D-AFBBD228A90C}"/>
                  </a:ext>
                </a:extLst>
              </p:cNvPr>
              <p:cNvSpPr/>
              <p:nvPr/>
            </p:nvSpPr>
            <p:spPr>
              <a:xfrm>
                <a:off x="4640029" y="2754744"/>
                <a:ext cx="485368" cy="522318"/>
              </a:xfrm>
              <a:prstGeom prst="flowChartOffpageConnector">
                <a:avLst/>
              </a:prstGeom>
              <a:solidFill>
                <a:srgbClr val="FF979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nvGrpSpPr>
            <p:cNvPr id="68" name="Group 67">
              <a:extLst>
                <a:ext uri="{FF2B5EF4-FFF2-40B4-BE49-F238E27FC236}">
                  <a16:creationId xmlns:a16="http://schemas.microsoft.com/office/drawing/2014/main" id="{C4BBA300-AC45-4B1D-987B-37ADAB0E7ADD}"/>
                </a:ext>
              </a:extLst>
            </p:cNvPr>
            <p:cNvGrpSpPr/>
            <p:nvPr/>
          </p:nvGrpSpPr>
          <p:grpSpPr>
            <a:xfrm>
              <a:off x="3869216" y="2375938"/>
              <a:ext cx="508526" cy="2925156"/>
              <a:chOff x="4616871" y="2754744"/>
              <a:chExt cx="508526" cy="2925156"/>
            </a:xfrm>
            <a:grpFill/>
          </p:grpSpPr>
          <p:grpSp>
            <p:nvGrpSpPr>
              <p:cNvPr id="69" name="Group 68">
                <a:extLst>
                  <a:ext uri="{FF2B5EF4-FFF2-40B4-BE49-F238E27FC236}">
                    <a16:creationId xmlns:a16="http://schemas.microsoft.com/office/drawing/2014/main" id="{5F76874D-AA9D-4E4E-B4B2-38B023670F00}"/>
                  </a:ext>
                </a:extLst>
              </p:cNvPr>
              <p:cNvGrpSpPr/>
              <p:nvPr/>
            </p:nvGrpSpPr>
            <p:grpSpPr>
              <a:xfrm>
                <a:off x="4616871" y="3357185"/>
                <a:ext cx="508411" cy="2322715"/>
                <a:chOff x="6339430" y="2140296"/>
                <a:chExt cx="508411" cy="2322715"/>
              </a:xfrm>
              <a:grpFill/>
            </p:grpSpPr>
            <p:sp>
              <p:nvSpPr>
                <p:cNvPr id="71" name="Rectangle 70">
                  <a:extLst>
                    <a:ext uri="{FF2B5EF4-FFF2-40B4-BE49-F238E27FC236}">
                      <a16:creationId xmlns:a16="http://schemas.microsoft.com/office/drawing/2014/main" id="{E3C3C2F0-186A-4EC5-A9DC-90901ECE2D72}"/>
                    </a:ext>
                  </a:extLst>
                </p:cNvPr>
                <p:cNvSpPr/>
                <p:nvPr/>
              </p:nvSpPr>
              <p:spPr>
                <a:xfrm>
                  <a:off x="6339430" y="2742737"/>
                  <a:ext cx="485368" cy="522318"/>
                </a:xfrm>
                <a:prstGeom prst="flowChartOffpageConnector">
                  <a:avLst/>
                </a:prstGeom>
                <a:solidFill>
                  <a:srgbClr val="420002"/>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72" name="Rectangle 71">
                  <a:extLst>
                    <a:ext uri="{FF2B5EF4-FFF2-40B4-BE49-F238E27FC236}">
                      <a16:creationId xmlns:a16="http://schemas.microsoft.com/office/drawing/2014/main" id="{38E8B60A-55E5-4026-A66D-590A8FB11622}"/>
                    </a:ext>
                  </a:extLst>
                </p:cNvPr>
                <p:cNvSpPr/>
                <p:nvPr/>
              </p:nvSpPr>
              <p:spPr>
                <a:xfrm>
                  <a:off x="6339430" y="214029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73" name="Group 72">
                  <a:extLst>
                    <a:ext uri="{FF2B5EF4-FFF2-40B4-BE49-F238E27FC236}">
                      <a16:creationId xmlns:a16="http://schemas.microsoft.com/office/drawing/2014/main" id="{B7F20A3E-75F5-468D-B48C-A87D1B03B6C4}"/>
                    </a:ext>
                  </a:extLst>
                </p:cNvPr>
                <p:cNvGrpSpPr/>
                <p:nvPr/>
              </p:nvGrpSpPr>
              <p:grpSpPr>
                <a:xfrm>
                  <a:off x="6339430" y="3345178"/>
                  <a:ext cx="508411" cy="1117833"/>
                  <a:chOff x="6339430" y="3345178"/>
                  <a:chExt cx="508411" cy="1117833"/>
                </a:xfrm>
                <a:grpFill/>
              </p:grpSpPr>
              <p:sp>
                <p:nvSpPr>
                  <p:cNvPr id="74" name="Rectangle 73">
                    <a:extLst>
                      <a:ext uri="{FF2B5EF4-FFF2-40B4-BE49-F238E27FC236}">
                        <a16:creationId xmlns:a16="http://schemas.microsoft.com/office/drawing/2014/main" id="{498A6429-6454-43B5-8529-2D4C332DEE6D}"/>
                      </a:ext>
                    </a:extLst>
                  </p:cNvPr>
                  <p:cNvSpPr/>
                  <p:nvPr/>
                </p:nvSpPr>
                <p:spPr>
                  <a:xfrm>
                    <a:off x="6339430" y="3345178"/>
                    <a:ext cx="485368" cy="522318"/>
                  </a:xfrm>
                  <a:prstGeom prst="flowChartOffpageConnector">
                    <a:avLst/>
                  </a:prstGeom>
                  <a:solidFill>
                    <a:srgbClr val="FF0005"/>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75" name="Rectangle 74">
                    <a:extLst>
                      <a:ext uri="{FF2B5EF4-FFF2-40B4-BE49-F238E27FC236}">
                        <a16:creationId xmlns:a16="http://schemas.microsoft.com/office/drawing/2014/main" id="{5B775FAA-517E-4D5B-A1A6-1E09B1AD1658}"/>
                      </a:ext>
                    </a:extLst>
                  </p:cNvPr>
                  <p:cNvSpPr/>
                  <p:nvPr/>
                </p:nvSpPr>
                <p:spPr>
                  <a:xfrm>
                    <a:off x="6362473" y="3940693"/>
                    <a:ext cx="485368" cy="522318"/>
                  </a:xfrm>
                  <a:prstGeom prst="flowChartOffpageConnector">
                    <a:avLst/>
                  </a:prstGeom>
                  <a:solidFill>
                    <a:srgbClr val="42000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sp>
            <p:nvSpPr>
              <p:cNvPr id="70" name="Rectangle 69">
                <a:extLst>
                  <a:ext uri="{FF2B5EF4-FFF2-40B4-BE49-F238E27FC236}">
                    <a16:creationId xmlns:a16="http://schemas.microsoft.com/office/drawing/2014/main" id="{33D5FD7E-828A-48A8-86C8-566BE31146BA}"/>
                  </a:ext>
                </a:extLst>
              </p:cNvPr>
              <p:cNvSpPr/>
              <p:nvPr/>
            </p:nvSpPr>
            <p:spPr>
              <a:xfrm>
                <a:off x="4640029" y="2754744"/>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nvGrpSpPr>
            <p:cNvPr id="76" name="Group 75">
              <a:extLst>
                <a:ext uri="{FF2B5EF4-FFF2-40B4-BE49-F238E27FC236}">
                  <a16:creationId xmlns:a16="http://schemas.microsoft.com/office/drawing/2014/main" id="{CEE987E1-7CE4-44E7-82CA-3386FD9A2BBA}"/>
                </a:ext>
              </a:extLst>
            </p:cNvPr>
            <p:cNvGrpSpPr/>
            <p:nvPr/>
          </p:nvGrpSpPr>
          <p:grpSpPr>
            <a:xfrm>
              <a:off x="2113462" y="2376626"/>
              <a:ext cx="508411" cy="2332876"/>
              <a:chOff x="6339430" y="2152995"/>
              <a:chExt cx="508411" cy="2332876"/>
            </a:xfrm>
            <a:grpFill/>
          </p:grpSpPr>
          <p:sp>
            <p:nvSpPr>
              <p:cNvPr id="77" name="Rectangle 76">
                <a:extLst>
                  <a:ext uri="{FF2B5EF4-FFF2-40B4-BE49-F238E27FC236}">
                    <a16:creationId xmlns:a16="http://schemas.microsoft.com/office/drawing/2014/main" id="{DD619AF0-B199-4B74-8126-12CDD775FC2D}"/>
                  </a:ext>
                </a:extLst>
              </p:cNvPr>
              <p:cNvSpPr/>
              <p:nvPr/>
            </p:nvSpPr>
            <p:spPr>
              <a:xfrm>
                <a:off x="6362473" y="2755436"/>
                <a:ext cx="485368" cy="522318"/>
              </a:xfrm>
              <a:prstGeom prst="flowChartOffpageConnector">
                <a:avLst/>
              </a:prstGeom>
              <a:grp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78" name="Rectangle 77">
                <a:extLst>
                  <a:ext uri="{FF2B5EF4-FFF2-40B4-BE49-F238E27FC236}">
                    <a16:creationId xmlns:a16="http://schemas.microsoft.com/office/drawing/2014/main" id="{FBD3B22C-1E69-44F6-9F1D-01D556CE12AA}"/>
                  </a:ext>
                </a:extLst>
              </p:cNvPr>
              <p:cNvSpPr/>
              <p:nvPr/>
            </p:nvSpPr>
            <p:spPr>
              <a:xfrm>
                <a:off x="6362473" y="2152995"/>
                <a:ext cx="485368" cy="522318"/>
              </a:xfrm>
              <a:prstGeom prst="flowChartOffpageConnector">
                <a:avLst/>
              </a:prstGeom>
              <a:solidFill>
                <a:srgbClr val="FF575B"/>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79" name="Group 78">
                <a:extLst>
                  <a:ext uri="{FF2B5EF4-FFF2-40B4-BE49-F238E27FC236}">
                    <a16:creationId xmlns:a16="http://schemas.microsoft.com/office/drawing/2014/main" id="{5954EBD4-B184-4FCC-AFB0-F8D13294B1BC}"/>
                  </a:ext>
                </a:extLst>
              </p:cNvPr>
              <p:cNvGrpSpPr/>
              <p:nvPr/>
            </p:nvGrpSpPr>
            <p:grpSpPr>
              <a:xfrm>
                <a:off x="6339430" y="3356608"/>
                <a:ext cx="485368" cy="1129263"/>
                <a:chOff x="6339430" y="3356608"/>
                <a:chExt cx="485368" cy="1129263"/>
              </a:xfrm>
              <a:grpFill/>
            </p:grpSpPr>
            <p:sp>
              <p:nvSpPr>
                <p:cNvPr id="80" name="Rectangle 79">
                  <a:extLst>
                    <a:ext uri="{FF2B5EF4-FFF2-40B4-BE49-F238E27FC236}">
                      <a16:creationId xmlns:a16="http://schemas.microsoft.com/office/drawing/2014/main" id="{4A2AAF3C-74F4-43EC-B1A5-252FCF38FAD7}"/>
                    </a:ext>
                  </a:extLst>
                </p:cNvPr>
                <p:cNvSpPr/>
                <p:nvPr/>
              </p:nvSpPr>
              <p:spPr>
                <a:xfrm>
                  <a:off x="6339430" y="3356608"/>
                  <a:ext cx="485368" cy="522318"/>
                </a:xfrm>
                <a:prstGeom prst="flowChartOffpageConnector">
                  <a:avLst/>
                </a:prstGeom>
                <a:solidFill>
                  <a:srgbClr val="FFD9DA"/>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81" name="Rectangle 80">
                  <a:extLst>
                    <a:ext uri="{FF2B5EF4-FFF2-40B4-BE49-F238E27FC236}">
                      <a16:creationId xmlns:a16="http://schemas.microsoft.com/office/drawing/2014/main" id="{A8D4AE8E-B9A0-4083-B237-B83C12957E05}"/>
                    </a:ext>
                  </a:extLst>
                </p:cNvPr>
                <p:cNvSpPr/>
                <p:nvPr/>
              </p:nvSpPr>
              <p:spPr>
                <a:xfrm>
                  <a:off x="6339430" y="3963553"/>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grpSp>
          <p:nvGrpSpPr>
            <p:cNvPr id="83" name="Group 82">
              <a:extLst>
                <a:ext uri="{FF2B5EF4-FFF2-40B4-BE49-F238E27FC236}">
                  <a16:creationId xmlns:a16="http://schemas.microsoft.com/office/drawing/2014/main" id="{518808A3-E77A-415D-B617-A0DA25523D35}"/>
                </a:ext>
              </a:extLst>
            </p:cNvPr>
            <p:cNvGrpSpPr/>
            <p:nvPr/>
          </p:nvGrpSpPr>
          <p:grpSpPr>
            <a:xfrm>
              <a:off x="1554356" y="2376512"/>
              <a:ext cx="485368" cy="1727969"/>
              <a:chOff x="6924041" y="1879137"/>
              <a:chExt cx="485368" cy="1727969"/>
            </a:xfrm>
            <a:grpFill/>
          </p:grpSpPr>
          <p:sp>
            <p:nvSpPr>
              <p:cNvPr id="84" name="Rectangle 83">
                <a:extLst>
                  <a:ext uri="{FF2B5EF4-FFF2-40B4-BE49-F238E27FC236}">
                    <a16:creationId xmlns:a16="http://schemas.microsoft.com/office/drawing/2014/main" id="{21A1EA7A-FE41-4F66-98DB-B59C31E4F26D}"/>
                  </a:ext>
                </a:extLst>
              </p:cNvPr>
              <p:cNvSpPr/>
              <p:nvPr/>
            </p:nvSpPr>
            <p:spPr>
              <a:xfrm>
                <a:off x="6924041" y="1879137"/>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nvGrpSpPr>
              <p:cNvPr id="85" name="Group 84">
                <a:extLst>
                  <a:ext uri="{FF2B5EF4-FFF2-40B4-BE49-F238E27FC236}">
                    <a16:creationId xmlns:a16="http://schemas.microsoft.com/office/drawing/2014/main" id="{59B89BCC-1935-417A-9D90-6EC040004DB9}"/>
                  </a:ext>
                </a:extLst>
              </p:cNvPr>
              <p:cNvGrpSpPr/>
              <p:nvPr/>
            </p:nvGrpSpPr>
            <p:grpSpPr>
              <a:xfrm>
                <a:off x="6924041" y="2476574"/>
                <a:ext cx="485368" cy="1130532"/>
                <a:chOff x="6362473" y="3349411"/>
                <a:chExt cx="485368" cy="1130532"/>
              </a:xfrm>
              <a:grpFill/>
            </p:grpSpPr>
            <p:sp>
              <p:nvSpPr>
                <p:cNvPr id="86" name="Rectangle 85">
                  <a:extLst>
                    <a:ext uri="{FF2B5EF4-FFF2-40B4-BE49-F238E27FC236}">
                      <a16:creationId xmlns:a16="http://schemas.microsoft.com/office/drawing/2014/main" id="{84978C14-7CE6-4F34-80DC-C1C24488110B}"/>
                    </a:ext>
                  </a:extLst>
                </p:cNvPr>
                <p:cNvSpPr/>
                <p:nvPr/>
              </p:nvSpPr>
              <p:spPr>
                <a:xfrm>
                  <a:off x="6362473" y="3349411"/>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87" name="Rectangle 86">
                  <a:extLst>
                    <a:ext uri="{FF2B5EF4-FFF2-40B4-BE49-F238E27FC236}">
                      <a16:creationId xmlns:a16="http://schemas.microsoft.com/office/drawing/2014/main" id="{886DA37E-DA41-4E9B-BDD8-41C897FF1733}"/>
                    </a:ext>
                  </a:extLst>
                </p:cNvPr>
                <p:cNvSpPr/>
                <p:nvPr/>
              </p:nvSpPr>
              <p:spPr>
                <a:xfrm>
                  <a:off x="6362473" y="3957625"/>
                  <a:ext cx="485368" cy="522318"/>
                </a:xfrm>
                <a:prstGeom prst="flowChartOffpageConnector">
                  <a:avLst/>
                </a:prstGeom>
                <a:grp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grpSp>
        </p:grpSp>
        <p:sp>
          <p:nvSpPr>
            <p:cNvPr id="88" name="Rectangle 87">
              <a:extLst>
                <a:ext uri="{FF2B5EF4-FFF2-40B4-BE49-F238E27FC236}">
                  <a16:creationId xmlns:a16="http://schemas.microsoft.com/office/drawing/2014/main" id="{9B13F329-1C22-44C2-80A5-2066F3DDA20F}"/>
                </a:ext>
              </a:extLst>
            </p:cNvPr>
            <p:cNvSpPr/>
            <p:nvPr/>
          </p:nvSpPr>
          <p:spPr>
            <a:xfrm>
              <a:off x="962488" y="1859447"/>
              <a:ext cx="485368" cy="522318"/>
            </a:xfrm>
            <a:prstGeom prst="flowChartOffpageConnector">
              <a:avLst/>
            </a:prstGeom>
            <a:solidFill>
              <a:srgbClr val="FF9799"/>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89" name="Rectangle 88">
              <a:extLst>
                <a:ext uri="{FF2B5EF4-FFF2-40B4-BE49-F238E27FC236}">
                  <a16:creationId xmlns:a16="http://schemas.microsoft.com/office/drawing/2014/main" id="{9A5FE275-413A-42E5-AF37-CE66B25BE0CF}"/>
                </a:ext>
              </a:extLst>
            </p:cNvPr>
            <p:cNvSpPr/>
            <p:nvPr/>
          </p:nvSpPr>
          <p:spPr>
            <a:xfrm>
              <a:off x="959695" y="3588726"/>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90" name="Rectangle 89">
              <a:extLst>
                <a:ext uri="{FF2B5EF4-FFF2-40B4-BE49-F238E27FC236}">
                  <a16:creationId xmlns:a16="http://schemas.microsoft.com/office/drawing/2014/main" id="{C9076F64-785F-476A-9A25-C210240E611F}"/>
                </a:ext>
              </a:extLst>
            </p:cNvPr>
            <p:cNvSpPr/>
            <p:nvPr/>
          </p:nvSpPr>
          <p:spPr>
            <a:xfrm>
              <a:off x="959695" y="4712271"/>
              <a:ext cx="485368" cy="522318"/>
            </a:xfrm>
            <a:prstGeom prst="flowChartOffpageConnector">
              <a:avLst/>
            </a:prstGeom>
            <a:solidFill>
              <a:srgbClr val="FFD9DA"/>
            </a:solidFill>
            <a:ln w="25400">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Light"/>
              </a:endParaRPr>
            </a:p>
          </p:txBody>
        </p:sp>
        <p:sp>
          <p:nvSpPr>
            <p:cNvPr id="92" name="TextBox 91">
              <a:extLst>
                <a:ext uri="{FF2B5EF4-FFF2-40B4-BE49-F238E27FC236}">
                  <a16:creationId xmlns:a16="http://schemas.microsoft.com/office/drawing/2014/main" id="{B8269ABF-8EF9-484C-B978-38FF53644F26}"/>
                </a:ext>
              </a:extLst>
            </p:cNvPr>
            <p:cNvSpPr txBox="1"/>
            <p:nvPr/>
          </p:nvSpPr>
          <p:spPr>
            <a:xfrm>
              <a:off x="978819" y="1983445"/>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AK</a:t>
              </a:r>
              <a:endParaRPr lang="en-US" dirty="0">
                <a:latin typeface="Segoe UI"/>
                <a:ea typeface="Verdana" panose="020B0604030504040204" pitchFamily="34" charset="0"/>
                <a:cs typeface="Verdana" panose="020B0604030504040204" pitchFamily="34" charset="0"/>
              </a:endParaRPr>
            </a:p>
          </p:txBody>
        </p:sp>
        <p:sp>
          <p:nvSpPr>
            <p:cNvPr id="93" name="TextBox 92">
              <a:extLst>
                <a:ext uri="{FF2B5EF4-FFF2-40B4-BE49-F238E27FC236}">
                  <a16:creationId xmlns:a16="http://schemas.microsoft.com/office/drawing/2014/main" id="{CBD57652-6001-4199-9E2D-B8FF725CFBDA}"/>
                </a:ext>
              </a:extLst>
            </p:cNvPr>
            <p:cNvSpPr txBox="1"/>
            <p:nvPr/>
          </p:nvSpPr>
          <p:spPr>
            <a:xfrm>
              <a:off x="978819" y="371053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CA</a:t>
              </a:r>
              <a:endParaRPr lang="en-US" dirty="0">
                <a:latin typeface="Segoe UI"/>
                <a:ea typeface="Verdana" panose="020B0604030504040204" pitchFamily="34" charset="0"/>
                <a:cs typeface="Verdana" panose="020B0604030504040204" pitchFamily="34" charset="0"/>
              </a:endParaRPr>
            </a:p>
          </p:txBody>
        </p:sp>
        <p:sp>
          <p:nvSpPr>
            <p:cNvPr id="94" name="TextBox 93">
              <a:extLst>
                <a:ext uri="{FF2B5EF4-FFF2-40B4-BE49-F238E27FC236}">
                  <a16:creationId xmlns:a16="http://schemas.microsoft.com/office/drawing/2014/main" id="{757600C7-A49A-4613-A4E7-D281C1509EC7}"/>
                </a:ext>
              </a:extLst>
            </p:cNvPr>
            <p:cNvSpPr txBox="1"/>
            <p:nvPr/>
          </p:nvSpPr>
          <p:spPr>
            <a:xfrm>
              <a:off x="963994" y="4819541"/>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HI</a:t>
              </a:r>
              <a:endParaRPr lang="en-US" dirty="0">
                <a:latin typeface="Segoe UI"/>
                <a:ea typeface="Verdana" panose="020B0604030504040204" pitchFamily="34" charset="0"/>
                <a:cs typeface="Verdana" panose="020B0604030504040204" pitchFamily="34" charset="0"/>
              </a:endParaRPr>
            </a:p>
          </p:txBody>
        </p:sp>
        <p:sp>
          <p:nvSpPr>
            <p:cNvPr id="95" name="TextBox 94">
              <a:extLst>
                <a:ext uri="{FF2B5EF4-FFF2-40B4-BE49-F238E27FC236}">
                  <a16:creationId xmlns:a16="http://schemas.microsoft.com/office/drawing/2014/main" id="{385C7BDB-0449-440F-B54A-68C639AE18B5}"/>
                </a:ext>
              </a:extLst>
            </p:cNvPr>
            <p:cNvSpPr txBox="1"/>
            <p:nvPr/>
          </p:nvSpPr>
          <p:spPr>
            <a:xfrm>
              <a:off x="7359285" y="1903944"/>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ME</a:t>
              </a:r>
              <a:endParaRPr lang="en-US" dirty="0">
                <a:latin typeface="Segoe UI"/>
                <a:ea typeface="Verdana" panose="020B0604030504040204" pitchFamily="34" charset="0"/>
                <a:cs typeface="Verdana" panose="020B0604030504040204" pitchFamily="34" charset="0"/>
              </a:endParaRPr>
            </a:p>
          </p:txBody>
        </p:sp>
        <p:sp>
          <p:nvSpPr>
            <p:cNvPr id="96" name="TextBox 95">
              <a:extLst>
                <a:ext uri="{FF2B5EF4-FFF2-40B4-BE49-F238E27FC236}">
                  <a16:creationId xmlns:a16="http://schemas.microsoft.com/office/drawing/2014/main" id="{4759B9BE-C715-4488-A9DF-8E9D95F0B2B5}"/>
                </a:ext>
              </a:extLst>
            </p:cNvPr>
            <p:cNvSpPr txBox="1"/>
            <p:nvPr/>
          </p:nvSpPr>
          <p:spPr>
            <a:xfrm>
              <a:off x="7359285" y="2483208"/>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MA</a:t>
              </a:r>
              <a:endParaRPr lang="en-US" dirty="0">
                <a:latin typeface="Segoe UI"/>
                <a:ea typeface="Verdana" panose="020B0604030504040204" pitchFamily="34" charset="0"/>
                <a:cs typeface="Verdana" panose="020B0604030504040204" pitchFamily="34" charset="0"/>
              </a:endParaRPr>
            </a:p>
          </p:txBody>
        </p:sp>
        <p:sp>
          <p:nvSpPr>
            <p:cNvPr id="97" name="TextBox 96">
              <a:extLst>
                <a:ext uri="{FF2B5EF4-FFF2-40B4-BE49-F238E27FC236}">
                  <a16:creationId xmlns:a16="http://schemas.microsoft.com/office/drawing/2014/main" id="{6DE93EC5-A7FF-4D9E-92D0-CA9B38C56E36}"/>
                </a:ext>
              </a:extLst>
            </p:cNvPr>
            <p:cNvSpPr txBox="1"/>
            <p:nvPr/>
          </p:nvSpPr>
          <p:spPr>
            <a:xfrm>
              <a:off x="7328132" y="308775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RI</a:t>
              </a:r>
              <a:endParaRPr lang="en-US" dirty="0">
                <a:latin typeface="Segoe UI"/>
                <a:ea typeface="Verdana" panose="020B0604030504040204" pitchFamily="34" charset="0"/>
                <a:cs typeface="Verdana" panose="020B0604030504040204" pitchFamily="34" charset="0"/>
              </a:endParaRPr>
            </a:p>
          </p:txBody>
        </p:sp>
        <p:sp>
          <p:nvSpPr>
            <p:cNvPr id="98" name="TextBox 97">
              <a:extLst>
                <a:ext uri="{FF2B5EF4-FFF2-40B4-BE49-F238E27FC236}">
                  <a16:creationId xmlns:a16="http://schemas.microsoft.com/office/drawing/2014/main" id="{B3ED1078-58C9-41A2-A271-B870F060D1CC}"/>
                </a:ext>
              </a:extLst>
            </p:cNvPr>
            <p:cNvSpPr txBox="1"/>
            <p:nvPr/>
          </p:nvSpPr>
          <p:spPr>
            <a:xfrm>
              <a:off x="6799961" y="1903944"/>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NH</a:t>
              </a:r>
              <a:endParaRPr lang="en-US" dirty="0">
                <a:latin typeface="Segoe UI"/>
                <a:ea typeface="Verdana" panose="020B0604030504040204" pitchFamily="34" charset="0"/>
                <a:cs typeface="Verdana" panose="020B0604030504040204" pitchFamily="34" charset="0"/>
              </a:endParaRPr>
            </a:p>
          </p:txBody>
        </p:sp>
        <p:sp>
          <p:nvSpPr>
            <p:cNvPr id="99" name="TextBox 98">
              <a:extLst>
                <a:ext uri="{FF2B5EF4-FFF2-40B4-BE49-F238E27FC236}">
                  <a16:creationId xmlns:a16="http://schemas.microsoft.com/office/drawing/2014/main" id="{417749A3-8A79-49E2-9923-D7485CDBF4F5}"/>
                </a:ext>
              </a:extLst>
            </p:cNvPr>
            <p:cNvSpPr txBox="1"/>
            <p:nvPr/>
          </p:nvSpPr>
          <p:spPr>
            <a:xfrm>
              <a:off x="6780592" y="249277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CT</a:t>
              </a:r>
              <a:endParaRPr lang="en-US" dirty="0">
                <a:latin typeface="Segoe UI"/>
                <a:ea typeface="Verdana" panose="020B0604030504040204" pitchFamily="34" charset="0"/>
                <a:cs typeface="Verdana" panose="020B0604030504040204" pitchFamily="34" charset="0"/>
              </a:endParaRPr>
            </a:p>
          </p:txBody>
        </p:sp>
        <p:sp>
          <p:nvSpPr>
            <p:cNvPr id="100" name="TextBox 99">
              <a:extLst>
                <a:ext uri="{FF2B5EF4-FFF2-40B4-BE49-F238E27FC236}">
                  <a16:creationId xmlns:a16="http://schemas.microsoft.com/office/drawing/2014/main" id="{37F55BAD-9DC6-45FD-AD40-49B75C9D3434}"/>
                </a:ext>
              </a:extLst>
            </p:cNvPr>
            <p:cNvSpPr txBox="1"/>
            <p:nvPr/>
          </p:nvSpPr>
          <p:spPr>
            <a:xfrm>
              <a:off x="6771683" y="3090004"/>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NJ</a:t>
              </a:r>
              <a:endParaRPr lang="en-US" dirty="0">
                <a:latin typeface="Segoe UI"/>
                <a:ea typeface="Verdana" panose="020B0604030504040204" pitchFamily="34" charset="0"/>
                <a:cs typeface="Verdana" panose="020B0604030504040204" pitchFamily="34" charset="0"/>
              </a:endParaRPr>
            </a:p>
          </p:txBody>
        </p:sp>
        <p:sp>
          <p:nvSpPr>
            <p:cNvPr id="101" name="TextBox 100">
              <a:extLst>
                <a:ext uri="{FF2B5EF4-FFF2-40B4-BE49-F238E27FC236}">
                  <a16:creationId xmlns:a16="http://schemas.microsoft.com/office/drawing/2014/main" id="{20D451A0-186B-4C21-928A-21B9671FADCB}"/>
                </a:ext>
              </a:extLst>
            </p:cNvPr>
            <p:cNvSpPr txBox="1"/>
            <p:nvPr/>
          </p:nvSpPr>
          <p:spPr>
            <a:xfrm>
              <a:off x="6755258" y="3711531"/>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DC</a:t>
              </a:r>
              <a:endParaRPr lang="en-US" dirty="0">
                <a:latin typeface="Segoe UI"/>
                <a:ea typeface="Verdana" panose="020B0604030504040204" pitchFamily="34" charset="0"/>
                <a:cs typeface="Verdana" panose="020B0604030504040204" pitchFamily="34" charset="0"/>
              </a:endParaRPr>
            </a:p>
          </p:txBody>
        </p:sp>
        <p:sp>
          <p:nvSpPr>
            <p:cNvPr id="102" name="TextBox 101">
              <a:extLst>
                <a:ext uri="{FF2B5EF4-FFF2-40B4-BE49-F238E27FC236}">
                  <a16:creationId xmlns:a16="http://schemas.microsoft.com/office/drawing/2014/main" id="{8B8FDC06-46AE-432B-9013-4E1D785AC1B3}"/>
                </a:ext>
              </a:extLst>
            </p:cNvPr>
            <p:cNvSpPr txBox="1"/>
            <p:nvPr/>
          </p:nvSpPr>
          <p:spPr>
            <a:xfrm>
              <a:off x="6204034" y="2497007"/>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NY</a:t>
              </a:r>
              <a:endParaRPr lang="en-US" dirty="0">
                <a:latin typeface="Segoe UI"/>
                <a:ea typeface="Verdana" panose="020B0604030504040204" pitchFamily="34" charset="0"/>
                <a:cs typeface="Verdana" panose="020B0604030504040204" pitchFamily="34" charset="0"/>
              </a:endParaRPr>
            </a:p>
          </p:txBody>
        </p:sp>
        <p:sp>
          <p:nvSpPr>
            <p:cNvPr id="103" name="TextBox 102">
              <a:extLst>
                <a:ext uri="{FF2B5EF4-FFF2-40B4-BE49-F238E27FC236}">
                  <a16:creationId xmlns:a16="http://schemas.microsoft.com/office/drawing/2014/main" id="{A6AF9554-7AD4-4EA0-A22E-ADBAE9FC09A4}"/>
                </a:ext>
              </a:extLst>
            </p:cNvPr>
            <p:cNvSpPr txBox="1"/>
            <p:nvPr/>
          </p:nvSpPr>
          <p:spPr>
            <a:xfrm>
              <a:off x="5654871" y="3092575"/>
              <a:ext cx="46003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OH</a:t>
              </a:r>
              <a:endParaRPr lang="en-US" dirty="0">
                <a:latin typeface="Segoe UI"/>
                <a:ea typeface="Verdana" panose="020B0604030504040204" pitchFamily="34" charset="0"/>
                <a:cs typeface="Verdana" panose="020B0604030504040204" pitchFamily="34" charset="0"/>
              </a:endParaRPr>
            </a:p>
          </p:txBody>
        </p:sp>
        <p:sp>
          <p:nvSpPr>
            <p:cNvPr id="104" name="TextBox 103">
              <a:extLst>
                <a:ext uri="{FF2B5EF4-FFF2-40B4-BE49-F238E27FC236}">
                  <a16:creationId xmlns:a16="http://schemas.microsoft.com/office/drawing/2014/main" id="{A7BB5430-2B2C-42EA-A27C-974DF3B00107}"/>
                </a:ext>
              </a:extLst>
            </p:cNvPr>
            <p:cNvSpPr txBox="1"/>
            <p:nvPr/>
          </p:nvSpPr>
          <p:spPr>
            <a:xfrm>
              <a:off x="6210471" y="1906605"/>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VT</a:t>
              </a:r>
              <a:endParaRPr lang="en-US" dirty="0">
                <a:latin typeface="Segoe UI"/>
                <a:ea typeface="Verdana" panose="020B0604030504040204" pitchFamily="34" charset="0"/>
                <a:cs typeface="Verdana" panose="020B0604030504040204" pitchFamily="34" charset="0"/>
              </a:endParaRPr>
            </a:p>
          </p:txBody>
        </p:sp>
        <p:sp>
          <p:nvSpPr>
            <p:cNvPr id="105" name="TextBox 104">
              <a:extLst>
                <a:ext uri="{FF2B5EF4-FFF2-40B4-BE49-F238E27FC236}">
                  <a16:creationId xmlns:a16="http://schemas.microsoft.com/office/drawing/2014/main" id="{AB44F771-CA96-43BC-8301-703E1D5370EC}"/>
                </a:ext>
              </a:extLst>
            </p:cNvPr>
            <p:cNvSpPr txBox="1"/>
            <p:nvPr/>
          </p:nvSpPr>
          <p:spPr>
            <a:xfrm>
              <a:off x="6197971" y="3087758"/>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PA</a:t>
              </a:r>
              <a:endParaRPr lang="en-US" dirty="0">
                <a:latin typeface="Segoe UI"/>
                <a:ea typeface="Verdana" panose="020B0604030504040204" pitchFamily="34" charset="0"/>
                <a:cs typeface="Verdana" panose="020B0604030504040204" pitchFamily="34" charset="0"/>
              </a:endParaRPr>
            </a:p>
          </p:txBody>
        </p:sp>
        <p:sp>
          <p:nvSpPr>
            <p:cNvPr id="106" name="TextBox 105">
              <a:extLst>
                <a:ext uri="{FF2B5EF4-FFF2-40B4-BE49-F238E27FC236}">
                  <a16:creationId xmlns:a16="http://schemas.microsoft.com/office/drawing/2014/main" id="{ADB6EE23-69DC-4B90-8513-3F3B0BAA172C}"/>
                </a:ext>
              </a:extLst>
            </p:cNvPr>
            <p:cNvSpPr txBox="1"/>
            <p:nvPr/>
          </p:nvSpPr>
          <p:spPr>
            <a:xfrm>
              <a:off x="6201988" y="370328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DE</a:t>
              </a:r>
              <a:endParaRPr lang="en-US" dirty="0">
                <a:latin typeface="Segoe UI"/>
                <a:ea typeface="Verdana" panose="020B0604030504040204" pitchFamily="34" charset="0"/>
                <a:cs typeface="Verdana" panose="020B0604030504040204" pitchFamily="34" charset="0"/>
              </a:endParaRPr>
            </a:p>
          </p:txBody>
        </p:sp>
        <p:sp>
          <p:nvSpPr>
            <p:cNvPr id="107" name="TextBox 106">
              <a:extLst>
                <a:ext uri="{FF2B5EF4-FFF2-40B4-BE49-F238E27FC236}">
                  <a16:creationId xmlns:a16="http://schemas.microsoft.com/office/drawing/2014/main" id="{F0570842-9753-42D6-9368-F1FE6AC562B0}"/>
                </a:ext>
              </a:extLst>
            </p:cNvPr>
            <p:cNvSpPr txBox="1"/>
            <p:nvPr/>
          </p:nvSpPr>
          <p:spPr>
            <a:xfrm>
              <a:off x="5077560" y="249895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MI</a:t>
              </a:r>
              <a:endParaRPr lang="en-US" dirty="0">
                <a:latin typeface="Segoe UI"/>
                <a:ea typeface="Verdana" panose="020B0604030504040204" pitchFamily="34" charset="0"/>
                <a:cs typeface="Verdana" panose="020B0604030504040204" pitchFamily="34" charset="0"/>
              </a:endParaRPr>
            </a:p>
          </p:txBody>
        </p:sp>
        <p:sp>
          <p:nvSpPr>
            <p:cNvPr id="108" name="TextBox 107">
              <a:extLst>
                <a:ext uri="{FF2B5EF4-FFF2-40B4-BE49-F238E27FC236}">
                  <a16:creationId xmlns:a16="http://schemas.microsoft.com/office/drawing/2014/main" id="{82930039-380D-459F-B442-519B3ADBA9F3}"/>
                </a:ext>
              </a:extLst>
            </p:cNvPr>
            <p:cNvSpPr txBox="1"/>
            <p:nvPr/>
          </p:nvSpPr>
          <p:spPr>
            <a:xfrm>
              <a:off x="5637166" y="370601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MD</a:t>
              </a:r>
              <a:endParaRPr lang="en-US" dirty="0">
                <a:latin typeface="Segoe UI"/>
                <a:ea typeface="Verdana" panose="020B0604030504040204" pitchFamily="34" charset="0"/>
                <a:cs typeface="Verdana" panose="020B0604030504040204" pitchFamily="34" charset="0"/>
              </a:endParaRPr>
            </a:p>
          </p:txBody>
        </p:sp>
        <p:sp>
          <p:nvSpPr>
            <p:cNvPr id="109" name="TextBox 108">
              <a:extLst>
                <a:ext uri="{FF2B5EF4-FFF2-40B4-BE49-F238E27FC236}">
                  <a16:creationId xmlns:a16="http://schemas.microsoft.com/office/drawing/2014/main" id="{4C7092EC-EC03-42A6-A9A1-A147A8D33B63}"/>
                </a:ext>
              </a:extLst>
            </p:cNvPr>
            <p:cNvSpPr txBox="1"/>
            <p:nvPr/>
          </p:nvSpPr>
          <p:spPr>
            <a:xfrm>
              <a:off x="5608814" y="4309044"/>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NC</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10" name="TextBox 109">
              <a:extLst>
                <a:ext uri="{FF2B5EF4-FFF2-40B4-BE49-F238E27FC236}">
                  <a16:creationId xmlns:a16="http://schemas.microsoft.com/office/drawing/2014/main" id="{580C26E3-62DB-4C82-9EEC-82C29E256C59}"/>
                </a:ext>
              </a:extLst>
            </p:cNvPr>
            <p:cNvSpPr txBox="1"/>
            <p:nvPr/>
          </p:nvSpPr>
          <p:spPr>
            <a:xfrm>
              <a:off x="5629541" y="4886046"/>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SC</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11" name="TextBox 110">
              <a:extLst>
                <a:ext uri="{FF2B5EF4-FFF2-40B4-BE49-F238E27FC236}">
                  <a16:creationId xmlns:a16="http://schemas.microsoft.com/office/drawing/2014/main" id="{816E2E55-F1B4-4707-BF48-484B36049946}"/>
                </a:ext>
              </a:extLst>
            </p:cNvPr>
            <p:cNvSpPr txBox="1"/>
            <p:nvPr/>
          </p:nvSpPr>
          <p:spPr>
            <a:xfrm>
              <a:off x="4488355" y="249922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WI</a:t>
              </a:r>
              <a:endParaRPr lang="en-US" dirty="0">
                <a:latin typeface="Segoe UI"/>
                <a:ea typeface="Verdana" panose="020B0604030504040204" pitchFamily="34" charset="0"/>
                <a:cs typeface="Verdana" panose="020B0604030504040204" pitchFamily="34" charset="0"/>
              </a:endParaRPr>
            </a:p>
          </p:txBody>
        </p:sp>
        <p:sp>
          <p:nvSpPr>
            <p:cNvPr id="112" name="TextBox 111">
              <a:extLst>
                <a:ext uri="{FF2B5EF4-FFF2-40B4-BE49-F238E27FC236}">
                  <a16:creationId xmlns:a16="http://schemas.microsoft.com/office/drawing/2014/main" id="{8872084D-F3C7-4B05-808D-8A5697486435}"/>
                </a:ext>
              </a:extLst>
            </p:cNvPr>
            <p:cNvSpPr txBox="1"/>
            <p:nvPr/>
          </p:nvSpPr>
          <p:spPr>
            <a:xfrm>
              <a:off x="5077560" y="5465352"/>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FL</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13" name="TextBox 112">
              <a:extLst>
                <a:ext uri="{FF2B5EF4-FFF2-40B4-BE49-F238E27FC236}">
                  <a16:creationId xmlns:a16="http://schemas.microsoft.com/office/drawing/2014/main" id="{24964E99-8078-425F-BED0-87A4E3E8939D}"/>
                </a:ext>
              </a:extLst>
            </p:cNvPr>
            <p:cNvSpPr txBox="1"/>
            <p:nvPr/>
          </p:nvSpPr>
          <p:spPr>
            <a:xfrm>
              <a:off x="5057509" y="4886046"/>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GA</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14" name="TextBox 113">
              <a:extLst>
                <a:ext uri="{FF2B5EF4-FFF2-40B4-BE49-F238E27FC236}">
                  <a16:creationId xmlns:a16="http://schemas.microsoft.com/office/drawing/2014/main" id="{01007DFA-868A-47CE-BB11-CB6EA63087F6}"/>
                </a:ext>
              </a:extLst>
            </p:cNvPr>
            <p:cNvSpPr txBox="1"/>
            <p:nvPr/>
          </p:nvSpPr>
          <p:spPr>
            <a:xfrm>
              <a:off x="5049645" y="430366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VA</a:t>
              </a:r>
              <a:endParaRPr lang="en-US" dirty="0">
                <a:latin typeface="Segoe UI"/>
                <a:ea typeface="Verdana" panose="020B0604030504040204" pitchFamily="34" charset="0"/>
                <a:cs typeface="Verdana" panose="020B0604030504040204" pitchFamily="34" charset="0"/>
              </a:endParaRPr>
            </a:p>
          </p:txBody>
        </p:sp>
        <p:sp>
          <p:nvSpPr>
            <p:cNvPr id="115" name="TextBox 114">
              <a:extLst>
                <a:ext uri="{FF2B5EF4-FFF2-40B4-BE49-F238E27FC236}">
                  <a16:creationId xmlns:a16="http://schemas.microsoft.com/office/drawing/2014/main" id="{D6B9B035-9990-4AED-A931-C08302871A29}"/>
                </a:ext>
              </a:extLst>
            </p:cNvPr>
            <p:cNvSpPr txBox="1"/>
            <p:nvPr/>
          </p:nvSpPr>
          <p:spPr>
            <a:xfrm>
              <a:off x="5055952" y="370744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WV</a:t>
              </a:r>
              <a:endParaRPr lang="en-US" dirty="0">
                <a:latin typeface="Segoe UI"/>
                <a:ea typeface="Verdana" panose="020B0604030504040204" pitchFamily="34" charset="0"/>
                <a:cs typeface="Verdana" panose="020B0604030504040204" pitchFamily="34" charset="0"/>
              </a:endParaRPr>
            </a:p>
          </p:txBody>
        </p:sp>
        <p:sp>
          <p:nvSpPr>
            <p:cNvPr id="116" name="TextBox 115">
              <a:extLst>
                <a:ext uri="{FF2B5EF4-FFF2-40B4-BE49-F238E27FC236}">
                  <a16:creationId xmlns:a16="http://schemas.microsoft.com/office/drawing/2014/main" id="{C84D59E4-DD09-422C-AD5D-E8D123D601C4}"/>
                </a:ext>
              </a:extLst>
            </p:cNvPr>
            <p:cNvSpPr txBox="1"/>
            <p:nvPr/>
          </p:nvSpPr>
          <p:spPr>
            <a:xfrm>
              <a:off x="5056181" y="3086005"/>
              <a:ext cx="465609"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IN</a:t>
              </a:r>
              <a:endParaRPr lang="en-US" dirty="0">
                <a:latin typeface="Segoe UI"/>
                <a:ea typeface="Verdana" panose="020B0604030504040204" pitchFamily="34" charset="0"/>
                <a:cs typeface="Verdana" panose="020B0604030504040204" pitchFamily="34" charset="0"/>
              </a:endParaRPr>
            </a:p>
          </p:txBody>
        </p:sp>
        <p:sp>
          <p:nvSpPr>
            <p:cNvPr id="117" name="TextBox 116">
              <a:extLst>
                <a:ext uri="{FF2B5EF4-FFF2-40B4-BE49-F238E27FC236}">
                  <a16:creationId xmlns:a16="http://schemas.microsoft.com/office/drawing/2014/main" id="{FD611322-6733-4C63-A67C-FD4D74F0A572}"/>
                </a:ext>
              </a:extLst>
            </p:cNvPr>
            <p:cNvSpPr txBox="1"/>
            <p:nvPr/>
          </p:nvSpPr>
          <p:spPr>
            <a:xfrm>
              <a:off x="4477886" y="3090004"/>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IL</a:t>
              </a:r>
              <a:endParaRPr lang="en-US" dirty="0">
                <a:latin typeface="Segoe UI"/>
                <a:ea typeface="Verdana" panose="020B0604030504040204" pitchFamily="34" charset="0"/>
                <a:cs typeface="Verdana" panose="020B0604030504040204" pitchFamily="34" charset="0"/>
              </a:endParaRPr>
            </a:p>
          </p:txBody>
        </p:sp>
        <p:sp>
          <p:nvSpPr>
            <p:cNvPr id="118" name="TextBox 117">
              <a:extLst>
                <a:ext uri="{FF2B5EF4-FFF2-40B4-BE49-F238E27FC236}">
                  <a16:creationId xmlns:a16="http://schemas.microsoft.com/office/drawing/2014/main" id="{146C6045-C84A-41B2-93FE-3138F1A0158A}"/>
                </a:ext>
              </a:extLst>
            </p:cNvPr>
            <p:cNvSpPr txBox="1"/>
            <p:nvPr/>
          </p:nvSpPr>
          <p:spPr>
            <a:xfrm>
              <a:off x="4482232" y="3715712"/>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KY</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19" name="TextBox 118">
              <a:extLst>
                <a:ext uri="{FF2B5EF4-FFF2-40B4-BE49-F238E27FC236}">
                  <a16:creationId xmlns:a16="http://schemas.microsoft.com/office/drawing/2014/main" id="{A5269A21-B959-4DE6-962A-FED4D52EFDC7}"/>
                </a:ext>
              </a:extLst>
            </p:cNvPr>
            <p:cNvSpPr txBox="1"/>
            <p:nvPr/>
          </p:nvSpPr>
          <p:spPr>
            <a:xfrm>
              <a:off x="4476300" y="4309044"/>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TN</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20" name="TextBox 119">
              <a:extLst>
                <a:ext uri="{FF2B5EF4-FFF2-40B4-BE49-F238E27FC236}">
                  <a16:creationId xmlns:a16="http://schemas.microsoft.com/office/drawing/2014/main" id="{5AADC875-D489-4622-9416-E9917A5C3674}"/>
                </a:ext>
              </a:extLst>
            </p:cNvPr>
            <p:cNvSpPr txBox="1"/>
            <p:nvPr/>
          </p:nvSpPr>
          <p:spPr>
            <a:xfrm>
              <a:off x="4487743" y="4886046"/>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AL</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21" name="TextBox 120">
              <a:extLst>
                <a:ext uri="{FF2B5EF4-FFF2-40B4-BE49-F238E27FC236}">
                  <a16:creationId xmlns:a16="http://schemas.microsoft.com/office/drawing/2014/main" id="{A67157C7-0816-4240-93ED-54894B0DD156}"/>
                </a:ext>
              </a:extLst>
            </p:cNvPr>
            <p:cNvSpPr txBox="1"/>
            <p:nvPr/>
          </p:nvSpPr>
          <p:spPr>
            <a:xfrm>
              <a:off x="3890332" y="4891240"/>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MS</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22" name="TextBox 121">
              <a:extLst>
                <a:ext uri="{FF2B5EF4-FFF2-40B4-BE49-F238E27FC236}">
                  <a16:creationId xmlns:a16="http://schemas.microsoft.com/office/drawing/2014/main" id="{8F8BD6F4-F0A0-4371-B4E3-55BA50009689}"/>
                </a:ext>
              </a:extLst>
            </p:cNvPr>
            <p:cNvSpPr txBox="1"/>
            <p:nvPr/>
          </p:nvSpPr>
          <p:spPr>
            <a:xfrm>
              <a:off x="3304587" y="4877880"/>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LA</a:t>
              </a:r>
              <a:endParaRPr lang="en-US" dirty="0">
                <a:latin typeface="Segoe UI"/>
                <a:ea typeface="Verdana" panose="020B0604030504040204" pitchFamily="34" charset="0"/>
                <a:cs typeface="Verdana" panose="020B0604030504040204" pitchFamily="34" charset="0"/>
              </a:endParaRPr>
            </a:p>
          </p:txBody>
        </p:sp>
        <p:sp>
          <p:nvSpPr>
            <p:cNvPr id="123" name="TextBox 122">
              <a:extLst>
                <a:ext uri="{FF2B5EF4-FFF2-40B4-BE49-F238E27FC236}">
                  <a16:creationId xmlns:a16="http://schemas.microsoft.com/office/drawing/2014/main" id="{6569FF48-DB1B-4206-BD06-7506887A63E1}"/>
                </a:ext>
              </a:extLst>
            </p:cNvPr>
            <p:cNvSpPr txBox="1"/>
            <p:nvPr/>
          </p:nvSpPr>
          <p:spPr>
            <a:xfrm>
              <a:off x="2717000" y="4898165"/>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TX</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24" name="TextBox 123">
              <a:extLst>
                <a:ext uri="{FF2B5EF4-FFF2-40B4-BE49-F238E27FC236}">
                  <a16:creationId xmlns:a16="http://schemas.microsoft.com/office/drawing/2014/main" id="{100CC741-5A64-4700-8820-24A7A9274D53}"/>
                </a:ext>
              </a:extLst>
            </p:cNvPr>
            <p:cNvSpPr txBox="1"/>
            <p:nvPr/>
          </p:nvSpPr>
          <p:spPr>
            <a:xfrm>
              <a:off x="2126393" y="429286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AZ</a:t>
              </a:r>
              <a:endParaRPr lang="en-US" dirty="0">
                <a:latin typeface="Segoe UI"/>
                <a:ea typeface="Verdana" panose="020B0604030504040204" pitchFamily="34" charset="0"/>
                <a:cs typeface="Verdana" panose="020B0604030504040204" pitchFamily="34" charset="0"/>
              </a:endParaRPr>
            </a:p>
          </p:txBody>
        </p:sp>
        <p:sp>
          <p:nvSpPr>
            <p:cNvPr id="125" name="TextBox 124">
              <a:extLst>
                <a:ext uri="{FF2B5EF4-FFF2-40B4-BE49-F238E27FC236}">
                  <a16:creationId xmlns:a16="http://schemas.microsoft.com/office/drawing/2014/main" id="{7EDD6C34-6928-4C02-BB29-C14842769D6C}"/>
                </a:ext>
              </a:extLst>
            </p:cNvPr>
            <p:cNvSpPr txBox="1"/>
            <p:nvPr/>
          </p:nvSpPr>
          <p:spPr>
            <a:xfrm>
              <a:off x="3885376" y="4302632"/>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AR</a:t>
              </a:r>
              <a:endParaRPr lang="en-US" dirty="0">
                <a:latin typeface="Segoe UI"/>
                <a:ea typeface="Verdana" panose="020B0604030504040204" pitchFamily="34" charset="0"/>
                <a:cs typeface="Verdana" panose="020B0604030504040204" pitchFamily="34" charset="0"/>
              </a:endParaRPr>
            </a:p>
          </p:txBody>
        </p:sp>
        <p:sp>
          <p:nvSpPr>
            <p:cNvPr id="126" name="TextBox 125">
              <a:extLst>
                <a:ext uri="{FF2B5EF4-FFF2-40B4-BE49-F238E27FC236}">
                  <a16:creationId xmlns:a16="http://schemas.microsoft.com/office/drawing/2014/main" id="{FABE23BE-3CF7-4C4B-8BCA-078ECAAD1073}"/>
                </a:ext>
              </a:extLst>
            </p:cNvPr>
            <p:cNvSpPr txBox="1"/>
            <p:nvPr/>
          </p:nvSpPr>
          <p:spPr>
            <a:xfrm>
              <a:off x="3301272" y="4301935"/>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OK</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27" name="TextBox 126">
              <a:extLst>
                <a:ext uri="{FF2B5EF4-FFF2-40B4-BE49-F238E27FC236}">
                  <a16:creationId xmlns:a16="http://schemas.microsoft.com/office/drawing/2014/main" id="{DA4996A9-14D4-4729-8ED6-52E9366BC804}"/>
                </a:ext>
              </a:extLst>
            </p:cNvPr>
            <p:cNvSpPr txBox="1"/>
            <p:nvPr/>
          </p:nvSpPr>
          <p:spPr>
            <a:xfrm>
              <a:off x="2722672" y="4301935"/>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NM</a:t>
              </a:r>
              <a:endParaRPr lang="en-US" dirty="0">
                <a:latin typeface="Segoe UI"/>
                <a:ea typeface="Verdana" panose="020B0604030504040204" pitchFamily="34" charset="0"/>
                <a:cs typeface="Verdana" panose="020B0604030504040204" pitchFamily="34" charset="0"/>
              </a:endParaRPr>
            </a:p>
          </p:txBody>
        </p:sp>
        <p:sp>
          <p:nvSpPr>
            <p:cNvPr id="128" name="TextBox 127">
              <a:extLst>
                <a:ext uri="{FF2B5EF4-FFF2-40B4-BE49-F238E27FC236}">
                  <a16:creationId xmlns:a16="http://schemas.microsoft.com/office/drawing/2014/main" id="{22257A87-3301-4C49-A65A-B281B015F51D}"/>
                </a:ext>
              </a:extLst>
            </p:cNvPr>
            <p:cNvSpPr txBox="1"/>
            <p:nvPr/>
          </p:nvSpPr>
          <p:spPr>
            <a:xfrm>
              <a:off x="1551564" y="3706016"/>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NV</a:t>
              </a:r>
              <a:endParaRPr lang="en-US" dirty="0">
                <a:latin typeface="Segoe UI"/>
                <a:ea typeface="Verdana" panose="020B0604030504040204" pitchFamily="34" charset="0"/>
                <a:cs typeface="Verdana" panose="020B0604030504040204" pitchFamily="34" charset="0"/>
              </a:endParaRPr>
            </a:p>
          </p:txBody>
        </p:sp>
        <p:sp>
          <p:nvSpPr>
            <p:cNvPr id="129" name="TextBox 128">
              <a:extLst>
                <a:ext uri="{FF2B5EF4-FFF2-40B4-BE49-F238E27FC236}">
                  <a16:creationId xmlns:a16="http://schemas.microsoft.com/office/drawing/2014/main" id="{B0E9884F-FAC2-40EB-81DE-9C29DD083D8F}"/>
                </a:ext>
              </a:extLst>
            </p:cNvPr>
            <p:cNvSpPr txBox="1"/>
            <p:nvPr/>
          </p:nvSpPr>
          <p:spPr>
            <a:xfrm>
              <a:off x="2127027" y="370328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UT</a:t>
              </a:r>
              <a:endParaRPr lang="en-US" dirty="0">
                <a:latin typeface="Segoe UI"/>
                <a:ea typeface="Verdana" panose="020B0604030504040204" pitchFamily="34" charset="0"/>
                <a:cs typeface="Verdana" panose="020B0604030504040204" pitchFamily="34" charset="0"/>
              </a:endParaRPr>
            </a:p>
          </p:txBody>
        </p:sp>
        <p:sp>
          <p:nvSpPr>
            <p:cNvPr id="130" name="TextBox 129">
              <a:extLst>
                <a:ext uri="{FF2B5EF4-FFF2-40B4-BE49-F238E27FC236}">
                  <a16:creationId xmlns:a16="http://schemas.microsoft.com/office/drawing/2014/main" id="{5255CBD9-CFB4-470D-954C-B80C08A6792F}"/>
                </a:ext>
              </a:extLst>
            </p:cNvPr>
            <p:cNvSpPr txBox="1"/>
            <p:nvPr/>
          </p:nvSpPr>
          <p:spPr>
            <a:xfrm>
              <a:off x="2709652" y="3714323"/>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CO</a:t>
              </a:r>
              <a:endParaRPr lang="en-US" dirty="0">
                <a:latin typeface="Segoe UI"/>
                <a:ea typeface="Verdana" panose="020B0604030504040204" pitchFamily="34" charset="0"/>
                <a:cs typeface="Verdana" panose="020B0604030504040204" pitchFamily="34" charset="0"/>
              </a:endParaRPr>
            </a:p>
          </p:txBody>
        </p:sp>
        <p:sp>
          <p:nvSpPr>
            <p:cNvPr id="131" name="TextBox 130">
              <a:extLst>
                <a:ext uri="{FF2B5EF4-FFF2-40B4-BE49-F238E27FC236}">
                  <a16:creationId xmlns:a16="http://schemas.microsoft.com/office/drawing/2014/main" id="{91A85F62-14DC-4A00-856D-55BEC784E2FE}"/>
                </a:ext>
              </a:extLst>
            </p:cNvPr>
            <p:cNvSpPr txBox="1"/>
            <p:nvPr/>
          </p:nvSpPr>
          <p:spPr>
            <a:xfrm>
              <a:off x="3299625" y="3706017"/>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KS</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32" name="TextBox 131">
              <a:extLst>
                <a:ext uri="{FF2B5EF4-FFF2-40B4-BE49-F238E27FC236}">
                  <a16:creationId xmlns:a16="http://schemas.microsoft.com/office/drawing/2014/main" id="{FF314832-1239-402F-A0A3-F11108F2ED5C}"/>
                </a:ext>
              </a:extLst>
            </p:cNvPr>
            <p:cNvSpPr txBox="1"/>
            <p:nvPr/>
          </p:nvSpPr>
          <p:spPr>
            <a:xfrm>
              <a:off x="3885987" y="3700148"/>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MO</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33" name="TextBox 132">
              <a:extLst>
                <a:ext uri="{FF2B5EF4-FFF2-40B4-BE49-F238E27FC236}">
                  <a16:creationId xmlns:a16="http://schemas.microsoft.com/office/drawing/2014/main" id="{EA62C863-9E71-4D1C-8A84-C37F3A7E3970}"/>
                </a:ext>
              </a:extLst>
            </p:cNvPr>
            <p:cNvSpPr txBox="1"/>
            <p:nvPr/>
          </p:nvSpPr>
          <p:spPr>
            <a:xfrm>
              <a:off x="3310910" y="249921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SD</a:t>
              </a:r>
              <a:endParaRPr lang="en-US" dirty="0">
                <a:latin typeface="Segoe UI"/>
                <a:ea typeface="Verdana" panose="020B0604030504040204" pitchFamily="34" charset="0"/>
                <a:cs typeface="Verdana" panose="020B0604030504040204" pitchFamily="34" charset="0"/>
              </a:endParaRPr>
            </a:p>
          </p:txBody>
        </p:sp>
        <p:sp>
          <p:nvSpPr>
            <p:cNvPr id="134" name="TextBox 133">
              <a:extLst>
                <a:ext uri="{FF2B5EF4-FFF2-40B4-BE49-F238E27FC236}">
                  <a16:creationId xmlns:a16="http://schemas.microsoft.com/office/drawing/2014/main" id="{53D9DBF9-1D45-4E9A-A25C-B1163EC3BF4F}"/>
                </a:ext>
              </a:extLst>
            </p:cNvPr>
            <p:cNvSpPr txBox="1"/>
            <p:nvPr/>
          </p:nvSpPr>
          <p:spPr>
            <a:xfrm>
              <a:off x="1559148" y="2504421"/>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WA</a:t>
              </a:r>
              <a:endParaRPr lang="en-US" dirty="0">
                <a:latin typeface="Segoe UI"/>
                <a:ea typeface="Verdana" panose="020B0604030504040204" pitchFamily="34" charset="0"/>
                <a:cs typeface="Verdana" panose="020B0604030504040204" pitchFamily="34" charset="0"/>
              </a:endParaRPr>
            </a:p>
          </p:txBody>
        </p:sp>
        <p:sp>
          <p:nvSpPr>
            <p:cNvPr id="135" name="TextBox 134">
              <a:extLst>
                <a:ext uri="{FF2B5EF4-FFF2-40B4-BE49-F238E27FC236}">
                  <a16:creationId xmlns:a16="http://schemas.microsoft.com/office/drawing/2014/main" id="{8EF2BA76-744B-4780-AF3D-6809F71E31DF}"/>
                </a:ext>
              </a:extLst>
            </p:cNvPr>
            <p:cNvSpPr txBox="1"/>
            <p:nvPr/>
          </p:nvSpPr>
          <p:spPr>
            <a:xfrm>
              <a:off x="1551564" y="3083119"/>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OR</a:t>
              </a:r>
              <a:endParaRPr lang="en-US" dirty="0">
                <a:latin typeface="Segoe UI"/>
                <a:ea typeface="Verdana" panose="020B0604030504040204" pitchFamily="34" charset="0"/>
                <a:cs typeface="Verdana" panose="020B0604030504040204" pitchFamily="34" charset="0"/>
              </a:endParaRPr>
            </a:p>
          </p:txBody>
        </p:sp>
        <p:sp>
          <p:nvSpPr>
            <p:cNvPr id="136" name="TextBox 135">
              <a:extLst>
                <a:ext uri="{FF2B5EF4-FFF2-40B4-BE49-F238E27FC236}">
                  <a16:creationId xmlns:a16="http://schemas.microsoft.com/office/drawing/2014/main" id="{088804FC-C633-413C-A4D8-F14DBDEDC9A7}"/>
                </a:ext>
              </a:extLst>
            </p:cNvPr>
            <p:cNvSpPr txBox="1"/>
            <p:nvPr/>
          </p:nvSpPr>
          <p:spPr>
            <a:xfrm>
              <a:off x="2732952" y="2499220"/>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ND</a:t>
              </a:r>
              <a:endParaRPr lang="en-US" dirty="0">
                <a:latin typeface="Segoe UI"/>
                <a:ea typeface="Verdana" panose="020B0604030504040204" pitchFamily="34" charset="0"/>
                <a:cs typeface="Verdana" panose="020B0604030504040204" pitchFamily="34" charset="0"/>
              </a:endParaRPr>
            </a:p>
          </p:txBody>
        </p:sp>
        <p:sp>
          <p:nvSpPr>
            <p:cNvPr id="137" name="TextBox 136">
              <a:extLst>
                <a:ext uri="{FF2B5EF4-FFF2-40B4-BE49-F238E27FC236}">
                  <a16:creationId xmlns:a16="http://schemas.microsoft.com/office/drawing/2014/main" id="{D1BC081B-DADA-48E5-A74E-A7006AB69A7A}"/>
                </a:ext>
              </a:extLst>
            </p:cNvPr>
            <p:cNvSpPr txBox="1"/>
            <p:nvPr/>
          </p:nvSpPr>
          <p:spPr>
            <a:xfrm>
              <a:off x="2143054" y="2499221"/>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MT</a:t>
              </a:r>
              <a:endParaRPr lang="en-US" dirty="0">
                <a:latin typeface="Segoe UI"/>
                <a:ea typeface="Verdana" panose="020B0604030504040204" pitchFamily="34" charset="0"/>
                <a:cs typeface="Verdana" panose="020B0604030504040204" pitchFamily="34" charset="0"/>
              </a:endParaRPr>
            </a:p>
          </p:txBody>
        </p:sp>
        <p:sp>
          <p:nvSpPr>
            <p:cNvPr id="138" name="TextBox 137">
              <a:extLst>
                <a:ext uri="{FF2B5EF4-FFF2-40B4-BE49-F238E27FC236}">
                  <a16:creationId xmlns:a16="http://schemas.microsoft.com/office/drawing/2014/main" id="{40F80DFE-FF4D-40E1-B3BB-B470CD94739A}"/>
                </a:ext>
              </a:extLst>
            </p:cNvPr>
            <p:cNvSpPr txBox="1"/>
            <p:nvPr/>
          </p:nvSpPr>
          <p:spPr>
            <a:xfrm>
              <a:off x="2141420" y="3081056"/>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ID</a:t>
              </a:r>
              <a:endParaRPr lang="en-US" dirty="0">
                <a:latin typeface="Segoe UI"/>
                <a:ea typeface="Verdana" panose="020B0604030504040204" pitchFamily="34" charset="0"/>
                <a:cs typeface="Verdana" panose="020B0604030504040204" pitchFamily="34" charset="0"/>
              </a:endParaRPr>
            </a:p>
          </p:txBody>
        </p:sp>
        <p:sp>
          <p:nvSpPr>
            <p:cNvPr id="139" name="TextBox 138">
              <a:extLst>
                <a:ext uri="{FF2B5EF4-FFF2-40B4-BE49-F238E27FC236}">
                  <a16:creationId xmlns:a16="http://schemas.microsoft.com/office/drawing/2014/main" id="{A65E38BC-DC40-48AB-87BA-EA128E65C36E}"/>
                </a:ext>
              </a:extLst>
            </p:cNvPr>
            <p:cNvSpPr txBox="1"/>
            <p:nvPr/>
          </p:nvSpPr>
          <p:spPr>
            <a:xfrm>
              <a:off x="3914087" y="2499218"/>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MN</a:t>
              </a:r>
              <a:endParaRPr lang="en-US" dirty="0">
                <a:latin typeface="Segoe UI"/>
                <a:ea typeface="Verdana" panose="020B0604030504040204" pitchFamily="34" charset="0"/>
                <a:cs typeface="Verdana" panose="020B0604030504040204" pitchFamily="34" charset="0"/>
              </a:endParaRPr>
            </a:p>
          </p:txBody>
        </p:sp>
        <p:sp>
          <p:nvSpPr>
            <p:cNvPr id="140" name="TextBox 139">
              <a:extLst>
                <a:ext uri="{FF2B5EF4-FFF2-40B4-BE49-F238E27FC236}">
                  <a16:creationId xmlns:a16="http://schemas.microsoft.com/office/drawing/2014/main" id="{B4F3A961-6A47-44BC-9735-BF2E1F54A2A7}"/>
                </a:ext>
              </a:extLst>
            </p:cNvPr>
            <p:cNvSpPr txBox="1"/>
            <p:nvPr/>
          </p:nvSpPr>
          <p:spPr>
            <a:xfrm>
              <a:off x="3889639" y="3081413"/>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IA</a:t>
              </a:r>
              <a:endParaRPr lang="en-US" dirty="0">
                <a:latin typeface="Segoe UI"/>
                <a:ea typeface="Verdana" panose="020B0604030504040204" pitchFamily="34" charset="0"/>
                <a:cs typeface="Verdana" panose="020B0604030504040204" pitchFamily="34" charset="0"/>
              </a:endParaRPr>
            </a:p>
          </p:txBody>
        </p:sp>
        <p:sp>
          <p:nvSpPr>
            <p:cNvPr id="141" name="TextBox 140">
              <a:extLst>
                <a:ext uri="{FF2B5EF4-FFF2-40B4-BE49-F238E27FC236}">
                  <a16:creationId xmlns:a16="http://schemas.microsoft.com/office/drawing/2014/main" id="{84538AF8-170E-4AF4-9A06-4E13296AE8DD}"/>
                </a:ext>
              </a:extLst>
            </p:cNvPr>
            <p:cNvSpPr txBox="1"/>
            <p:nvPr/>
          </p:nvSpPr>
          <p:spPr>
            <a:xfrm>
              <a:off x="2713920" y="3090557"/>
              <a:ext cx="485368" cy="382191"/>
            </a:xfrm>
            <a:prstGeom prst="flowChartOffpageConnector">
              <a:avLst/>
            </a:prstGeom>
            <a:grpFill/>
          </p:spPr>
          <p:txBody>
            <a:bodyPr wrap="square" rtlCol="0">
              <a:spAutoFit/>
            </a:bodyPr>
            <a:lstStyle/>
            <a:p>
              <a:pPr algn="ctr"/>
              <a:r>
                <a:rPr lang="en-US" sz="1400" dirty="0">
                  <a:solidFill>
                    <a:schemeClr val="bg1"/>
                  </a:solidFill>
                  <a:latin typeface="Segoe UI"/>
                  <a:ea typeface="Verdana" panose="020B0604030504040204" pitchFamily="34" charset="0"/>
                  <a:cs typeface="Verdana" panose="020B0604030504040204" pitchFamily="34" charset="0"/>
                </a:rPr>
                <a:t>WY</a:t>
              </a:r>
              <a:endParaRPr lang="en-US" dirty="0">
                <a:solidFill>
                  <a:schemeClr val="bg1"/>
                </a:solidFill>
                <a:latin typeface="Segoe UI"/>
                <a:ea typeface="Verdana" panose="020B0604030504040204" pitchFamily="34" charset="0"/>
                <a:cs typeface="Verdana" panose="020B0604030504040204" pitchFamily="34" charset="0"/>
              </a:endParaRPr>
            </a:p>
          </p:txBody>
        </p:sp>
        <p:sp>
          <p:nvSpPr>
            <p:cNvPr id="142" name="TextBox 141">
              <a:extLst>
                <a:ext uri="{FF2B5EF4-FFF2-40B4-BE49-F238E27FC236}">
                  <a16:creationId xmlns:a16="http://schemas.microsoft.com/office/drawing/2014/main" id="{17B968DE-7998-498C-803E-4E99ABBB4B7C}"/>
                </a:ext>
              </a:extLst>
            </p:cNvPr>
            <p:cNvSpPr txBox="1"/>
            <p:nvPr/>
          </p:nvSpPr>
          <p:spPr>
            <a:xfrm>
              <a:off x="3279559" y="3076201"/>
              <a:ext cx="485368" cy="382191"/>
            </a:xfrm>
            <a:prstGeom prst="flowChartOffpageConnector">
              <a:avLst/>
            </a:prstGeom>
            <a:grpFill/>
          </p:spPr>
          <p:txBody>
            <a:bodyPr wrap="square" rtlCol="0">
              <a:spAutoFit/>
            </a:bodyPr>
            <a:lstStyle/>
            <a:p>
              <a:pPr algn="ctr"/>
              <a:r>
                <a:rPr lang="en-US" sz="1400" dirty="0">
                  <a:latin typeface="Segoe UI"/>
                  <a:ea typeface="Verdana" panose="020B0604030504040204" pitchFamily="34" charset="0"/>
                  <a:cs typeface="Verdana" panose="020B0604030504040204" pitchFamily="34" charset="0"/>
                </a:rPr>
                <a:t>NE</a:t>
              </a:r>
              <a:endParaRPr lang="en-US" dirty="0">
                <a:latin typeface="Segoe UI"/>
                <a:ea typeface="Verdana" panose="020B0604030504040204" pitchFamily="34" charset="0"/>
                <a:cs typeface="Verdana" panose="020B0604030504040204" pitchFamily="34" charset="0"/>
              </a:endParaRPr>
            </a:p>
          </p:txBody>
        </p:sp>
      </p:grpSp>
      <p:grpSp>
        <p:nvGrpSpPr>
          <p:cNvPr id="9" name="Group 8">
            <a:extLst>
              <a:ext uri="{FF2B5EF4-FFF2-40B4-BE49-F238E27FC236}">
                <a16:creationId xmlns:a16="http://schemas.microsoft.com/office/drawing/2014/main" id="{16C0F851-DA09-487B-8DA7-2ED3666B7B82}"/>
              </a:ext>
            </a:extLst>
          </p:cNvPr>
          <p:cNvGrpSpPr/>
          <p:nvPr/>
        </p:nvGrpSpPr>
        <p:grpSpPr>
          <a:xfrm>
            <a:off x="1638420" y="5712804"/>
            <a:ext cx="5678508" cy="635723"/>
            <a:chOff x="647403" y="5834035"/>
            <a:chExt cx="5678508" cy="635723"/>
          </a:xfrm>
        </p:grpSpPr>
        <p:sp>
          <p:nvSpPr>
            <p:cNvPr id="6" name="TextBox 5">
              <a:extLst>
                <a:ext uri="{FF2B5EF4-FFF2-40B4-BE49-F238E27FC236}">
                  <a16:creationId xmlns:a16="http://schemas.microsoft.com/office/drawing/2014/main" id="{3F00E883-B602-41EE-8CD5-EA4887EBD036}"/>
                </a:ext>
              </a:extLst>
            </p:cNvPr>
            <p:cNvSpPr txBox="1"/>
            <p:nvPr/>
          </p:nvSpPr>
          <p:spPr>
            <a:xfrm>
              <a:off x="1065575" y="6223537"/>
              <a:ext cx="4842163" cy="246221"/>
            </a:xfrm>
            <a:prstGeom prst="rect">
              <a:avLst/>
            </a:prstGeom>
            <a:noFill/>
          </p:spPr>
          <p:txBody>
            <a:bodyPr wrap="square" rtlCol="0">
              <a:spAutoFit/>
            </a:bodyPr>
            <a:lstStyle/>
            <a:p>
              <a:pPr algn="ctr"/>
              <a:r>
                <a:rPr lang="en-US" sz="1000" dirty="0">
                  <a:latin typeface="+mj-lt"/>
                  <a:ea typeface="Verdana" panose="020B0604030504040204" pitchFamily="34" charset="0"/>
                  <a:cs typeface="Verdana" panose="020B0604030504040204" pitchFamily="34" charset="0"/>
                </a:rPr>
                <a:t>Percentage of State Rural Hospitals Determined to be Vulnerable </a:t>
              </a:r>
            </a:p>
          </p:txBody>
        </p:sp>
        <p:grpSp>
          <p:nvGrpSpPr>
            <p:cNvPr id="8" name="Group 7">
              <a:extLst>
                <a:ext uri="{FF2B5EF4-FFF2-40B4-BE49-F238E27FC236}">
                  <a16:creationId xmlns:a16="http://schemas.microsoft.com/office/drawing/2014/main" id="{9106C4E5-32B1-4DD4-AF59-863859935C15}"/>
                </a:ext>
              </a:extLst>
            </p:cNvPr>
            <p:cNvGrpSpPr/>
            <p:nvPr/>
          </p:nvGrpSpPr>
          <p:grpSpPr>
            <a:xfrm>
              <a:off x="647403" y="5834035"/>
              <a:ext cx="5678508" cy="336537"/>
              <a:chOff x="647403" y="5834035"/>
              <a:chExt cx="5678508" cy="336537"/>
            </a:xfrm>
          </p:grpSpPr>
          <p:grpSp>
            <p:nvGrpSpPr>
              <p:cNvPr id="4" name="Group 3">
                <a:extLst>
                  <a:ext uri="{FF2B5EF4-FFF2-40B4-BE49-F238E27FC236}">
                    <a16:creationId xmlns:a16="http://schemas.microsoft.com/office/drawing/2014/main" id="{22B6008E-73BF-456A-9E2A-A18461FA2F66}"/>
                  </a:ext>
                </a:extLst>
              </p:cNvPr>
              <p:cNvGrpSpPr/>
              <p:nvPr/>
            </p:nvGrpSpPr>
            <p:grpSpPr>
              <a:xfrm>
                <a:off x="1362252" y="6092304"/>
                <a:ext cx="2767796" cy="73890"/>
                <a:chOff x="1360264" y="6239165"/>
                <a:chExt cx="2767796" cy="73890"/>
              </a:xfrm>
            </p:grpSpPr>
            <p:sp>
              <p:nvSpPr>
                <p:cNvPr id="3" name="Rectangle 2">
                  <a:extLst>
                    <a:ext uri="{FF2B5EF4-FFF2-40B4-BE49-F238E27FC236}">
                      <a16:creationId xmlns:a16="http://schemas.microsoft.com/office/drawing/2014/main" id="{E14CBE3D-E399-44AE-9D73-A710A3D1D51D}"/>
                    </a:ext>
                  </a:extLst>
                </p:cNvPr>
                <p:cNvSpPr/>
                <p:nvPr/>
              </p:nvSpPr>
              <p:spPr>
                <a:xfrm>
                  <a:off x="1360264" y="6239165"/>
                  <a:ext cx="485368" cy="73890"/>
                </a:xfrm>
                <a:prstGeom prst="rect">
                  <a:avLst/>
                </a:prstGeom>
                <a:solidFill>
                  <a:srgbClr val="FFD9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3" name="Rectangle 142">
                  <a:extLst>
                    <a:ext uri="{FF2B5EF4-FFF2-40B4-BE49-F238E27FC236}">
                      <a16:creationId xmlns:a16="http://schemas.microsoft.com/office/drawing/2014/main" id="{62130952-02A4-41D0-8767-96FB8D8ADCF3}"/>
                    </a:ext>
                  </a:extLst>
                </p:cNvPr>
                <p:cNvSpPr/>
                <p:nvPr/>
              </p:nvSpPr>
              <p:spPr>
                <a:xfrm>
                  <a:off x="2122867" y="6239165"/>
                  <a:ext cx="485368" cy="73890"/>
                </a:xfrm>
                <a:prstGeom prst="rect">
                  <a:avLst/>
                </a:prstGeom>
                <a:solidFill>
                  <a:srgbClr val="FF9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4" name="Rectangle 143">
                  <a:extLst>
                    <a:ext uri="{FF2B5EF4-FFF2-40B4-BE49-F238E27FC236}">
                      <a16:creationId xmlns:a16="http://schemas.microsoft.com/office/drawing/2014/main" id="{46871685-4762-4296-9F79-B6B2D1B8BCC2}"/>
                    </a:ext>
                  </a:extLst>
                </p:cNvPr>
                <p:cNvSpPr/>
                <p:nvPr/>
              </p:nvSpPr>
              <p:spPr>
                <a:xfrm>
                  <a:off x="2885470" y="6239165"/>
                  <a:ext cx="485368" cy="73890"/>
                </a:xfrm>
                <a:prstGeom prst="rect">
                  <a:avLst/>
                </a:prstGeom>
                <a:solidFill>
                  <a:srgbClr val="FF5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5" name="Rectangle 144">
                  <a:extLst>
                    <a:ext uri="{FF2B5EF4-FFF2-40B4-BE49-F238E27FC236}">
                      <a16:creationId xmlns:a16="http://schemas.microsoft.com/office/drawing/2014/main" id="{112F507B-1EE2-4B95-A775-1588B7EAC521}"/>
                    </a:ext>
                  </a:extLst>
                </p:cNvPr>
                <p:cNvSpPr/>
                <p:nvPr/>
              </p:nvSpPr>
              <p:spPr>
                <a:xfrm>
                  <a:off x="3642692" y="6239165"/>
                  <a:ext cx="485368" cy="73890"/>
                </a:xfrm>
                <a:prstGeom prst="rect">
                  <a:avLst/>
                </a:prstGeom>
                <a:solidFill>
                  <a:srgbClr val="DE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grpSp>
          <p:sp>
            <p:nvSpPr>
              <p:cNvPr id="152" name="Rectangle 151">
                <a:extLst>
                  <a:ext uri="{FF2B5EF4-FFF2-40B4-BE49-F238E27FC236}">
                    <a16:creationId xmlns:a16="http://schemas.microsoft.com/office/drawing/2014/main" id="{6C4E7183-1083-4838-930E-C415E705FC4B}"/>
                  </a:ext>
                </a:extLst>
              </p:cNvPr>
              <p:cNvSpPr/>
              <p:nvPr/>
            </p:nvSpPr>
            <p:spPr>
              <a:xfrm>
                <a:off x="4363977" y="6096682"/>
                <a:ext cx="485368" cy="73890"/>
              </a:xfrm>
              <a:prstGeom prst="rect">
                <a:avLst/>
              </a:prstGeom>
              <a:solidFill>
                <a:srgbClr val="9600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48" name="TextBox 147">
                <a:extLst>
                  <a:ext uri="{FF2B5EF4-FFF2-40B4-BE49-F238E27FC236}">
                    <a16:creationId xmlns:a16="http://schemas.microsoft.com/office/drawing/2014/main" id="{E214F162-0EB5-4425-B053-3586424CA26E}"/>
                  </a:ext>
                </a:extLst>
              </p:cNvPr>
              <p:cNvSpPr txBox="1"/>
              <p:nvPr/>
            </p:nvSpPr>
            <p:spPr>
              <a:xfrm>
                <a:off x="1254929" y="5836800"/>
                <a:ext cx="746142"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1%—9%</a:t>
                </a:r>
              </a:p>
            </p:txBody>
          </p:sp>
          <p:sp>
            <p:nvSpPr>
              <p:cNvPr id="149" name="TextBox 148">
                <a:extLst>
                  <a:ext uri="{FF2B5EF4-FFF2-40B4-BE49-F238E27FC236}">
                    <a16:creationId xmlns:a16="http://schemas.microsoft.com/office/drawing/2014/main" id="{54912822-BB67-4579-A629-A2A1409FD70E}"/>
                  </a:ext>
                </a:extLst>
              </p:cNvPr>
              <p:cNvSpPr txBox="1"/>
              <p:nvPr/>
            </p:nvSpPr>
            <p:spPr>
              <a:xfrm>
                <a:off x="1962792" y="5841230"/>
                <a:ext cx="823937"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10%—15%</a:t>
                </a:r>
              </a:p>
            </p:txBody>
          </p:sp>
          <p:sp>
            <p:nvSpPr>
              <p:cNvPr id="150" name="TextBox 149">
                <a:extLst>
                  <a:ext uri="{FF2B5EF4-FFF2-40B4-BE49-F238E27FC236}">
                    <a16:creationId xmlns:a16="http://schemas.microsoft.com/office/drawing/2014/main" id="{8CB9E9D1-61D7-4E64-A043-16848656A4CC}"/>
                  </a:ext>
                </a:extLst>
              </p:cNvPr>
              <p:cNvSpPr txBox="1"/>
              <p:nvPr/>
            </p:nvSpPr>
            <p:spPr>
              <a:xfrm>
                <a:off x="2728261" y="5841230"/>
                <a:ext cx="804219"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16%—20%</a:t>
                </a:r>
              </a:p>
            </p:txBody>
          </p:sp>
          <p:sp>
            <p:nvSpPr>
              <p:cNvPr id="153" name="TextBox 152">
                <a:extLst>
                  <a:ext uri="{FF2B5EF4-FFF2-40B4-BE49-F238E27FC236}">
                    <a16:creationId xmlns:a16="http://schemas.microsoft.com/office/drawing/2014/main" id="{28A33C35-9136-431F-941E-CF20BFCA710B}"/>
                  </a:ext>
                </a:extLst>
              </p:cNvPr>
              <p:cNvSpPr txBox="1"/>
              <p:nvPr/>
            </p:nvSpPr>
            <p:spPr>
              <a:xfrm>
                <a:off x="3487228" y="5845042"/>
                <a:ext cx="804219"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21%—25%</a:t>
                </a:r>
              </a:p>
            </p:txBody>
          </p:sp>
          <p:sp>
            <p:nvSpPr>
              <p:cNvPr id="146" name="Rectangle 145">
                <a:extLst>
                  <a:ext uri="{FF2B5EF4-FFF2-40B4-BE49-F238E27FC236}">
                    <a16:creationId xmlns:a16="http://schemas.microsoft.com/office/drawing/2014/main" id="{49830C3C-C23B-4339-9514-1BDB68FDF2C3}"/>
                  </a:ext>
                </a:extLst>
              </p:cNvPr>
              <p:cNvSpPr/>
              <p:nvPr/>
            </p:nvSpPr>
            <p:spPr>
              <a:xfrm>
                <a:off x="647403" y="6091263"/>
                <a:ext cx="485368" cy="73890"/>
              </a:xfrm>
              <a:prstGeom prst="rect">
                <a:avLst/>
              </a:prstGeom>
              <a:solidFill>
                <a:schemeClr val="bg1"/>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1" name="TextBox 150">
                <a:extLst>
                  <a:ext uri="{FF2B5EF4-FFF2-40B4-BE49-F238E27FC236}">
                    <a16:creationId xmlns:a16="http://schemas.microsoft.com/office/drawing/2014/main" id="{8EED36FD-FBDE-40DC-907B-ED11C924A785}"/>
                  </a:ext>
                </a:extLst>
              </p:cNvPr>
              <p:cNvSpPr txBox="1"/>
              <p:nvPr/>
            </p:nvSpPr>
            <p:spPr>
              <a:xfrm>
                <a:off x="689815" y="5845983"/>
                <a:ext cx="485368" cy="261610"/>
              </a:xfrm>
              <a:prstGeom prst="rect">
                <a:avLst/>
              </a:prstGeom>
              <a:noFill/>
            </p:spPr>
            <p:txBody>
              <a:bodyPr wrap="square" rtlCol="0">
                <a:spAutoFit/>
              </a:bodyPr>
              <a:lstStyle/>
              <a:p>
                <a:pPr algn="ctr"/>
                <a:r>
                  <a:rPr lang="en-US" sz="1100" dirty="0">
                    <a:solidFill>
                      <a:prstClr val="black"/>
                    </a:solidFill>
                    <a:latin typeface="Segoe UI"/>
                    <a:ea typeface="Verdana" panose="020B0604030504040204" pitchFamily="34" charset="0"/>
                    <a:cs typeface="Verdana" panose="020B0604030504040204" pitchFamily="34" charset="0"/>
                  </a:rPr>
                  <a:t>0</a:t>
                </a:r>
              </a:p>
            </p:txBody>
          </p:sp>
          <p:sp>
            <p:nvSpPr>
              <p:cNvPr id="154" name="TextBox 153">
                <a:extLst>
                  <a:ext uri="{FF2B5EF4-FFF2-40B4-BE49-F238E27FC236}">
                    <a16:creationId xmlns:a16="http://schemas.microsoft.com/office/drawing/2014/main" id="{28ADE981-3317-4B09-A426-8B126734CC83}"/>
                  </a:ext>
                </a:extLst>
              </p:cNvPr>
              <p:cNvSpPr txBox="1"/>
              <p:nvPr/>
            </p:nvSpPr>
            <p:spPr>
              <a:xfrm>
                <a:off x="4204323" y="5834035"/>
                <a:ext cx="791102"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26%—30%</a:t>
                </a:r>
              </a:p>
            </p:txBody>
          </p:sp>
          <p:sp>
            <p:nvSpPr>
              <p:cNvPr id="147" name="Rectangle 146">
                <a:extLst>
                  <a:ext uri="{FF2B5EF4-FFF2-40B4-BE49-F238E27FC236}">
                    <a16:creationId xmlns:a16="http://schemas.microsoft.com/office/drawing/2014/main" id="{68838042-1318-44B4-989A-AF147714623C}"/>
                  </a:ext>
                </a:extLst>
              </p:cNvPr>
              <p:cNvSpPr/>
              <p:nvPr/>
            </p:nvSpPr>
            <p:spPr>
              <a:xfrm>
                <a:off x="5016456" y="6088044"/>
                <a:ext cx="485368" cy="73890"/>
              </a:xfrm>
              <a:prstGeom prst="rect">
                <a:avLst/>
              </a:prstGeom>
              <a:solidFill>
                <a:srgbClr val="64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5" name="TextBox 154">
                <a:extLst>
                  <a:ext uri="{FF2B5EF4-FFF2-40B4-BE49-F238E27FC236}">
                    <a16:creationId xmlns:a16="http://schemas.microsoft.com/office/drawing/2014/main" id="{A7D80E42-94F6-4AF5-865E-B1294FF61CA7}"/>
                  </a:ext>
                </a:extLst>
              </p:cNvPr>
              <p:cNvSpPr txBox="1"/>
              <p:nvPr/>
            </p:nvSpPr>
            <p:spPr>
              <a:xfrm>
                <a:off x="4869566" y="5834532"/>
                <a:ext cx="791102"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31%—40%</a:t>
                </a:r>
              </a:p>
            </p:txBody>
          </p:sp>
          <p:sp>
            <p:nvSpPr>
              <p:cNvPr id="156" name="Rectangle 155">
                <a:extLst>
                  <a:ext uri="{FF2B5EF4-FFF2-40B4-BE49-F238E27FC236}">
                    <a16:creationId xmlns:a16="http://schemas.microsoft.com/office/drawing/2014/main" id="{86927731-A63F-4AC1-B848-3A4B942319CE}"/>
                  </a:ext>
                </a:extLst>
              </p:cNvPr>
              <p:cNvSpPr/>
              <p:nvPr/>
            </p:nvSpPr>
            <p:spPr>
              <a:xfrm>
                <a:off x="5680842" y="6091263"/>
                <a:ext cx="485368" cy="73890"/>
              </a:xfrm>
              <a:prstGeom prst="rect">
                <a:avLst/>
              </a:prstGeom>
              <a:solidFill>
                <a:srgbClr val="420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Segoe UI Light"/>
                </a:endParaRPr>
              </a:p>
            </p:txBody>
          </p:sp>
          <p:sp>
            <p:nvSpPr>
              <p:cNvPr id="157" name="TextBox 156">
                <a:extLst>
                  <a:ext uri="{FF2B5EF4-FFF2-40B4-BE49-F238E27FC236}">
                    <a16:creationId xmlns:a16="http://schemas.microsoft.com/office/drawing/2014/main" id="{628EDAD5-4A0F-42CF-B4B7-7D56B0B3CCED}"/>
                  </a:ext>
                </a:extLst>
              </p:cNvPr>
              <p:cNvSpPr txBox="1"/>
              <p:nvPr/>
            </p:nvSpPr>
            <p:spPr>
              <a:xfrm>
                <a:off x="5548383" y="5841229"/>
                <a:ext cx="777528" cy="246221"/>
              </a:xfrm>
              <a:prstGeom prst="rect">
                <a:avLst/>
              </a:prstGeom>
              <a:noFill/>
            </p:spPr>
            <p:txBody>
              <a:bodyPr wrap="square" rtlCol="0">
                <a:spAutoFit/>
              </a:bodyPr>
              <a:lstStyle/>
              <a:p>
                <a:pPr algn="ctr"/>
                <a:r>
                  <a:rPr lang="en-US" sz="1000" dirty="0">
                    <a:solidFill>
                      <a:prstClr val="black"/>
                    </a:solidFill>
                    <a:latin typeface="Segoe UI"/>
                    <a:ea typeface="Verdana" panose="020B0604030504040204" pitchFamily="34" charset="0"/>
                    <a:cs typeface="Verdana" panose="020B0604030504040204" pitchFamily="34" charset="0"/>
                  </a:rPr>
                  <a:t>41%+</a:t>
                </a:r>
              </a:p>
            </p:txBody>
          </p:sp>
        </p:grpSp>
      </p:grpSp>
      <p:sp>
        <p:nvSpPr>
          <p:cNvPr id="159" name="TextBox 158">
            <a:extLst>
              <a:ext uri="{FF2B5EF4-FFF2-40B4-BE49-F238E27FC236}">
                <a16:creationId xmlns:a16="http://schemas.microsoft.com/office/drawing/2014/main" id="{4C68B4CA-FAFF-458B-91D0-4390546E5AFD}"/>
              </a:ext>
            </a:extLst>
          </p:cNvPr>
          <p:cNvSpPr txBox="1"/>
          <p:nvPr/>
        </p:nvSpPr>
        <p:spPr>
          <a:xfrm>
            <a:off x="8939156" y="3956854"/>
            <a:ext cx="2829042" cy="954107"/>
          </a:xfrm>
          <a:prstGeom prst="rect">
            <a:avLst/>
          </a:prstGeom>
          <a:noFill/>
        </p:spPr>
        <p:txBody>
          <a:bodyPr wrap="square" lIns="91440" tIns="45720" rIns="91440" bIns="45720" rtlCol="0" anchor="t">
            <a:spAutoFit/>
          </a:bodyPr>
          <a:lstStyle/>
          <a:p>
            <a:pPr algn="ctr"/>
            <a:r>
              <a:rPr lang="en-US" sz="3200" b="1" dirty="0">
                <a:solidFill>
                  <a:srgbClr val="3A4972"/>
                </a:solidFill>
                <a:latin typeface="Cambria"/>
                <a:ea typeface="Cambria" panose="02040503050406030204" pitchFamily="18" charset="0"/>
              </a:rPr>
              <a:t>453 At-Risk</a:t>
            </a:r>
            <a:endParaRPr lang="en-US" dirty="0"/>
          </a:p>
          <a:p>
            <a:pPr algn="ctr"/>
            <a:r>
              <a:rPr lang="en-US" sz="2400" b="1" dirty="0">
                <a:solidFill>
                  <a:srgbClr val="3A4972"/>
                </a:solidFill>
                <a:latin typeface="Cambria"/>
                <a:ea typeface="Cambria" panose="02040503050406030204" pitchFamily="18" charset="0"/>
              </a:rPr>
              <a:t>as of May 3, 2021</a:t>
            </a:r>
            <a:endParaRPr lang="en-US" sz="2400"/>
          </a:p>
        </p:txBody>
      </p:sp>
      <p:sp>
        <p:nvSpPr>
          <p:cNvPr id="160" name="TextBox 159">
            <a:extLst>
              <a:ext uri="{FF2B5EF4-FFF2-40B4-BE49-F238E27FC236}">
                <a16:creationId xmlns:a16="http://schemas.microsoft.com/office/drawing/2014/main" id="{AB2C1A9E-7D10-4551-A09E-EC20E6A94987}"/>
              </a:ext>
            </a:extLst>
          </p:cNvPr>
          <p:cNvSpPr txBox="1"/>
          <p:nvPr/>
        </p:nvSpPr>
        <p:spPr>
          <a:xfrm>
            <a:off x="8070089" y="5858497"/>
            <a:ext cx="3050965" cy="215444"/>
          </a:xfrm>
          <a:prstGeom prst="rect">
            <a:avLst/>
          </a:prstGeom>
          <a:noFill/>
        </p:spPr>
        <p:txBody>
          <a:bodyPr wrap="square" rtlCol="0">
            <a:spAutoFit/>
          </a:bodyPr>
          <a:lstStyle/>
          <a:p>
            <a:pPr algn="r">
              <a:defRPr/>
            </a:pPr>
            <a:r>
              <a:rPr lang="en-US" sz="800" dirty="0">
                <a:solidFill>
                  <a:prstClr val="black"/>
                </a:solidFill>
                <a:latin typeface="Segoe UI"/>
                <a:ea typeface="Verdana" panose="020B0604030504040204" pitchFamily="34" charset="0"/>
                <a:cs typeface="Verdana" panose="020B0604030504040204" pitchFamily="34" charset="0"/>
              </a:rPr>
              <a:t>Medicaid Expansion State (implemented as of 12/31/19)</a:t>
            </a:r>
          </a:p>
        </p:txBody>
      </p:sp>
      <p:sp>
        <p:nvSpPr>
          <p:cNvPr id="161" name="TextBox 160">
            <a:extLst>
              <a:ext uri="{FF2B5EF4-FFF2-40B4-BE49-F238E27FC236}">
                <a16:creationId xmlns:a16="http://schemas.microsoft.com/office/drawing/2014/main" id="{846ECADC-CC9B-423F-A083-4AD6E62C805A}"/>
              </a:ext>
            </a:extLst>
          </p:cNvPr>
          <p:cNvSpPr txBox="1"/>
          <p:nvPr/>
        </p:nvSpPr>
        <p:spPr>
          <a:xfrm>
            <a:off x="8383226" y="6039896"/>
            <a:ext cx="2737607"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Source: The </a:t>
            </a:r>
            <a:r>
              <a:rPr kumimoji="0" lang="en-US" sz="900" b="0" i="0" u="none" strike="noStrike" kern="1200" cap="none" spc="0" normalizeH="0" baseline="0" noProof="0" dirty="0" err="1">
                <a:ln>
                  <a:noFill/>
                </a:ln>
                <a:solidFill>
                  <a:prstClr val="black"/>
                </a:solidFill>
                <a:effectLst/>
                <a:uLnTx/>
                <a:uFillTx/>
                <a:latin typeface="Segoe UI"/>
                <a:ea typeface="Verdana" panose="020B0604030504040204" pitchFamily="34" charset="0"/>
                <a:cs typeface="Verdana" panose="020B0604030504040204" pitchFamily="34" charset="0"/>
              </a:rPr>
              <a:t>Chartis</a:t>
            </a:r>
            <a:r>
              <a:rPr kumimoji="0" lang="en-US" sz="900" b="0" i="0" u="none" strike="noStrike" kern="1200" cap="none" spc="0" normalizeH="0" baseline="0" noProof="0" dirty="0">
                <a:ln>
                  <a:noFill/>
                </a:ln>
                <a:solidFill>
                  <a:prstClr val="black"/>
                </a:solidFill>
                <a:effectLst/>
                <a:uLnTx/>
                <a:uFillTx/>
                <a:latin typeface="Segoe UI"/>
                <a:ea typeface="Verdana" panose="020B0604030504040204" pitchFamily="34" charset="0"/>
                <a:cs typeface="Verdana" panose="020B0604030504040204" pitchFamily="34" charset="0"/>
              </a:rPr>
              <a:t> Center for Rural Health, 2021.</a:t>
            </a:r>
          </a:p>
        </p:txBody>
      </p:sp>
      <p:sp>
        <p:nvSpPr>
          <p:cNvPr id="162" name="Rectangle 161">
            <a:extLst>
              <a:ext uri="{FF2B5EF4-FFF2-40B4-BE49-F238E27FC236}">
                <a16:creationId xmlns:a16="http://schemas.microsoft.com/office/drawing/2014/main" id="{38713714-4256-4C13-9548-26A9DB359A0A}"/>
              </a:ext>
            </a:extLst>
          </p:cNvPr>
          <p:cNvSpPr/>
          <p:nvPr/>
        </p:nvSpPr>
        <p:spPr>
          <a:xfrm>
            <a:off x="7947010" y="5929868"/>
            <a:ext cx="485368" cy="73890"/>
          </a:xfrm>
          <a:prstGeom prst="rect">
            <a:avLst/>
          </a:prstGeom>
          <a:solidFill>
            <a:schemeClr val="bg1"/>
          </a:solidFill>
          <a:ln w="28575">
            <a:solidFill>
              <a:srgbClr val="92C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Segoe UI Light"/>
            </a:endParaRPr>
          </a:p>
        </p:txBody>
      </p:sp>
      <p:sp>
        <p:nvSpPr>
          <p:cNvPr id="91" name="Title 3">
            <a:extLst>
              <a:ext uri="{FF2B5EF4-FFF2-40B4-BE49-F238E27FC236}">
                <a16:creationId xmlns:a16="http://schemas.microsoft.com/office/drawing/2014/main" id="{AACF9CC7-221B-41B7-B59C-A97EBA5B62E2}"/>
              </a:ext>
            </a:extLst>
          </p:cNvPr>
          <p:cNvSpPr txBox="1">
            <a:spLocks/>
          </p:cNvSpPr>
          <p:nvPr/>
        </p:nvSpPr>
        <p:spPr>
          <a:xfrm>
            <a:off x="579407" y="250106"/>
            <a:ext cx="110180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Open Sans" panose="020B0606030504020204" pitchFamily="34" charset="0"/>
                <a:ea typeface="Open Sans" panose="020B0606030504020204" pitchFamily="34" charset="0"/>
                <a:cs typeface="Open Sans" panose="020B0606030504020204" pitchFamily="34" charset="0"/>
              </a:rPr>
              <a:t>Rural Hospitals Vulnerable to Closure</a:t>
            </a:r>
          </a:p>
        </p:txBody>
      </p:sp>
    </p:spTree>
    <p:extLst>
      <p:ext uri="{BB962C8B-B14F-4D97-AF65-F5344CB8AC3E}">
        <p14:creationId xmlns:p14="http://schemas.microsoft.com/office/powerpoint/2010/main" val="25781167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8Ja1CB_Jns856OTCpvvd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7jajpzG0VDExoQ.kO3tzM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1F655668-1A62-41C1-A660-416A1EE3B300}"/>
    </a:ext>
  </a:ext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DF38D1AF-AC16-4E3B-B406-39BB8BFC96D2}"/>
    </a:ext>
  </a:extLst>
</a:theme>
</file>

<file path=ppt/theme/theme11.xml><?xml version="1.0" encoding="utf-8"?>
<a:theme xmlns:a="http://schemas.openxmlformats.org/drawingml/2006/main" name="1_Office Theme">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7AE32B41-04C5-48DE-B64E-48A319968DA0}"/>
    </a:ext>
  </a:ext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PPT BRANDED TEMPLATES 2021" id="{E4725C43-BE2D-4E99-92C9-3842DEE7C0DC}" vid="{8CB21525-F671-4142-8F13-0ADCB2CB2F28}"/>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DEE866A0-EA94-4890-A3E3-3232E2F428D6}"/>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ACA037CE-2846-4975-8838-CBF248134366}"/>
    </a:ext>
  </a:extLst>
</a:theme>
</file>

<file path=ppt/theme/theme4.xml><?xml version="1.0" encoding="utf-8"?>
<a:theme xmlns:a="http://schemas.openxmlformats.org/drawingml/2006/main" name="2_Custom Design">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B43E1F45-2A16-4C0F-A801-4EC4919D1060}"/>
    </a:ext>
  </a:extLst>
</a:theme>
</file>

<file path=ppt/theme/theme5.xml><?xml version="1.0" encoding="utf-8"?>
<a:theme xmlns:a="http://schemas.openxmlformats.org/drawingml/2006/main" name="3_Custom Design">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F4C00875-DB89-4859-B38B-710051561FDF}"/>
    </a:ext>
  </a:extLst>
</a:theme>
</file>

<file path=ppt/theme/theme6.xml><?xml version="1.0" encoding="utf-8"?>
<a:theme xmlns:a="http://schemas.openxmlformats.org/drawingml/2006/main" name="4_Custom Design">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B10758C5-0A16-4E1E-88B2-DAF99915432B}"/>
    </a:ext>
  </a:extLst>
</a:theme>
</file>

<file path=ppt/theme/theme7.xml><?xml version="1.0" encoding="utf-8"?>
<a:theme xmlns:a="http://schemas.openxmlformats.org/drawingml/2006/main" name="5_Custom Design">
  <a:themeElements>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F1F4A546-1B44-41F9-8E1F-88858386D8CC}"/>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13A93551-A227-4D53-A928-764D1EA92AD3}"/>
    </a:ext>
  </a:ext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RHA Branded Templates 2021" id="{F027D5AC-13AA-4150-A068-F51ED9A69EEE}" vid="{3F63C0A9-4552-4BA0-8F1C-959E30F4CCF3}"/>
    </a:ext>
  </a:extLst>
</a:theme>
</file>

<file path=ppt/theme/themeOverride1.xml><?xml version="1.0" encoding="utf-8"?>
<a:themeOverride xmlns:a="http://schemas.openxmlformats.org/drawingml/2006/main">
  <a:clrScheme name="NRHA">
    <a:dk1>
      <a:srgbClr val="3A4972"/>
    </a:dk1>
    <a:lt1>
      <a:sysClr val="window" lastClr="FFFFFF"/>
    </a:lt1>
    <a:dk2>
      <a:srgbClr val="006847"/>
    </a:dk2>
    <a:lt2>
      <a:srgbClr val="E7E6E6"/>
    </a:lt2>
    <a:accent1>
      <a:srgbClr val="C6930A"/>
    </a:accent1>
    <a:accent2>
      <a:srgbClr val="2986D6"/>
    </a:accent2>
    <a:accent3>
      <a:srgbClr val="A5A5A5"/>
    </a:accent3>
    <a:accent4>
      <a:srgbClr val="FFFFFF"/>
    </a:accent4>
    <a:accent5>
      <a:srgbClr val="FFFFFF"/>
    </a:accent5>
    <a:accent6>
      <a:srgbClr val="FFFFFF"/>
    </a:accent6>
    <a:hlink>
      <a:srgbClr val="2986D6"/>
    </a:hlink>
    <a:folHlink>
      <a:srgbClr val="2986D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7A96C49BCF884A855D8F83CFB79EA0" ma:contentTypeVersion="11" ma:contentTypeDescription="Create a new document." ma:contentTypeScope="" ma:versionID="f18d58730f3a47d687b20d5732048fdc">
  <xsd:schema xmlns:xsd="http://www.w3.org/2001/XMLSchema" xmlns:xs="http://www.w3.org/2001/XMLSchema" xmlns:p="http://schemas.microsoft.com/office/2006/metadata/properties" xmlns:ns2="61f457c8-7e20-4de4-8851-4805882bb853" xmlns:ns3="4038c7d6-6b17-4cd5-a326-d6bf634fc6f3" targetNamespace="http://schemas.microsoft.com/office/2006/metadata/properties" ma:root="true" ma:fieldsID="9af7b1c2194cdb33e00d5ae358f93e44" ns2:_="" ns3:_="">
    <xsd:import namespace="61f457c8-7e20-4de4-8851-4805882bb853"/>
    <xsd:import namespace="4038c7d6-6b17-4cd5-a326-d6bf634fc6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f457c8-7e20-4de4-8851-4805882bb8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8c7d6-6b17-4cd5-a326-d6bf634fc6f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038c7d6-6b17-4cd5-a326-d6bf634fc6f3">
      <UserInfo>
        <DisplayName>Carrie Cochran-McClain</DisplayName>
        <AccountId>25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B9AC4E-8286-438B-B50C-B223DB5CB6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f457c8-7e20-4de4-8851-4805882bb853"/>
    <ds:schemaRef ds:uri="4038c7d6-6b17-4cd5-a326-d6bf634fc6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053CE4-15B0-4C5E-8925-F576C3000E4C}">
  <ds:schemaRefs>
    <ds:schemaRef ds:uri="4038c7d6-6b17-4cd5-a326-d6bf634fc6f3"/>
    <ds:schemaRef ds:uri="61f457c8-7e20-4de4-8851-4805882bb85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B97F0B-46CA-47F8-89AD-54C22DFBAD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NRHA Branded Templates 2021 (002)</Template>
  <TotalTime>1442</TotalTime>
  <Words>6863</Words>
  <Application>Microsoft Office PowerPoint</Application>
  <PresentationFormat>Widescreen</PresentationFormat>
  <Paragraphs>651</Paragraphs>
  <Slides>43</Slides>
  <Notes>29</Notes>
  <HiddenSlides>0</HiddenSlides>
  <MMClips>0</MMClips>
  <ScaleCrop>false</ScaleCrop>
  <HeadingPairs>
    <vt:vector size="8" baseType="variant">
      <vt:variant>
        <vt:lpstr>Fonts Used</vt:lpstr>
      </vt:variant>
      <vt:variant>
        <vt:i4>14</vt:i4>
      </vt:variant>
      <vt:variant>
        <vt:lpstr>Theme</vt:lpstr>
      </vt:variant>
      <vt:variant>
        <vt:i4>14</vt:i4>
      </vt:variant>
      <vt:variant>
        <vt:lpstr>Embedded OLE Servers</vt:lpstr>
      </vt:variant>
      <vt:variant>
        <vt:i4>1</vt:i4>
      </vt:variant>
      <vt:variant>
        <vt:lpstr>Slide Titles</vt:lpstr>
      </vt:variant>
      <vt:variant>
        <vt:i4>43</vt:i4>
      </vt:variant>
    </vt:vector>
  </HeadingPairs>
  <TitlesOfParts>
    <vt:vector size="72" baseType="lpstr">
      <vt:lpstr>Arial</vt:lpstr>
      <vt:lpstr>Arial,Sans-Serif</vt:lpstr>
      <vt:lpstr>Calibri</vt:lpstr>
      <vt:lpstr>Calibri Light</vt:lpstr>
      <vt:lpstr>Cambria</vt:lpstr>
      <vt:lpstr>Courier New</vt:lpstr>
      <vt:lpstr>georgia</vt:lpstr>
      <vt:lpstr>Helvetica</vt:lpstr>
      <vt:lpstr>Open Sans</vt:lpstr>
      <vt:lpstr>Segoe UI</vt:lpstr>
      <vt:lpstr>Segoe UI Light</vt:lpstr>
      <vt:lpstr>Symbol</vt:lpstr>
      <vt:lpstr>Symbol,Sans-Serif</vt:lpstr>
      <vt:lpstr>Times New Roman</vt:lpstr>
      <vt:lpstr>Office Theme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1_Office Theme</vt:lpstr>
      <vt:lpstr>4_Office Theme</vt:lpstr>
      <vt:lpstr>2_Office Theme</vt:lpstr>
      <vt:lpstr>9_Custom Design</vt:lpstr>
      <vt:lpstr>think-cell Slide</vt:lpstr>
      <vt:lpstr>The Rural Health Landscape  </vt:lpstr>
      <vt:lpstr>PowerPoint Presentation</vt:lpstr>
      <vt:lpstr>PowerPoint Presentation</vt:lpstr>
      <vt:lpstr>PowerPoint Presentation</vt:lpstr>
      <vt:lpstr>2021:  An unprecedented year (continued)</vt:lpstr>
      <vt:lpstr>The Rural Landscape</vt:lpstr>
      <vt:lpstr>Fragile Rural Health Safety Net Pre-COVID-19</vt:lpstr>
      <vt:lpstr>PowerPoint Presentation</vt:lpstr>
      <vt:lpstr>PowerPoint Presentation</vt:lpstr>
      <vt:lpstr>Rural Population Disparity Uninsured Adults </vt:lpstr>
      <vt:lpstr>PowerPoint Presentation</vt:lpstr>
      <vt:lpstr>Rural Hospitals: Convergence of Multiple  Pressure Points</vt:lpstr>
      <vt:lpstr>Addressing COVID-19</vt:lpstr>
      <vt:lpstr>COVID-19 New Infection Rates </vt:lpstr>
      <vt:lpstr>COVID-19 New Infection Rates </vt:lpstr>
      <vt:lpstr>PowerPoint Presentation</vt:lpstr>
      <vt:lpstr>PowerPoint Presentation</vt:lpstr>
      <vt:lpstr>PowerPoint Presentation</vt:lpstr>
      <vt:lpstr>PowerPoint Presentation</vt:lpstr>
      <vt:lpstr>NRHA COVID-19 Outreach Toolkit</vt:lpstr>
      <vt:lpstr>PowerPoint Presentation</vt:lpstr>
      <vt:lpstr>Updates from the Administration</vt:lpstr>
      <vt:lpstr>Biden HHS Team (Nominated &amp; Appointed)</vt:lpstr>
      <vt:lpstr>Biden HHS Team (Acting)</vt:lpstr>
      <vt:lpstr>PowerPoint Presentation</vt:lpstr>
      <vt:lpstr>PowerPoint Presentation</vt:lpstr>
      <vt:lpstr>PowerPoint Presentation</vt:lpstr>
      <vt:lpstr>Updates from Congress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Advocate With Us!</vt:lpstr>
      <vt:lpstr>PowerPoint Presentation</vt:lpstr>
      <vt:lpstr>PowerPoint Presentation</vt:lpstr>
      <vt:lpstr>Help Us Advocate for Rural Health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Morgan</dc:creator>
  <cp:lastModifiedBy>Alan Morgan</cp:lastModifiedBy>
  <cp:revision>695</cp:revision>
  <dcterms:created xsi:type="dcterms:W3CDTF">2021-02-23T18:23:49Z</dcterms:created>
  <dcterms:modified xsi:type="dcterms:W3CDTF">2021-08-11T12:14:28Z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0x010100F77A96C49BCF884A855D8F83CFB79EA0</vt:lpwstr>
  </property>
</Properties>
</file>