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gif"/>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64" r:id="rId5"/>
    <p:sldMasterId id="2147483672" r:id="rId6"/>
    <p:sldMasterId id="2147483680" r:id="rId7"/>
    <p:sldMasterId id="2147483736" r:id="rId8"/>
    <p:sldMasterId id="2147483688" r:id="rId9"/>
    <p:sldMasterId id="2147483713" r:id="rId10"/>
  </p:sldMasterIdLst>
  <p:notesMasterIdLst>
    <p:notesMasterId r:id="rId28"/>
  </p:notesMasterIdLst>
  <p:sldIdLst>
    <p:sldId id="291" r:id="rId11"/>
    <p:sldId id="273" r:id="rId12"/>
    <p:sldId id="274" r:id="rId13"/>
    <p:sldId id="276" r:id="rId14"/>
    <p:sldId id="285" r:id="rId15"/>
    <p:sldId id="275" r:id="rId16"/>
    <p:sldId id="258" r:id="rId17"/>
    <p:sldId id="288" r:id="rId18"/>
    <p:sldId id="280" r:id="rId19"/>
    <p:sldId id="286" r:id="rId20"/>
    <p:sldId id="290" r:id="rId21"/>
    <p:sldId id="282" r:id="rId22"/>
    <p:sldId id="281" r:id="rId23"/>
    <p:sldId id="284" r:id="rId24"/>
    <p:sldId id="287" r:id="rId25"/>
    <p:sldId id="289" r:id="rId26"/>
    <p:sldId id="266"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88549" autoAdjust="0"/>
  </p:normalViewPr>
  <p:slideViewPr>
    <p:cSldViewPr snapToGrid="0" snapToObjects="1">
      <p:cViewPr varScale="1">
        <p:scale>
          <a:sx n="60" d="100"/>
          <a:sy n="60" d="100"/>
        </p:scale>
        <p:origin x="165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Martensen" userId="e866a091-2d75-4221-8276-9d2d0a99dcf1" providerId="ADAL" clId="{2CAE1605-0FD5-4433-B9B1-AEFF3EF72AC1}"/>
    <pc:docChg chg="custSel addSld modSld sldOrd modNotesMaster">
      <pc:chgData name="Lori Martensen" userId="e866a091-2d75-4221-8276-9d2d0a99dcf1" providerId="ADAL" clId="{2CAE1605-0FD5-4433-B9B1-AEFF3EF72AC1}" dt="2021-08-11T14:12:20.175" v="1025" actId="20577"/>
      <pc:docMkLst>
        <pc:docMk/>
      </pc:docMkLst>
      <pc:sldChg chg="ord">
        <pc:chgData name="Lori Martensen" userId="e866a091-2d75-4221-8276-9d2d0a99dcf1" providerId="ADAL" clId="{2CAE1605-0FD5-4433-B9B1-AEFF3EF72AC1}" dt="2021-08-05T19:16:24.547" v="794"/>
        <pc:sldMkLst>
          <pc:docMk/>
          <pc:sldMk cId="4251832566" sldId="273"/>
        </pc:sldMkLst>
      </pc:sldChg>
      <pc:sldChg chg="modSp">
        <pc:chgData name="Lori Martensen" userId="e866a091-2d75-4221-8276-9d2d0a99dcf1" providerId="ADAL" clId="{2CAE1605-0FD5-4433-B9B1-AEFF3EF72AC1}" dt="2021-08-11T14:12:20.175" v="1025" actId="20577"/>
        <pc:sldMkLst>
          <pc:docMk/>
          <pc:sldMk cId="2143876857" sldId="280"/>
        </pc:sldMkLst>
        <pc:spChg chg="mod">
          <ac:chgData name="Lori Martensen" userId="e866a091-2d75-4221-8276-9d2d0a99dcf1" providerId="ADAL" clId="{2CAE1605-0FD5-4433-B9B1-AEFF3EF72AC1}" dt="2021-08-11T14:12:20.175" v="1025" actId="20577"/>
          <ac:spMkLst>
            <pc:docMk/>
            <pc:sldMk cId="2143876857" sldId="280"/>
            <ac:spMk id="2" creationId="{4924E65D-AB75-4B78-B1BE-723B2DA1AE5A}"/>
          </ac:spMkLst>
        </pc:spChg>
      </pc:sldChg>
      <pc:sldChg chg="modSp">
        <pc:chgData name="Lori Martensen" userId="e866a091-2d75-4221-8276-9d2d0a99dcf1" providerId="ADAL" clId="{2CAE1605-0FD5-4433-B9B1-AEFF3EF72AC1}" dt="2021-07-29T12:50:58.984" v="660" actId="20577"/>
        <pc:sldMkLst>
          <pc:docMk/>
          <pc:sldMk cId="2338541218" sldId="281"/>
        </pc:sldMkLst>
        <pc:spChg chg="mod">
          <ac:chgData name="Lori Martensen" userId="e866a091-2d75-4221-8276-9d2d0a99dcf1" providerId="ADAL" clId="{2CAE1605-0FD5-4433-B9B1-AEFF3EF72AC1}" dt="2021-07-29T12:50:58.984" v="660" actId="20577"/>
          <ac:spMkLst>
            <pc:docMk/>
            <pc:sldMk cId="2338541218" sldId="281"/>
            <ac:spMk id="3" creationId="{974FAF99-083F-4333-99B9-3B7F8D5555D6}"/>
          </ac:spMkLst>
        </pc:spChg>
      </pc:sldChg>
      <pc:sldChg chg="addSp delSp modSp">
        <pc:chgData name="Lori Martensen" userId="e866a091-2d75-4221-8276-9d2d0a99dcf1" providerId="ADAL" clId="{2CAE1605-0FD5-4433-B9B1-AEFF3EF72AC1}" dt="2021-08-09T17:08:28.008" v="1022"/>
        <pc:sldMkLst>
          <pc:docMk/>
          <pc:sldMk cId="3866123645" sldId="282"/>
        </pc:sldMkLst>
        <pc:spChg chg="del">
          <ac:chgData name="Lori Martensen" userId="e866a091-2d75-4221-8276-9d2d0a99dcf1" providerId="ADAL" clId="{2CAE1605-0FD5-4433-B9B1-AEFF3EF72AC1}" dt="2021-08-09T17:08:28.008" v="1022"/>
          <ac:spMkLst>
            <pc:docMk/>
            <pc:sldMk cId="3866123645" sldId="282"/>
            <ac:spMk id="3" creationId="{D6E78086-7FC9-44DC-A48A-4BCC088E4605}"/>
          </ac:spMkLst>
        </pc:spChg>
        <pc:graphicFrameChg chg="add mod">
          <ac:chgData name="Lori Martensen" userId="e866a091-2d75-4221-8276-9d2d0a99dcf1" providerId="ADAL" clId="{2CAE1605-0FD5-4433-B9B1-AEFF3EF72AC1}" dt="2021-08-09T17:08:28.008" v="1022"/>
          <ac:graphicFrameMkLst>
            <pc:docMk/>
            <pc:sldMk cId="3866123645" sldId="282"/>
            <ac:graphicFrameMk id="4" creationId="{5D577522-5B9F-4463-80CD-8A503CEA3626}"/>
          </ac:graphicFrameMkLst>
        </pc:graphicFrameChg>
      </pc:sldChg>
      <pc:sldChg chg="modSp">
        <pc:chgData name="Lori Martensen" userId="e866a091-2d75-4221-8276-9d2d0a99dcf1" providerId="ADAL" clId="{2CAE1605-0FD5-4433-B9B1-AEFF3EF72AC1}" dt="2021-07-29T12:59:34.818" v="724" actId="20577"/>
        <pc:sldMkLst>
          <pc:docMk/>
          <pc:sldMk cId="1708398844" sldId="284"/>
        </pc:sldMkLst>
        <pc:spChg chg="mod">
          <ac:chgData name="Lori Martensen" userId="e866a091-2d75-4221-8276-9d2d0a99dcf1" providerId="ADAL" clId="{2CAE1605-0FD5-4433-B9B1-AEFF3EF72AC1}" dt="2021-07-29T12:59:34.818" v="724" actId="20577"/>
          <ac:spMkLst>
            <pc:docMk/>
            <pc:sldMk cId="1708398844" sldId="284"/>
            <ac:spMk id="3" creationId="{D6A932D4-2B0C-4F61-991B-F4923A793E53}"/>
          </ac:spMkLst>
        </pc:spChg>
      </pc:sldChg>
      <pc:sldChg chg="modSp modNotesTx">
        <pc:chgData name="Lori Martensen" userId="e866a091-2d75-4221-8276-9d2d0a99dcf1" providerId="ADAL" clId="{2CAE1605-0FD5-4433-B9B1-AEFF3EF72AC1}" dt="2021-07-29T13:01:03.177" v="790" actId="207"/>
        <pc:sldMkLst>
          <pc:docMk/>
          <pc:sldMk cId="4094478244" sldId="287"/>
        </pc:sldMkLst>
        <pc:spChg chg="mod">
          <ac:chgData name="Lori Martensen" userId="e866a091-2d75-4221-8276-9d2d0a99dcf1" providerId="ADAL" clId="{2CAE1605-0FD5-4433-B9B1-AEFF3EF72AC1}" dt="2021-07-29T13:01:03.177" v="790" actId="207"/>
          <ac:spMkLst>
            <pc:docMk/>
            <pc:sldMk cId="4094478244" sldId="287"/>
            <ac:spMk id="3" creationId="{7027BDA8-1C2E-4FF4-86C3-8184BB6300F2}"/>
          </ac:spMkLst>
        </pc:spChg>
      </pc:sldChg>
      <pc:sldChg chg="modNotesTx">
        <pc:chgData name="Lori Martensen" userId="e866a091-2d75-4221-8276-9d2d0a99dcf1" providerId="ADAL" clId="{2CAE1605-0FD5-4433-B9B1-AEFF3EF72AC1}" dt="2021-07-29T13:01:16.185" v="792" actId="20577"/>
        <pc:sldMkLst>
          <pc:docMk/>
          <pc:sldMk cId="3068849768" sldId="289"/>
        </pc:sldMkLst>
      </pc:sldChg>
      <pc:sldChg chg="modSp">
        <pc:chgData name="Lori Martensen" userId="e866a091-2d75-4221-8276-9d2d0a99dcf1" providerId="ADAL" clId="{2CAE1605-0FD5-4433-B9B1-AEFF3EF72AC1}" dt="2021-07-29T12:47:14.763" v="337" actId="20577"/>
        <pc:sldMkLst>
          <pc:docMk/>
          <pc:sldMk cId="2495337805" sldId="290"/>
        </pc:sldMkLst>
        <pc:spChg chg="mod">
          <ac:chgData name="Lori Martensen" userId="e866a091-2d75-4221-8276-9d2d0a99dcf1" providerId="ADAL" clId="{2CAE1605-0FD5-4433-B9B1-AEFF3EF72AC1}" dt="2021-07-29T12:47:14.763" v="337" actId="20577"/>
          <ac:spMkLst>
            <pc:docMk/>
            <pc:sldMk cId="2495337805" sldId="290"/>
            <ac:spMk id="3" creationId="{A72D9FBC-CDC5-4032-A826-64B4734314D7}"/>
          </ac:spMkLst>
        </pc:spChg>
      </pc:sldChg>
      <pc:sldChg chg="modSp add">
        <pc:chgData name="Lori Martensen" userId="e866a091-2d75-4221-8276-9d2d0a99dcf1" providerId="ADAL" clId="{2CAE1605-0FD5-4433-B9B1-AEFF3EF72AC1}" dt="2021-08-05T19:19:08.084" v="1021" actId="20577"/>
        <pc:sldMkLst>
          <pc:docMk/>
          <pc:sldMk cId="3947829473" sldId="291"/>
        </pc:sldMkLst>
        <pc:spChg chg="mod">
          <ac:chgData name="Lori Martensen" userId="e866a091-2d75-4221-8276-9d2d0a99dcf1" providerId="ADAL" clId="{2CAE1605-0FD5-4433-B9B1-AEFF3EF72AC1}" dt="2021-08-05T19:18:41.276" v="1016" actId="113"/>
          <ac:spMkLst>
            <pc:docMk/>
            <pc:sldMk cId="3947829473" sldId="291"/>
            <ac:spMk id="2" creationId="{27C2AC7C-B640-4032-8F2C-C811B34181BC}"/>
          </ac:spMkLst>
        </pc:spChg>
        <pc:spChg chg="mod">
          <ac:chgData name="Lori Martensen" userId="e866a091-2d75-4221-8276-9d2d0a99dcf1" providerId="ADAL" clId="{2CAE1605-0FD5-4433-B9B1-AEFF3EF72AC1}" dt="2021-08-05T19:19:08.084" v="1021" actId="20577"/>
          <ac:spMkLst>
            <pc:docMk/>
            <pc:sldMk cId="3947829473" sldId="291"/>
            <ac:spMk id="3" creationId="{7175B81B-4E96-46FE-9DE3-922BD07B49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5BF7074-BBFE-4CA0-9D89-68A2464D7744}" type="datetimeFigureOut">
              <a:rPr lang="en-US" smtClean="0"/>
              <a:t>8/11/2021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8617F0-1FD1-4C19-8982-833ABF963D27}" type="slidenum">
              <a:rPr lang="en-US" smtClean="0"/>
              <a:t>‹#›</a:t>
            </a:fld>
            <a:endParaRPr lang="en-US"/>
          </a:p>
        </p:txBody>
      </p:sp>
    </p:spTree>
    <p:extLst>
      <p:ext uri="{BB962C8B-B14F-4D97-AF65-F5344CB8AC3E}">
        <p14:creationId xmlns:p14="http://schemas.microsoft.com/office/powerpoint/2010/main" val="289101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8617F0-1FD1-4C19-8982-833ABF963D27}" type="slidenum">
              <a:rPr lang="en-US" smtClean="0"/>
              <a:t>1</a:t>
            </a:fld>
            <a:endParaRPr lang="en-US"/>
          </a:p>
        </p:txBody>
      </p:sp>
    </p:spTree>
    <p:extLst>
      <p:ext uri="{BB962C8B-B14F-4D97-AF65-F5344CB8AC3E}">
        <p14:creationId xmlns:p14="http://schemas.microsoft.com/office/powerpoint/2010/main" val="47627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5"/>
          </p:nvPr>
        </p:nvSpPr>
        <p:spPr/>
        <p:txBody>
          <a:bodyPr/>
          <a:lstStyle/>
          <a:p>
            <a:fld id="{8B8617F0-1FD1-4C19-8982-833ABF963D27}" type="slidenum">
              <a:rPr lang="en-US" smtClean="0"/>
              <a:t>11</a:t>
            </a:fld>
            <a:endParaRPr lang="en-US"/>
          </a:p>
        </p:txBody>
      </p:sp>
    </p:spTree>
    <p:extLst>
      <p:ext uri="{BB962C8B-B14F-4D97-AF65-F5344CB8AC3E}">
        <p14:creationId xmlns:p14="http://schemas.microsoft.com/office/powerpoint/2010/main" val="185865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KL</a:t>
            </a:r>
          </a:p>
        </p:txBody>
      </p:sp>
      <p:sp>
        <p:nvSpPr>
          <p:cNvPr id="4" name="Slide Number Placeholder 3"/>
          <p:cNvSpPr>
            <a:spLocks noGrp="1"/>
          </p:cNvSpPr>
          <p:nvPr>
            <p:ph type="sldNum" sz="quarter" idx="5"/>
          </p:nvPr>
        </p:nvSpPr>
        <p:spPr/>
        <p:txBody>
          <a:bodyPr/>
          <a:lstStyle/>
          <a:p>
            <a:fld id="{8B8617F0-1FD1-4C19-8982-833ABF963D27}" type="slidenum">
              <a:rPr lang="en-US" smtClean="0"/>
              <a:t>12</a:t>
            </a:fld>
            <a:endParaRPr lang="en-US"/>
          </a:p>
        </p:txBody>
      </p:sp>
    </p:spTree>
    <p:extLst>
      <p:ext uri="{BB962C8B-B14F-4D97-AF65-F5344CB8AC3E}">
        <p14:creationId xmlns:p14="http://schemas.microsoft.com/office/powerpoint/2010/main" val="234895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5"/>
          </p:nvPr>
        </p:nvSpPr>
        <p:spPr/>
        <p:txBody>
          <a:bodyPr/>
          <a:lstStyle/>
          <a:p>
            <a:fld id="{8B8617F0-1FD1-4C19-8982-833ABF963D27}" type="slidenum">
              <a:rPr lang="en-US" smtClean="0"/>
              <a:t>13</a:t>
            </a:fld>
            <a:endParaRPr lang="en-US"/>
          </a:p>
        </p:txBody>
      </p:sp>
    </p:spTree>
    <p:extLst>
      <p:ext uri="{BB962C8B-B14F-4D97-AF65-F5344CB8AC3E}">
        <p14:creationId xmlns:p14="http://schemas.microsoft.com/office/powerpoint/2010/main" val="2471723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5"/>
          </p:nvPr>
        </p:nvSpPr>
        <p:spPr/>
        <p:txBody>
          <a:bodyPr/>
          <a:lstStyle/>
          <a:p>
            <a:fld id="{8B8617F0-1FD1-4C19-8982-833ABF963D27}" type="slidenum">
              <a:rPr lang="en-US" smtClean="0"/>
              <a:t>14</a:t>
            </a:fld>
            <a:endParaRPr lang="en-US"/>
          </a:p>
        </p:txBody>
      </p:sp>
    </p:spTree>
    <p:extLst>
      <p:ext uri="{BB962C8B-B14F-4D97-AF65-F5344CB8AC3E}">
        <p14:creationId xmlns:p14="http://schemas.microsoft.com/office/powerpoint/2010/main" val="111501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a:p>
            <a:r>
              <a:rPr lang="en-US" dirty="0"/>
              <a:t>Build students’ ties to the hospital and the community</a:t>
            </a:r>
          </a:p>
          <a:p>
            <a:endParaRPr lang="en-US" dirty="0"/>
          </a:p>
        </p:txBody>
      </p:sp>
      <p:sp>
        <p:nvSpPr>
          <p:cNvPr id="4" name="Slide Number Placeholder 3"/>
          <p:cNvSpPr>
            <a:spLocks noGrp="1"/>
          </p:cNvSpPr>
          <p:nvPr>
            <p:ph type="sldNum" sz="quarter" idx="5"/>
          </p:nvPr>
        </p:nvSpPr>
        <p:spPr/>
        <p:txBody>
          <a:bodyPr/>
          <a:lstStyle/>
          <a:p>
            <a:fld id="{8B8617F0-1FD1-4C19-8982-833ABF963D27}" type="slidenum">
              <a:rPr lang="en-US" smtClean="0"/>
              <a:t>15</a:t>
            </a:fld>
            <a:endParaRPr lang="en-US"/>
          </a:p>
        </p:txBody>
      </p:sp>
    </p:spTree>
    <p:extLst>
      <p:ext uri="{BB962C8B-B14F-4D97-AF65-F5344CB8AC3E}">
        <p14:creationId xmlns:p14="http://schemas.microsoft.com/office/powerpoint/2010/main" val="130477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a:t>
            </a:r>
          </a:p>
        </p:txBody>
      </p:sp>
      <p:sp>
        <p:nvSpPr>
          <p:cNvPr id="4" name="Slide Number Placeholder 3"/>
          <p:cNvSpPr>
            <a:spLocks noGrp="1"/>
          </p:cNvSpPr>
          <p:nvPr>
            <p:ph type="sldNum" sz="quarter" idx="5"/>
          </p:nvPr>
        </p:nvSpPr>
        <p:spPr/>
        <p:txBody>
          <a:bodyPr/>
          <a:lstStyle/>
          <a:p>
            <a:fld id="{8B8617F0-1FD1-4C19-8982-833ABF963D27}" type="slidenum">
              <a:rPr lang="en-US" smtClean="0"/>
              <a:t>16</a:t>
            </a:fld>
            <a:endParaRPr lang="en-US"/>
          </a:p>
        </p:txBody>
      </p:sp>
    </p:spTree>
    <p:extLst>
      <p:ext uri="{BB962C8B-B14F-4D97-AF65-F5344CB8AC3E}">
        <p14:creationId xmlns:p14="http://schemas.microsoft.com/office/powerpoint/2010/main" val="175678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a:t>
            </a:r>
          </a:p>
        </p:txBody>
      </p:sp>
      <p:sp>
        <p:nvSpPr>
          <p:cNvPr id="4" name="Slide Number Placeholder 3"/>
          <p:cNvSpPr>
            <a:spLocks noGrp="1"/>
          </p:cNvSpPr>
          <p:nvPr>
            <p:ph type="sldNum" sz="quarter" idx="5"/>
          </p:nvPr>
        </p:nvSpPr>
        <p:spPr/>
        <p:txBody>
          <a:bodyPr/>
          <a:lstStyle/>
          <a:p>
            <a:fld id="{8B8617F0-1FD1-4C19-8982-833ABF963D27}" type="slidenum">
              <a:rPr lang="en-US" smtClean="0"/>
              <a:t>3</a:t>
            </a:fld>
            <a:endParaRPr lang="en-US"/>
          </a:p>
        </p:txBody>
      </p:sp>
    </p:spTree>
    <p:extLst>
      <p:ext uri="{BB962C8B-B14F-4D97-AF65-F5344CB8AC3E}">
        <p14:creationId xmlns:p14="http://schemas.microsoft.com/office/powerpoint/2010/main" val="25329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 Brief overview of system, (not FQHC, not Critical Access Hospital)</a:t>
            </a:r>
          </a:p>
        </p:txBody>
      </p:sp>
      <p:sp>
        <p:nvSpPr>
          <p:cNvPr id="4" name="Slide Number Placeholder 3"/>
          <p:cNvSpPr>
            <a:spLocks noGrp="1"/>
          </p:cNvSpPr>
          <p:nvPr>
            <p:ph type="sldNum" sz="quarter" idx="5"/>
          </p:nvPr>
        </p:nvSpPr>
        <p:spPr/>
        <p:txBody>
          <a:bodyPr/>
          <a:lstStyle/>
          <a:p>
            <a:fld id="{8B8617F0-1FD1-4C19-8982-833ABF963D27}" type="slidenum">
              <a:rPr lang="en-US" smtClean="0"/>
              <a:t>4</a:t>
            </a:fld>
            <a:endParaRPr lang="en-US"/>
          </a:p>
        </p:txBody>
      </p:sp>
    </p:spTree>
    <p:extLst>
      <p:ext uri="{BB962C8B-B14F-4D97-AF65-F5344CB8AC3E}">
        <p14:creationId xmlns:p14="http://schemas.microsoft.com/office/powerpoint/2010/main" val="393124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 history of GLHS reaching out to BSOM</a:t>
            </a:r>
          </a:p>
        </p:txBody>
      </p:sp>
      <p:sp>
        <p:nvSpPr>
          <p:cNvPr id="4" name="Slide Number Placeholder 3"/>
          <p:cNvSpPr>
            <a:spLocks noGrp="1"/>
          </p:cNvSpPr>
          <p:nvPr>
            <p:ph type="sldNum" sz="quarter" idx="5"/>
          </p:nvPr>
        </p:nvSpPr>
        <p:spPr/>
        <p:txBody>
          <a:bodyPr/>
          <a:lstStyle/>
          <a:p>
            <a:fld id="{8B8617F0-1FD1-4C19-8982-833ABF963D27}" type="slidenum">
              <a:rPr lang="en-US" smtClean="0"/>
              <a:t>5</a:t>
            </a:fld>
            <a:endParaRPr lang="en-US"/>
          </a:p>
        </p:txBody>
      </p:sp>
    </p:spTree>
    <p:extLst>
      <p:ext uri="{BB962C8B-B14F-4D97-AF65-F5344CB8AC3E}">
        <p14:creationId xmlns:p14="http://schemas.microsoft.com/office/powerpoint/2010/main" val="230394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 brief overview of WRMS.  Mention funding from </a:t>
            </a:r>
            <a:r>
              <a:rPr lang="en-US" dirty="0" err="1"/>
              <a:t>HealthPath</a:t>
            </a:r>
            <a:r>
              <a:rPr lang="en-US" dirty="0"/>
              <a:t> of Ohio.</a:t>
            </a:r>
          </a:p>
        </p:txBody>
      </p:sp>
      <p:sp>
        <p:nvSpPr>
          <p:cNvPr id="4" name="Slide Number Placeholder 3"/>
          <p:cNvSpPr>
            <a:spLocks noGrp="1"/>
          </p:cNvSpPr>
          <p:nvPr>
            <p:ph type="sldNum" sz="quarter" idx="5"/>
          </p:nvPr>
        </p:nvSpPr>
        <p:spPr/>
        <p:txBody>
          <a:bodyPr/>
          <a:lstStyle/>
          <a:p>
            <a:fld id="{8B8617F0-1FD1-4C19-8982-833ABF963D27}" type="slidenum">
              <a:rPr lang="en-US" smtClean="0"/>
              <a:t>6</a:t>
            </a:fld>
            <a:endParaRPr lang="en-US"/>
          </a:p>
        </p:txBody>
      </p:sp>
    </p:spTree>
    <p:extLst>
      <p:ext uri="{BB962C8B-B14F-4D97-AF65-F5344CB8AC3E}">
        <p14:creationId xmlns:p14="http://schemas.microsoft.com/office/powerpoint/2010/main" val="170275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 highlight Lake Campus and working out of it, hospital location</a:t>
            </a:r>
          </a:p>
        </p:txBody>
      </p:sp>
      <p:sp>
        <p:nvSpPr>
          <p:cNvPr id="4" name="Slide Number Placeholder 3"/>
          <p:cNvSpPr>
            <a:spLocks noGrp="1"/>
          </p:cNvSpPr>
          <p:nvPr>
            <p:ph type="sldNum" sz="quarter" idx="5"/>
          </p:nvPr>
        </p:nvSpPr>
        <p:spPr/>
        <p:txBody>
          <a:bodyPr/>
          <a:lstStyle/>
          <a:p>
            <a:fld id="{8B8617F0-1FD1-4C19-8982-833ABF963D27}" type="slidenum">
              <a:rPr lang="en-US" smtClean="0"/>
              <a:t>7</a:t>
            </a:fld>
            <a:endParaRPr lang="en-US"/>
          </a:p>
        </p:txBody>
      </p:sp>
    </p:spTree>
    <p:extLst>
      <p:ext uri="{BB962C8B-B14F-4D97-AF65-F5344CB8AC3E}">
        <p14:creationId xmlns:p14="http://schemas.microsoft.com/office/powerpoint/2010/main" val="33875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intro, background (very suburban followed by </a:t>
            </a:r>
            <a:r>
              <a:rPr lang="en-US" dirty="0" err="1"/>
              <a:t>Americorp</a:t>
            </a:r>
            <a:r>
              <a:rPr lang="en-US" dirty="0"/>
              <a:t>), why wanted rural,  why IM/Peds, future goals</a:t>
            </a:r>
          </a:p>
        </p:txBody>
      </p:sp>
      <p:sp>
        <p:nvSpPr>
          <p:cNvPr id="4" name="Slide Number Placeholder 3"/>
          <p:cNvSpPr>
            <a:spLocks noGrp="1"/>
          </p:cNvSpPr>
          <p:nvPr>
            <p:ph type="sldNum" sz="quarter" idx="5"/>
          </p:nvPr>
        </p:nvSpPr>
        <p:spPr/>
        <p:txBody>
          <a:bodyPr/>
          <a:lstStyle/>
          <a:p>
            <a:fld id="{8B8617F0-1FD1-4C19-8982-833ABF963D27}" type="slidenum">
              <a:rPr lang="en-US" smtClean="0"/>
              <a:t>8</a:t>
            </a:fld>
            <a:endParaRPr lang="en-US"/>
          </a:p>
        </p:txBody>
      </p:sp>
    </p:spTree>
    <p:extLst>
      <p:ext uri="{BB962C8B-B14F-4D97-AF65-F5344CB8AC3E}">
        <p14:creationId xmlns:p14="http://schemas.microsoft.com/office/powerpoint/2010/main" val="273272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 history</a:t>
            </a:r>
          </a:p>
        </p:txBody>
      </p:sp>
      <p:sp>
        <p:nvSpPr>
          <p:cNvPr id="4" name="Slide Number Placeholder 3"/>
          <p:cNvSpPr>
            <a:spLocks noGrp="1"/>
          </p:cNvSpPr>
          <p:nvPr>
            <p:ph type="sldNum" sz="quarter" idx="5"/>
          </p:nvPr>
        </p:nvSpPr>
        <p:spPr/>
        <p:txBody>
          <a:bodyPr/>
          <a:lstStyle/>
          <a:p>
            <a:fld id="{8B8617F0-1FD1-4C19-8982-833ABF963D27}" type="slidenum">
              <a:rPr lang="en-US" smtClean="0"/>
              <a:t>9</a:t>
            </a:fld>
            <a:endParaRPr lang="en-US"/>
          </a:p>
        </p:txBody>
      </p:sp>
    </p:spTree>
    <p:extLst>
      <p:ext uri="{BB962C8B-B14F-4D97-AF65-F5344CB8AC3E}">
        <p14:creationId xmlns:p14="http://schemas.microsoft.com/office/powerpoint/2010/main" val="347801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  We have an established relationship with GLHS, but any health system could reach out to any medical school to set up an elective like this.  Health System can largely set the rules as long as no medical school policy is violated</a:t>
            </a:r>
          </a:p>
        </p:txBody>
      </p:sp>
      <p:sp>
        <p:nvSpPr>
          <p:cNvPr id="4" name="Slide Number Placeholder 3"/>
          <p:cNvSpPr>
            <a:spLocks noGrp="1"/>
          </p:cNvSpPr>
          <p:nvPr>
            <p:ph type="sldNum" sz="quarter" idx="5"/>
          </p:nvPr>
        </p:nvSpPr>
        <p:spPr/>
        <p:txBody>
          <a:bodyPr/>
          <a:lstStyle/>
          <a:p>
            <a:fld id="{8B8617F0-1FD1-4C19-8982-833ABF963D27}" type="slidenum">
              <a:rPr lang="en-US" smtClean="0"/>
              <a:t>10</a:t>
            </a:fld>
            <a:endParaRPr lang="en-US"/>
          </a:p>
        </p:txBody>
      </p:sp>
    </p:spTree>
    <p:extLst>
      <p:ext uri="{BB962C8B-B14F-4D97-AF65-F5344CB8AC3E}">
        <p14:creationId xmlns:p14="http://schemas.microsoft.com/office/powerpoint/2010/main" val="255377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978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8/11/2021</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903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8/11/2021</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4534A80-8F0F-8B4A-B1EE-DA8BDE36D262}"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916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84764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25913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7281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8/11/2021</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0438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53019"/>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130457"/>
            <a:ext cx="8229600" cy="4087464"/>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12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9985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63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8/11/2021</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5721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268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94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8/11/2021</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8/11/2021</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8/11/2021</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55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8/11/2021</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8.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D9D1F78-A361-904F-A9A3-1C04E391B783}"/>
              </a:ext>
            </a:extLst>
          </p:cNvPr>
          <p:cNvPicPr>
            <a:picLocks noChangeAspect="1"/>
          </p:cNvPicPr>
          <p:nvPr userDrawn="1"/>
        </p:nvPicPr>
        <p:blipFill>
          <a:blip r:embed="rId14"/>
          <a:stretch>
            <a:fillRect/>
          </a:stretch>
        </p:blipFill>
        <p:spPr>
          <a:xfrm>
            <a:off x="5702300" y="6126163"/>
            <a:ext cx="3251200" cy="4826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AC7C-B640-4032-8F2C-C811B34181BC}"/>
              </a:ext>
            </a:extLst>
          </p:cNvPr>
          <p:cNvSpPr>
            <a:spLocks noGrp="1"/>
          </p:cNvSpPr>
          <p:nvPr>
            <p:ph type="title"/>
          </p:nvPr>
        </p:nvSpPr>
        <p:spPr/>
        <p:txBody>
          <a:bodyPr/>
          <a:lstStyle/>
          <a:p>
            <a:pPr algn="ctr"/>
            <a:r>
              <a:rPr lang="en-US" sz="6000" b="1" dirty="0"/>
              <a:t>Welcome!</a:t>
            </a:r>
          </a:p>
        </p:txBody>
      </p:sp>
      <p:sp>
        <p:nvSpPr>
          <p:cNvPr id="3" name="Content Placeholder 2">
            <a:extLst>
              <a:ext uri="{FF2B5EF4-FFF2-40B4-BE49-F238E27FC236}">
                <a16:creationId xmlns:a16="http://schemas.microsoft.com/office/drawing/2014/main" id="{7175B81B-4E96-46FE-9DE3-922BD07B49CF}"/>
              </a:ext>
            </a:extLst>
          </p:cNvPr>
          <p:cNvSpPr>
            <a:spLocks noGrp="1"/>
          </p:cNvSpPr>
          <p:nvPr>
            <p:ph idx="1"/>
          </p:nvPr>
        </p:nvSpPr>
        <p:spPr/>
        <p:txBody>
          <a:bodyPr>
            <a:normAutofit lnSpcReduction="10000"/>
          </a:bodyPr>
          <a:lstStyle/>
          <a:p>
            <a:pPr marL="0" indent="0">
              <a:buNone/>
            </a:pPr>
            <a:r>
              <a:rPr lang="en-US" dirty="0"/>
              <a:t>You are in breakout room 13</a:t>
            </a:r>
          </a:p>
          <a:p>
            <a:pPr marL="0" indent="0">
              <a:buNone/>
            </a:pPr>
            <a:endParaRPr lang="en-US" dirty="0"/>
          </a:p>
          <a:p>
            <a:pPr marL="0" indent="0">
              <a:buNone/>
            </a:pPr>
            <a:r>
              <a:rPr lang="en-US" dirty="0"/>
              <a:t>Presentation title: “</a:t>
            </a:r>
            <a:r>
              <a:rPr lang="en-US" i="1" dirty="0"/>
              <a:t>Growing the Next Generation of Physician Leaders”</a:t>
            </a:r>
          </a:p>
          <a:p>
            <a:pPr marL="0" indent="0">
              <a:buNone/>
            </a:pPr>
            <a:endParaRPr lang="en-US" dirty="0"/>
          </a:p>
          <a:p>
            <a:pPr marL="0" indent="0">
              <a:buNone/>
            </a:pPr>
            <a:r>
              <a:rPr lang="en-US" dirty="0"/>
              <a:t>We will start the presentation soon.  In the meantime, please introduce yourself in the chat.</a:t>
            </a:r>
          </a:p>
        </p:txBody>
      </p:sp>
    </p:spTree>
    <p:extLst>
      <p:ext uri="{BB962C8B-B14F-4D97-AF65-F5344CB8AC3E}">
        <p14:creationId xmlns:p14="http://schemas.microsoft.com/office/powerpoint/2010/main" val="394782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C0EF-A9CE-4D3B-818C-55AD577BD137}"/>
              </a:ext>
            </a:extLst>
          </p:cNvPr>
          <p:cNvSpPr>
            <a:spLocks noGrp="1"/>
          </p:cNvSpPr>
          <p:nvPr>
            <p:ph type="title"/>
          </p:nvPr>
        </p:nvSpPr>
        <p:spPr/>
        <p:txBody>
          <a:bodyPr/>
          <a:lstStyle/>
          <a:p>
            <a:r>
              <a:rPr lang="en-US" dirty="0"/>
              <a:t>Course Design</a:t>
            </a:r>
          </a:p>
        </p:txBody>
      </p:sp>
      <p:sp>
        <p:nvSpPr>
          <p:cNvPr id="3" name="Content Placeholder 2">
            <a:extLst>
              <a:ext uri="{FF2B5EF4-FFF2-40B4-BE49-F238E27FC236}">
                <a16:creationId xmlns:a16="http://schemas.microsoft.com/office/drawing/2014/main" id="{73F98EEF-CA62-4A21-BAAF-350CF339F2BA}"/>
              </a:ext>
            </a:extLst>
          </p:cNvPr>
          <p:cNvSpPr>
            <a:spLocks noGrp="1"/>
          </p:cNvSpPr>
          <p:nvPr>
            <p:ph idx="1"/>
          </p:nvPr>
        </p:nvSpPr>
        <p:spPr/>
        <p:txBody>
          <a:bodyPr/>
          <a:lstStyle/>
          <a:p>
            <a:r>
              <a:rPr lang="en-US" dirty="0"/>
              <a:t>Course Director (and staff contact)</a:t>
            </a:r>
          </a:p>
          <a:p>
            <a:r>
              <a:rPr lang="en-US" dirty="0"/>
              <a:t>Frequency of offering</a:t>
            </a:r>
          </a:p>
          <a:p>
            <a:r>
              <a:rPr lang="en-US" dirty="0"/>
              <a:t>Prerequisites</a:t>
            </a:r>
          </a:p>
          <a:p>
            <a:r>
              <a:rPr lang="en-US" dirty="0"/>
              <a:t>Course objectives (typically 3-5)</a:t>
            </a:r>
          </a:p>
          <a:p>
            <a:r>
              <a:rPr lang="en-US" dirty="0"/>
              <a:t>Course description (1 paragraph)</a:t>
            </a:r>
          </a:p>
          <a:p>
            <a:r>
              <a:rPr lang="en-US" dirty="0"/>
              <a:t>Evaluation (school may dictate)</a:t>
            </a:r>
          </a:p>
        </p:txBody>
      </p:sp>
    </p:spTree>
    <p:extLst>
      <p:ext uri="{BB962C8B-B14F-4D97-AF65-F5344CB8AC3E}">
        <p14:creationId xmlns:p14="http://schemas.microsoft.com/office/powerpoint/2010/main" val="322813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EE56-400B-4787-82CE-2FB465EAA03A}"/>
              </a:ext>
            </a:extLst>
          </p:cNvPr>
          <p:cNvSpPr>
            <a:spLocks noGrp="1"/>
          </p:cNvSpPr>
          <p:nvPr>
            <p:ph type="title"/>
          </p:nvPr>
        </p:nvSpPr>
        <p:spPr/>
        <p:txBody>
          <a:bodyPr/>
          <a:lstStyle/>
          <a:p>
            <a:r>
              <a:rPr lang="en-US" dirty="0"/>
              <a:t>Getting Leaders Involved</a:t>
            </a:r>
          </a:p>
        </p:txBody>
      </p:sp>
      <p:sp>
        <p:nvSpPr>
          <p:cNvPr id="3" name="Content Placeholder 2">
            <a:extLst>
              <a:ext uri="{FF2B5EF4-FFF2-40B4-BE49-F238E27FC236}">
                <a16:creationId xmlns:a16="http://schemas.microsoft.com/office/drawing/2014/main" id="{A72D9FBC-CDC5-4032-A826-64B4734314D7}"/>
              </a:ext>
            </a:extLst>
          </p:cNvPr>
          <p:cNvSpPr>
            <a:spLocks noGrp="1"/>
          </p:cNvSpPr>
          <p:nvPr>
            <p:ph idx="1"/>
          </p:nvPr>
        </p:nvSpPr>
        <p:spPr/>
        <p:txBody>
          <a:bodyPr>
            <a:normAutofit lnSpcReduction="10000"/>
          </a:bodyPr>
          <a:lstStyle/>
          <a:p>
            <a:r>
              <a:rPr lang="en-US" dirty="0"/>
              <a:t>CEO buy-in first</a:t>
            </a:r>
          </a:p>
          <a:p>
            <a:r>
              <a:rPr lang="en-US" dirty="0"/>
              <a:t>Recognized students with leadership potential</a:t>
            </a:r>
          </a:p>
          <a:p>
            <a:r>
              <a:rPr lang="en-US" dirty="0"/>
              <a:t>CEO introduced to other leaders</a:t>
            </a:r>
          </a:p>
          <a:p>
            <a:r>
              <a:rPr lang="en-US" dirty="0"/>
              <a:t>Expected half day commitment; let leaders pick a day with leadership-directed activities</a:t>
            </a:r>
          </a:p>
          <a:p>
            <a:r>
              <a:rPr lang="en-US" dirty="0"/>
              <a:t>Shared objectives with each preceptor</a:t>
            </a:r>
          </a:p>
        </p:txBody>
      </p:sp>
    </p:spTree>
    <p:extLst>
      <p:ext uri="{BB962C8B-B14F-4D97-AF65-F5344CB8AC3E}">
        <p14:creationId xmlns:p14="http://schemas.microsoft.com/office/powerpoint/2010/main" val="249533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EE91-B6C1-4378-9B66-69CD0D9A58C2}"/>
              </a:ext>
            </a:extLst>
          </p:cNvPr>
          <p:cNvSpPr>
            <a:spLocks noGrp="1"/>
          </p:cNvSpPr>
          <p:nvPr>
            <p:ph type="title"/>
          </p:nvPr>
        </p:nvSpPr>
        <p:spPr/>
        <p:txBody>
          <a:bodyPr/>
          <a:lstStyle/>
          <a:p>
            <a:r>
              <a:rPr lang="en-US" dirty="0"/>
              <a:t>The Student Experience</a:t>
            </a:r>
          </a:p>
        </p:txBody>
      </p:sp>
      <p:graphicFrame>
        <p:nvGraphicFramePr>
          <p:cNvPr id="4" name="Content Placeholder 3">
            <a:extLst>
              <a:ext uri="{FF2B5EF4-FFF2-40B4-BE49-F238E27FC236}">
                <a16:creationId xmlns:a16="http://schemas.microsoft.com/office/drawing/2014/main" id="{5D577522-5B9F-4463-80CD-8A503CEA3626}"/>
              </a:ext>
            </a:extLst>
          </p:cNvPr>
          <p:cNvGraphicFramePr>
            <a:graphicFrameLocks noGrp="1"/>
          </p:cNvGraphicFramePr>
          <p:nvPr>
            <p:ph idx="1"/>
            <p:extLst>
              <p:ext uri="{D42A27DB-BD31-4B8C-83A1-F6EECF244321}">
                <p14:modId xmlns:p14="http://schemas.microsoft.com/office/powerpoint/2010/main" val="3983307485"/>
              </p:ext>
            </p:extLst>
          </p:nvPr>
        </p:nvGraphicFramePr>
        <p:xfrm>
          <a:off x="457201" y="1913860"/>
          <a:ext cx="8229600" cy="3777900"/>
        </p:xfrm>
        <a:graphic>
          <a:graphicData uri="http://schemas.openxmlformats.org/drawingml/2006/table">
            <a:tbl>
              <a:tblPr>
                <a:tableStyleId>{5C22544A-7EE6-4342-B048-85BDC9FD1C3A}</a:tableStyleId>
              </a:tblPr>
              <a:tblGrid>
                <a:gridCol w="1124403">
                  <a:extLst>
                    <a:ext uri="{9D8B030D-6E8A-4147-A177-3AD203B41FA5}">
                      <a16:colId xmlns:a16="http://schemas.microsoft.com/office/drawing/2014/main" val="1322463643"/>
                    </a:ext>
                  </a:extLst>
                </a:gridCol>
                <a:gridCol w="3407325">
                  <a:extLst>
                    <a:ext uri="{9D8B030D-6E8A-4147-A177-3AD203B41FA5}">
                      <a16:colId xmlns:a16="http://schemas.microsoft.com/office/drawing/2014/main" val="534751300"/>
                    </a:ext>
                  </a:extLst>
                </a:gridCol>
                <a:gridCol w="3697872">
                  <a:extLst>
                    <a:ext uri="{9D8B030D-6E8A-4147-A177-3AD203B41FA5}">
                      <a16:colId xmlns:a16="http://schemas.microsoft.com/office/drawing/2014/main" val="3098902435"/>
                    </a:ext>
                  </a:extLst>
                </a:gridCol>
              </a:tblGrid>
              <a:tr h="340609">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AM</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PM</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9378916"/>
                  </a:ext>
                </a:extLst>
              </a:tr>
              <a:tr h="340579">
                <a:tc>
                  <a:txBody>
                    <a:bodyPr/>
                    <a:lstStyle/>
                    <a:p>
                      <a:pPr algn="l" fontAlgn="b"/>
                      <a:r>
                        <a:rPr lang="en-US" sz="1600" b="1" u="none" strike="noStrike" dirty="0">
                          <a:effectLst/>
                        </a:rPr>
                        <a:t>Monday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92695313"/>
                  </a:ext>
                </a:extLst>
              </a:tr>
              <a:tr h="340579">
                <a:tc>
                  <a:txBody>
                    <a:bodyPr/>
                    <a:lstStyle/>
                    <a:p>
                      <a:pPr algn="l" fontAlgn="b"/>
                      <a:r>
                        <a:rPr lang="en-US" sz="1600" b="1" u="none" strike="noStrike" dirty="0">
                          <a:effectLst/>
                        </a:rPr>
                        <a:t>Tuesday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Foundation, Home Health, Hospice</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Ancillary Services</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7392394"/>
                  </a:ext>
                </a:extLst>
              </a:tr>
              <a:tr h="340579">
                <a:tc>
                  <a:txBody>
                    <a:bodyPr/>
                    <a:lstStyle/>
                    <a:p>
                      <a:pPr algn="l" fontAlgn="b"/>
                      <a:r>
                        <a:rPr lang="en-US" sz="1600" b="1" u="none" strike="noStrike" dirty="0">
                          <a:effectLst/>
                        </a:rPr>
                        <a:t>Wednesday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CEO/Board Meeting</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CFO</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464693"/>
                  </a:ext>
                </a:extLst>
              </a:tr>
              <a:tr h="340579">
                <a:tc>
                  <a:txBody>
                    <a:bodyPr/>
                    <a:lstStyle/>
                    <a:p>
                      <a:pPr algn="l" fontAlgn="b"/>
                      <a:r>
                        <a:rPr lang="en-US" sz="1600" b="1" u="none" strike="noStrike" dirty="0">
                          <a:effectLst/>
                        </a:rPr>
                        <a:t>Thursday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51039949"/>
                  </a:ext>
                </a:extLst>
              </a:tr>
              <a:tr h="340579">
                <a:tc>
                  <a:txBody>
                    <a:bodyPr/>
                    <a:lstStyle/>
                    <a:p>
                      <a:pPr algn="l" fontAlgn="b"/>
                      <a:r>
                        <a:rPr lang="en-US" sz="1600" b="1" u="none" strike="noStrike" dirty="0">
                          <a:effectLst/>
                        </a:rPr>
                        <a:t>Friday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CMIO/EMR Day</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VP, Quality and Physician Prac.</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0472020"/>
                  </a:ext>
                </a:extLst>
              </a:tr>
              <a:tr h="340579">
                <a:tc>
                  <a:txBody>
                    <a:bodyPr/>
                    <a:lstStyle/>
                    <a:p>
                      <a:pPr algn="l" fontAlgn="b"/>
                      <a:r>
                        <a:rPr lang="en-US" sz="1600" b="1" u="none" strike="noStrike" dirty="0">
                          <a:effectLst/>
                        </a:rPr>
                        <a:t>Monday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 </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8509489"/>
                  </a:ext>
                </a:extLst>
              </a:tr>
              <a:tr h="340579">
                <a:tc>
                  <a:txBody>
                    <a:bodyPr/>
                    <a:lstStyle/>
                    <a:p>
                      <a:pPr algn="l" fontAlgn="b"/>
                      <a:r>
                        <a:rPr lang="en-US" sz="1600" b="1" u="none" strike="noStrike" dirty="0">
                          <a:effectLst/>
                        </a:rPr>
                        <a:t>Tuesday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CNO</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Nurse Directors</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7960868"/>
                  </a:ext>
                </a:extLst>
              </a:tr>
              <a:tr h="340579">
                <a:tc>
                  <a:txBody>
                    <a:bodyPr/>
                    <a:lstStyle/>
                    <a:p>
                      <a:pPr algn="l" fontAlgn="b"/>
                      <a:r>
                        <a:rPr lang="en-US" sz="1600" b="1" u="none" strike="noStrike" dirty="0">
                          <a:effectLst/>
                        </a:rPr>
                        <a:t>Wednesday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HR Director</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Development, Marketing and Outreach</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68642893"/>
                  </a:ext>
                </a:extLst>
              </a:tr>
              <a:tr h="340579">
                <a:tc>
                  <a:txBody>
                    <a:bodyPr/>
                    <a:lstStyle/>
                    <a:p>
                      <a:pPr algn="l" fontAlgn="b"/>
                      <a:r>
                        <a:rPr lang="en-US" sz="1600" b="1" u="none" strike="noStrike" dirty="0">
                          <a:effectLst/>
                        </a:rPr>
                        <a:t>Thursday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CMO</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1517653"/>
                  </a:ext>
                </a:extLst>
              </a:tr>
              <a:tr h="340579">
                <a:tc>
                  <a:txBody>
                    <a:bodyPr/>
                    <a:lstStyle/>
                    <a:p>
                      <a:pPr algn="l" fontAlgn="b"/>
                      <a:r>
                        <a:rPr lang="en-US" sz="1600" b="1" u="none" strike="noStrike" dirty="0">
                          <a:effectLst/>
                        </a:rPr>
                        <a:t>Friday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Practice Manager</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Practice Manager</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4046771"/>
                  </a:ext>
                </a:extLst>
              </a:tr>
            </a:tbl>
          </a:graphicData>
        </a:graphic>
      </p:graphicFrame>
    </p:spTree>
    <p:extLst>
      <p:ext uri="{BB962C8B-B14F-4D97-AF65-F5344CB8AC3E}">
        <p14:creationId xmlns:p14="http://schemas.microsoft.com/office/powerpoint/2010/main" val="386612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347C-0E18-4DB4-8536-324E9519EC2F}"/>
              </a:ext>
            </a:extLst>
          </p:cNvPr>
          <p:cNvSpPr>
            <a:spLocks noGrp="1"/>
          </p:cNvSpPr>
          <p:nvPr>
            <p:ph type="title"/>
          </p:nvPr>
        </p:nvSpPr>
        <p:spPr/>
        <p:txBody>
          <a:bodyPr>
            <a:normAutofit/>
          </a:bodyPr>
          <a:lstStyle/>
          <a:p>
            <a:r>
              <a:rPr lang="en-US" dirty="0"/>
              <a:t>Feedback from Administration</a:t>
            </a:r>
          </a:p>
        </p:txBody>
      </p:sp>
      <p:sp>
        <p:nvSpPr>
          <p:cNvPr id="3" name="Content Placeholder 2">
            <a:extLst>
              <a:ext uri="{FF2B5EF4-FFF2-40B4-BE49-F238E27FC236}">
                <a16:creationId xmlns:a16="http://schemas.microsoft.com/office/drawing/2014/main" id="{974FAF99-083F-4333-99B9-3B7F8D5555D6}"/>
              </a:ext>
            </a:extLst>
          </p:cNvPr>
          <p:cNvSpPr>
            <a:spLocks noGrp="1"/>
          </p:cNvSpPr>
          <p:nvPr>
            <p:ph idx="1"/>
          </p:nvPr>
        </p:nvSpPr>
        <p:spPr/>
        <p:txBody>
          <a:bodyPr/>
          <a:lstStyle/>
          <a:p>
            <a:r>
              <a:rPr lang="en-US" dirty="0"/>
              <a:t>Surprise effect: led to increased comradery within leadership team</a:t>
            </a:r>
          </a:p>
          <a:p>
            <a:r>
              <a:rPr lang="en-US" dirty="0"/>
              <a:t>Enjoyed sharing what they do in a low-pressure environment</a:t>
            </a:r>
          </a:p>
          <a:p>
            <a:r>
              <a:rPr lang="en-US" dirty="0"/>
              <a:t>Invigorating!  Want more students!</a:t>
            </a:r>
          </a:p>
          <a:p>
            <a:r>
              <a:rPr lang="en-US" dirty="0"/>
              <a:t>Other leaders asking for time with the student</a:t>
            </a:r>
          </a:p>
        </p:txBody>
      </p:sp>
    </p:spTree>
    <p:extLst>
      <p:ext uri="{BB962C8B-B14F-4D97-AF65-F5344CB8AC3E}">
        <p14:creationId xmlns:p14="http://schemas.microsoft.com/office/powerpoint/2010/main" val="233854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6FC1-090F-42D4-8042-F3452041270D}"/>
              </a:ext>
            </a:extLst>
          </p:cNvPr>
          <p:cNvSpPr>
            <a:spLocks noGrp="1"/>
          </p:cNvSpPr>
          <p:nvPr>
            <p:ph type="title"/>
          </p:nvPr>
        </p:nvSpPr>
        <p:spPr/>
        <p:txBody>
          <a:bodyPr/>
          <a:lstStyle/>
          <a:p>
            <a:r>
              <a:rPr lang="en-US" dirty="0"/>
              <a:t>Feedback from Students</a:t>
            </a:r>
          </a:p>
        </p:txBody>
      </p:sp>
      <p:sp>
        <p:nvSpPr>
          <p:cNvPr id="3" name="Content Placeholder 2">
            <a:extLst>
              <a:ext uri="{FF2B5EF4-FFF2-40B4-BE49-F238E27FC236}">
                <a16:creationId xmlns:a16="http://schemas.microsoft.com/office/drawing/2014/main" id="{D6A932D4-2B0C-4F61-991B-F4923A793E53}"/>
              </a:ext>
            </a:extLst>
          </p:cNvPr>
          <p:cNvSpPr>
            <a:spLocks noGrp="1"/>
          </p:cNvSpPr>
          <p:nvPr>
            <p:ph idx="1"/>
          </p:nvPr>
        </p:nvSpPr>
        <p:spPr/>
        <p:txBody>
          <a:bodyPr>
            <a:normAutofit/>
          </a:bodyPr>
          <a:lstStyle/>
          <a:p>
            <a:r>
              <a:rPr lang="en-US" dirty="0"/>
              <a:t>Want to see leaders working, not just hear what they do</a:t>
            </a:r>
          </a:p>
          <a:p>
            <a:r>
              <a:rPr lang="en-US" dirty="0"/>
              <a:t>Appreciated transparency with sensitive topics</a:t>
            </a:r>
          </a:p>
          <a:p>
            <a:r>
              <a:rPr lang="en-US" dirty="0"/>
              <a:t>Fascinated by Financials</a:t>
            </a:r>
          </a:p>
          <a:p>
            <a:r>
              <a:rPr lang="en-US" dirty="0"/>
              <a:t>Board meeting</a:t>
            </a:r>
          </a:p>
          <a:p>
            <a:r>
              <a:rPr lang="en-US" dirty="0"/>
              <a:t>Unexpected experiences!</a:t>
            </a:r>
          </a:p>
          <a:p>
            <a:endParaRPr lang="en-US" dirty="0"/>
          </a:p>
        </p:txBody>
      </p:sp>
    </p:spTree>
    <p:extLst>
      <p:ext uri="{BB962C8B-B14F-4D97-AF65-F5344CB8AC3E}">
        <p14:creationId xmlns:p14="http://schemas.microsoft.com/office/powerpoint/2010/main" val="170839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32C3-DD95-44CB-8758-971A90BA7866}"/>
              </a:ext>
            </a:extLst>
          </p:cNvPr>
          <p:cNvSpPr>
            <a:spLocks noGrp="1"/>
          </p:cNvSpPr>
          <p:nvPr>
            <p:ph type="title"/>
          </p:nvPr>
        </p:nvSpPr>
        <p:spPr/>
        <p:txBody>
          <a:bodyPr/>
          <a:lstStyle/>
          <a:p>
            <a:r>
              <a:rPr lang="en-US" dirty="0"/>
              <a:t>Benefits for the Health System</a:t>
            </a:r>
          </a:p>
        </p:txBody>
      </p:sp>
      <p:sp>
        <p:nvSpPr>
          <p:cNvPr id="3" name="Content Placeholder 2">
            <a:extLst>
              <a:ext uri="{FF2B5EF4-FFF2-40B4-BE49-F238E27FC236}">
                <a16:creationId xmlns:a16="http://schemas.microsoft.com/office/drawing/2014/main" id="{7027BDA8-1C2E-4FF4-86C3-8184BB6300F2}"/>
              </a:ext>
            </a:extLst>
          </p:cNvPr>
          <p:cNvSpPr>
            <a:spLocks noGrp="1"/>
          </p:cNvSpPr>
          <p:nvPr>
            <p:ph idx="1"/>
          </p:nvPr>
        </p:nvSpPr>
        <p:spPr/>
        <p:txBody>
          <a:bodyPr/>
          <a:lstStyle/>
          <a:p>
            <a:r>
              <a:rPr lang="en-US" dirty="0"/>
              <a:t>Recruitment – engagement</a:t>
            </a:r>
          </a:p>
          <a:p>
            <a:r>
              <a:rPr lang="en-US" dirty="0"/>
              <a:t>Students keep you on your toes!</a:t>
            </a:r>
          </a:p>
          <a:p>
            <a:r>
              <a:rPr lang="en-US" dirty="0"/>
              <a:t>Demonstrate commitment to workforce development with community</a:t>
            </a:r>
          </a:p>
          <a:p>
            <a:r>
              <a:rPr lang="en-US" dirty="0"/>
              <a:t>Demonstrate commitment to education with elected officials</a:t>
            </a:r>
          </a:p>
          <a:p>
            <a:endParaRPr lang="en-US" dirty="0"/>
          </a:p>
        </p:txBody>
      </p:sp>
    </p:spTree>
    <p:extLst>
      <p:ext uri="{BB962C8B-B14F-4D97-AF65-F5344CB8AC3E}">
        <p14:creationId xmlns:p14="http://schemas.microsoft.com/office/powerpoint/2010/main" val="409447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A4D8-E2EE-45AB-B657-5D769500B017}"/>
              </a:ext>
            </a:extLst>
          </p:cNvPr>
          <p:cNvSpPr>
            <a:spLocks noGrp="1"/>
          </p:cNvSpPr>
          <p:nvPr>
            <p:ph type="title"/>
          </p:nvPr>
        </p:nvSpPr>
        <p:spPr/>
        <p:txBody>
          <a:bodyPr/>
          <a:lstStyle/>
          <a:p>
            <a:r>
              <a:rPr lang="en-US" dirty="0"/>
              <a:t>Future Goals</a:t>
            </a:r>
          </a:p>
        </p:txBody>
      </p:sp>
      <p:sp>
        <p:nvSpPr>
          <p:cNvPr id="3" name="Content Placeholder 2">
            <a:extLst>
              <a:ext uri="{FF2B5EF4-FFF2-40B4-BE49-F238E27FC236}">
                <a16:creationId xmlns:a16="http://schemas.microsoft.com/office/drawing/2014/main" id="{468CEC2D-9285-4E6C-9A1E-1394C1AC653E}"/>
              </a:ext>
            </a:extLst>
          </p:cNvPr>
          <p:cNvSpPr>
            <a:spLocks noGrp="1"/>
          </p:cNvSpPr>
          <p:nvPr>
            <p:ph idx="1"/>
          </p:nvPr>
        </p:nvSpPr>
        <p:spPr/>
        <p:txBody>
          <a:bodyPr/>
          <a:lstStyle/>
          <a:p>
            <a:r>
              <a:rPr lang="en-US" dirty="0"/>
              <a:t>Longitudinal Experience</a:t>
            </a:r>
          </a:p>
          <a:p>
            <a:r>
              <a:rPr lang="en-US" dirty="0"/>
              <a:t>Project (QI, </a:t>
            </a:r>
            <a:r>
              <a:rPr lang="en-US" dirty="0" err="1"/>
              <a:t>Cmty</a:t>
            </a:r>
            <a:r>
              <a:rPr lang="en-US" dirty="0"/>
              <a:t> Education, </a:t>
            </a:r>
            <a:r>
              <a:rPr lang="en-US" dirty="0" err="1"/>
              <a:t>etc</a:t>
            </a:r>
            <a:r>
              <a:rPr lang="en-US" dirty="0"/>
              <a:t>)</a:t>
            </a:r>
          </a:p>
          <a:p>
            <a:r>
              <a:rPr lang="en-US" dirty="0"/>
              <a:t>Expand to other health systems</a:t>
            </a:r>
          </a:p>
        </p:txBody>
      </p:sp>
    </p:spTree>
    <p:extLst>
      <p:ext uri="{BB962C8B-B14F-4D97-AF65-F5344CB8AC3E}">
        <p14:creationId xmlns:p14="http://schemas.microsoft.com/office/powerpoint/2010/main" val="306884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A6E-3F0F-4B98-A943-95CB8D52E865}"/>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52684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1219201"/>
            <a:ext cx="8543925" cy="2381250"/>
          </a:xfrm>
        </p:spPr>
        <p:txBody>
          <a:bodyPr>
            <a:normAutofit/>
          </a:bodyPr>
          <a:lstStyle/>
          <a:p>
            <a:r>
              <a:rPr lang="en-US" dirty="0"/>
              <a:t>Growing the Next Generation of Physician Leaders</a:t>
            </a:r>
          </a:p>
        </p:txBody>
      </p:sp>
      <p:sp>
        <p:nvSpPr>
          <p:cNvPr id="3" name="Subtitle 2"/>
          <p:cNvSpPr>
            <a:spLocks noGrp="1"/>
          </p:cNvSpPr>
          <p:nvPr>
            <p:ph type="subTitle" idx="1"/>
          </p:nvPr>
        </p:nvSpPr>
        <p:spPr>
          <a:xfrm>
            <a:off x="457201" y="3257550"/>
            <a:ext cx="8165804" cy="2381250"/>
          </a:xfrm>
        </p:spPr>
        <p:txBody>
          <a:bodyPr>
            <a:normAutofit fontScale="77500" lnSpcReduction="20000"/>
          </a:bodyPr>
          <a:lstStyle/>
          <a:p>
            <a:r>
              <a:rPr lang="en-US" dirty="0"/>
              <a:t>Dawn McNaughton, MD, Grand Lake Health System</a:t>
            </a:r>
          </a:p>
          <a:p>
            <a:endParaRPr lang="en-US" dirty="0"/>
          </a:p>
          <a:p>
            <a:r>
              <a:rPr lang="en-US" dirty="0"/>
              <a:t>Katie Lomeo, MD, Alumna, WSU </a:t>
            </a:r>
            <a:r>
              <a:rPr lang="en-US" dirty="0" err="1"/>
              <a:t>Boonshoft</a:t>
            </a:r>
            <a:r>
              <a:rPr lang="en-US" dirty="0"/>
              <a:t> School of Medicine</a:t>
            </a:r>
          </a:p>
          <a:p>
            <a:endParaRPr lang="en-US" dirty="0"/>
          </a:p>
          <a:p>
            <a:endParaRPr lang="en-US" sz="1100" dirty="0"/>
          </a:p>
          <a:p>
            <a:r>
              <a:rPr lang="en-US" dirty="0"/>
              <a:t>Lori Martensen, MS, WSU </a:t>
            </a:r>
            <a:r>
              <a:rPr lang="en-US" dirty="0" err="1"/>
              <a:t>Boonshoft</a:t>
            </a:r>
            <a:r>
              <a:rPr lang="en-US" dirty="0"/>
              <a:t> School of Medicine</a:t>
            </a:r>
          </a:p>
          <a:p>
            <a:endParaRPr lang="en-US" dirty="0"/>
          </a:p>
          <a:p>
            <a:endParaRPr lang="en-US" dirty="0"/>
          </a:p>
          <a:p>
            <a:endParaRPr lang="en-US" dirty="0"/>
          </a:p>
        </p:txBody>
      </p:sp>
    </p:spTree>
    <p:extLst>
      <p:ext uri="{BB962C8B-B14F-4D97-AF65-F5344CB8AC3E}">
        <p14:creationId xmlns:p14="http://schemas.microsoft.com/office/powerpoint/2010/main" val="425183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After this presentation, attendees will be able to:</a:t>
            </a:r>
          </a:p>
          <a:p>
            <a:pPr marL="514350" indent="-514350">
              <a:buAutoNum type="arabicPeriod"/>
            </a:pPr>
            <a:r>
              <a:rPr lang="en-US" dirty="0"/>
              <a:t>Develop a leadership course for health professions students</a:t>
            </a:r>
          </a:p>
          <a:p>
            <a:pPr marL="514350" indent="-514350">
              <a:buAutoNum type="arabicPeriod"/>
            </a:pPr>
            <a:r>
              <a:rPr lang="en-US" dirty="0"/>
              <a:t>Understand the importance of hosting health profession students for clinical and non-clinical rotations</a:t>
            </a:r>
          </a:p>
          <a:p>
            <a:pPr marL="514350" indent="-514350">
              <a:buAutoNum type="arabicPeriod"/>
            </a:pPr>
            <a:r>
              <a:rPr lang="en-US" dirty="0"/>
              <a:t>Identify techniques for successfully recruiting physicians and administrators to precept students</a:t>
            </a:r>
          </a:p>
        </p:txBody>
      </p:sp>
    </p:spTree>
    <p:extLst>
      <p:ext uri="{BB962C8B-B14F-4D97-AF65-F5344CB8AC3E}">
        <p14:creationId xmlns:p14="http://schemas.microsoft.com/office/powerpoint/2010/main" val="15233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6635-36E3-4503-BFD8-F52D76DFD34D}"/>
              </a:ext>
            </a:extLst>
          </p:cNvPr>
          <p:cNvSpPr>
            <a:spLocks noGrp="1"/>
          </p:cNvSpPr>
          <p:nvPr>
            <p:ph type="title"/>
          </p:nvPr>
        </p:nvSpPr>
        <p:spPr/>
        <p:txBody>
          <a:bodyPr/>
          <a:lstStyle/>
          <a:p>
            <a:r>
              <a:rPr lang="en-US" dirty="0"/>
              <a:t>Grand Lake Health System</a:t>
            </a:r>
          </a:p>
        </p:txBody>
      </p:sp>
      <p:sp>
        <p:nvSpPr>
          <p:cNvPr id="3" name="Content Placeholder 2">
            <a:extLst>
              <a:ext uri="{FF2B5EF4-FFF2-40B4-BE49-F238E27FC236}">
                <a16:creationId xmlns:a16="http://schemas.microsoft.com/office/drawing/2014/main" id="{7A6D5334-8454-41A2-BB73-EF1C1A4B37B4}"/>
              </a:ext>
            </a:extLst>
          </p:cNvPr>
          <p:cNvSpPr>
            <a:spLocks noGrp="1"/>
          </p:cNvSpPr>
          <p:nvPr>
            <p:ph idx="1"/>
          </p:nvPr>
        </p:nvSpPr>
        <p:spPr/>
        <p:txBody>
          <a:bodyPr>
            <a:normAutofit fontScale="92500" lnSpcReduction="20000"/>
          </a:bodyPr>
          <a:lstStyle/>
          <a:p>
            <a:r>
              <a:rPr lang="en-US" dirty="0"/>
              <a:t>Headquartered in St. </a:t>
            </a:r>
            <a:r>
              <a:rPr lang="en-US" dirty="0" err="1"/>
              <a:t>Marys</a:t>
            </a:r>
            <a:r>
              <a:rPr lang="en-US" dirty="0"/>
              <a:t> (West Central Ohio), population ~8,300</a:t>
            </a:r>
          </a:p>
          <a:p>
            <a:r>
              <a:rPr lang="en-US" dirty="0"/>
              <a:t>Independent, rural health system</a:t>
            </a:r>
          </a:p>
          <a:p>
            <a:r>
              <a:rPr lang="en-US" dirty="0"/>
              <a:t>Average inpatient census: 22</a:t>
            </a:r>
          </a:p>
          <a:p>
            <a:r>
              <a:rPr lang="en-US" dirty="0"/>
              <a:t>Health Professional Shortage Area for PC and MH</a:t>
            </a:r>
          </a:p>
          <a:p>
            <a:r>
              <a:rPr lang="en-US" dirty="0"/>
              <a:t>Nearest urban areas</a:t>
            </a:r>
          </a:p>
          <a:p>
            <a:pPr lvl="1"/>
            <a:r>
              <a:rPr lang="en-US" dirty="0"/>
              <a:t>Lima (30 miles, ~37K population)</a:t>
            </a:r>
          </a:p>
          <a:p>
            <a:pPr lvl="1"/>
            <a:r>
              <a:rPr lang="en-US" dirty="0"/>
              <a:t>Dayton (65 miles, ~140K population)</a:t>
            </a:r>
          </a:p>
        </p:txBody>
      </p:sp>
    </p:spTree>
    <p:extLst>
      <p:ext uri="{BB962C8B-B14F-4D97-AF65-F5344CB8AC3E}">
        <p14:creationId xmlns:p14="http://schemas.microsoft.com/office/powerpoint/2010/main" val="413333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E3CF-453C-4A33-8A2B-6A53302D8853}"/>
              </a:ext>
            </a:extLst>
          </p:cNvPr>
          <p:cNvSpPr>
            <a:spLocks noGrp="1"/>
          </p:cNvSpPr>
          <p:nvPr>
            <p:ph type="title"/>
          </p:nvPr>
        </p:nvSpPr>
        <p:spPr/>
        <p:txBody>
          <a:bodyPr>
            <a:normAutofit fontScale="90000"/>
          </a:bodyPr>
          <a:lstStyle/>
          <a:p>
            <a:r>
              <a:rPr lang="en-US" dirty="0"/>
              <a:t>Grand Lake Health System (</a:t>
            </a:r>
            <a:r>
              <a:rPr lang="en-US" dirty="0" err="1"/>
              <a:t>cont</a:t>
            </a:r>
            <a:r>
              <a:rPr lang="en-US" dirty="0"/>
              <a:t>)</a:t>
            </a:r>
          </a:p>
        </p:txBody>
      </p:sp>
      <p:sp>
        <p:nvSpPr>
          <p:cNvPr id="3" name="Content Placeholder 2">
            <a:extLst>
              <a:ext uri="{FF2B5EF4-FFF2-40B4-BE49-F238E27FC236}">
                <a16:creationId xmlns:a16="http://schemas.microsoft.com/office/drawing/2014/main" id="{D64108EF-F47A-4F73-8026-7A5A82747A6F}"/>
              </a:ext>
            </a:extLst>
          </p:cNvPr>
          <p:cNvSpPr>
            <a:spLocks noGrp="1"/>
          </p:cNvSpPr>
          <p:nvPr>
            <p:ph idx="1"/>
          </p:nvPr>
        </p:nvSpPr>
        <p:spPr/>
        <p:txBody>
          <a:bodyPr/>
          <a:lstStyle/>
          <a:p>
            <a:r>
              <a:rPr lang="en-US" dirty="0"/>
              <a:t>Recognized value of hosting medical student rotations as a recruitment tool</a:t>
            </a:r>
          </a:p>
          <a:p>
            <a:r>
              <a:rPr lang="en-US" dirty="0"/>
              <a:t>Stated medical student rotations in 2014</a:t>
            </a:r>
          </a:p>
          <a:p>
            <a:r>
              <a:rPr lang="en-US" dirty="0"/>
              <a:t>Family Medicine, Pediatrics, General Surgery, Neurology, Urology, ENT</a:t>
            </a:r>
          </a:p>
        </p:txBody>
      </p:sp>
    </p:spTree>
    <p:extLst>
      <p:ext uri="{BB962C8B-B14F-4D97-AF65-F5344CB8AC3E}">
        <p14:creationId xmlns:p14="http://schemas.microsoft.com/office/powerpoint/2010/main" val="49942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17D4-088D-4832-B424-411AF08CCE03}"/>
              </a:ext>
            </a:extLst>
          </p:cNvPr>
          <p:cNvSpPr>
            <a:spLocks noGrp="1"/>
          </p:cNvSpPr>
          <p:nvPr>
            <p:ph type="title"/>
          </p:nvPr>
        </p:nvSpPr>
        <p:spPr/>
        <p:txBody>
          <a:bodyPr/>
          <a:lstStyle/>
          <a:p>
            <a:r>
              <a:rPr lang="en-US" dirty="0"/>
              <a:t>Wright Rural Medical Scholars</a:t>
            </a:r>
          </a:p>
        </p:txBody>
      </p:sp>
      <p:sp>
        <p:nvSpPr>
          <p:cNvPr id="3" name="Content Placeholder 2">
            <a:extLst>
              <a:ext uri="{FF2B5EF4-FFF2-40B4-BE49-F238E27FC236}">
                <a16:creationId xmlns:a16="http://schemas.microsoft.com/office/drawing/2014/main" id="{DBE27461-429C-48B2-B69A-D4ED9FE28373}"/>
              </a:ext>
            </a:extLst>
          </p:cNvPr>
          <p:cNvSpPr>
            <a:spLocks noGrp="1"/>
          </p:cNvSpPr>
          <p:nvPr>
            <p:ph idx="1"/>
          </p:nvPr>
        </p:nvSpPr>
        <p:spPr/>
        <p:txBody>
          <a:bodyPr/>
          <a:lstStyle/>
          <a:p>
            <a:pPr marL="0" indent="0">
              <a:buNone/>
            </a:pPr>
            <a:r>
              <a:rPr lang="en-US" dirty="0"/>
              <a:t>Mission: To develop and nurture physicians pursuing rural medical practice in Ohio</a:t>
            </a:r>
          </a:p>
          <a:p>
            <a:pPr marL="0" indent="0">
              <a:buNone/>
            </a:pPr>
            <a:endParaRPr lang="en-US" dirty="0"/>
          </a:p>
          <a:p>
            <a:r>
              <a:rPr lang="en-US" dirty="0"/>
              <a:t>Rural Pathway: Future rural physicians</a:t>
            </a:r>
          </a:p>
          <a:p>
            <a:pPr lvl="1"/>
            <a:r>
              <a:rPr lang="en-US" dirty="0"/>
              <a:t>“early, often, and for </a:t>
            </a:r>
            <a:r>
              <a:rPr lang="en-US"/>
              <a:t>extended periods”</a:t>
            </a:r>
            <a:endParaRPr lang="en-US" dirty="0"/>
          </a:p>
          <a:p>
            <a:r>
              <a:rPr lang="en-US" dirty="0"/>
              <a:t>Rural Experience: single clinical rotations</a:t>
            </a:r>
          </a:p>
        </p:txBody>
      </p:sp>
    </p:spTree>
    <p:extLst>
      <p:ext uri="{BB962C8B-B14F-4D97-AF65-F5344CB8AC3E}">
        <p14:creationId xmlns:p14="http://schemas.microsoft.com/office/powerpoint/2010/main" val="213399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68A30D-69CB-4409-AFB1-5231710B4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381" y="1310652"/>
            <a:ext cx="2092033" cy="2195606"/>
          </a:xfrm>
          <a:prstGeom prst="rect">
            <a:avLst/>
          </a:prstGeom>
        </p:spPr>
      </p:pic>
      <p:sp>
        <p:nvSpPr>
          <p:cNvPr id="14" name="Rectangle 13">
            <a:extLst>
              <a:ext uri="{FF2B5EF4-FFF2-40B4-BE49-F238E27FC236}">
                <a16:creationId xmlns:a16="http://schemas.microsoft.com/office/drawing/2014/main" id="{3296D55D-1F4D-4E30-99ED-A880FB1BF726}"/>
              </a:ext>
            </a:extLst>
          </p:cNvPr>
          <p:cNvSpPr/>
          <p:nvPr/>
        </p:nvSpPr>
        <p:spPr>
          <a:xfrm>
            <a:off x="6807708" y="1737142"/>
            <a:ext cx="503865" cy="1008117"/>
          </a:xfrm>
          <a:prstGeom prst="rect">
            <a:avLst/>
          </a:prstGeom>
          <a:noFill/>
          <a:ln w="1174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9"/>
          </a:p>
        </p:txBody>
      </p:sp>
      <p:grpSp>
        <p:nvGrpSpPr>
          <p:cNvPr id="17" name="Group 16">
            <a:extLst>
              <a:ext uri="{FF2B5EF4-FFF2-40B4-BE49-F238E27FC236}">
                <a16:creationId xmlns:a16="http://schemas.microsoft.com/office/drawing/2014/main" id="{33330F8A-14C7-4074-8870-6678D13947E1}"/>
              </a:ext>
            </a:extLst>
          </p:cNvPr>
          <p:cNvGrpSpPr/>
          <p:nvPr/>
        </p:nvGrpSpPr>
        <p:grpSpPr>
          <a:xfrm>
            <a:off x="856214" y="959922"/>
            <a:ext cx="4697509" cy="5006164"/>
            <a:chOff x="1992086" y="1092820"/>
            <a:chExt cx="11768517" cy="13069229"/>
          </a:xfrm>
          <a:effectLst/>
        </p:grpSpPr>
        <p:pic>
          <p:nvPicPr>
            <p:cNvPr id="6" name="Picture 5">
              <a:extLst>
                <a:ext uri="{FF2B5EF4-FFF2-40B4-BE49-F238E27FC236}">
                  <a16:creationId xmlns:a16="http://schemas.microsoft.com/office/drawing/2014/main" id="{1861215E-8B0C-40E4-BB65-F5B1D802007F}"/>
                </a:ext>
              </a:extLst>
            </p:cNvPr>
            <p:cNvPicPr>
              <a:picLocks noChangeAspect="1"/>
            </p:cNvPicPr>
            <p:nvPr/>
          </p:nvPicPr>
          <p:blipFill rotWithShape="1">
            <a:blip r:embed="rId3">
              <a:extLst>
                <a:ext uri="{28A0092B-C50C-407E-A947-70E740481C1C}">
                  <a14:useLocalDpi xmlns:a14="http://schemas.microsoft.com/office/drawing/2010/main" val="0"/>
                </a:ext>
              </a:extLst>
            </a:blip>
            <a:srcRect l="439" t="27269" r="67916" b="37495"/>
            <a:stretch/>
          </p:blipFill>
          <p:spPr>
            <a:xfrm>
              <a:off x="1992086" y="1092820"/>
              <a:ext cx="11768517" cy="13069229"/>
            </a:xfrm>
            <a:prstGeom prst="rect">
              <a:avLst/>
            </a:prstGeom>
            <a:ln w="101600">
              <a:solidFill>
                <a:srgbClr val="C00000"/>
              </a:solidFill>
            </a:ln>
          </p:spPr>
        </p:pic>
        <p:pic>
          <p:nvPicPr>
            <p:cNvPr id="7" name="Picture 6">
              <a:extLst>
                <a:ext uri="{FF2B5EF4-FFF2-40B4-BE49-F238E27FC236}">
                  <a16:creationId xmlns:a16="http://schemas.microsoft.com/office/drawing/2014/main" id="{032A7CF7-4D99-4C76-A371-C87E4FEF2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295" y="5753673"/>
              <a:ext cx="583866" cy="583866"/>
            </a:xfrm>
            <a:prstGeom prst="rect">
              <a:avLst/>
            </a:prstGeom>
            <a:ln>
              <a:solidFill>
                <a:srgbClr val="C00000"/>
              </a:solidFill>
            </a:ln>
          </p:spPr>
        </p:pic>
      </p:grpSp>
      <p:pic>
        <p:nvPicPr>
          <p:cNvPr id="22" name="Picture 21">
            <a:extLst>
              <a:ext uri="{FF2B5EF4-FFF2-40B4-BE49-F238E27FC236}">
                <a16:creationId xmlns:a16="http://schemas.microsoft.com/office/drawing/2014/main" id="{6C59CCAD-F865-48A3-A058-389464858110}"/>
              </a:ext>
            </a:extLst>
          </p:cNvPr>
          <p:cNvPicPr>
            <a:picLocks noChangeAspect="1"/>
          </p:cNvPicPr>
          <p:nvPr/>
        </p:nvPicPr>
        <p:blipFill rotWithShape="1">
          <a:blip r:embed="rId5">
            <a:extLst>
              <a:ext uri="{28A0092B-C50C-407E-A947-70E740481C1C}">
                <a14:useLocalDpi xmlns:a14="http://schemas.microsoft.com/office/drawing/2010/main" val="0"/>
              </a:ext>
            </a:extLst>
          </a:blip>
          <a:srcRect l="27450" t="68988" r="27977" b="14775"/>
          <a:stretch/>
        </p:blipFill>
        <p:spPr>
          <a:xfrm>
            <a:off x="-3025157" y="3775707"/>
            <a:ext cx="571169" cy="129194"/>
          </a:xfrm>
          <a:prstGeom prst="rect">
            <a:avLst/>
          </a:prstGeom>
          <a:ln w="44450">
            <a:solidFill>
              <a:schemeClr val="tx1"/>
            </a:solidFill>
          </a:ln>
        </p:spPr>
      </p:pic>
      <p:cxnSp>
        <p:nvCxnSpPr>
          <p:cNvPr id="24" name="Straight Connector 23">
            <a:extLst>
              <a:ext uri="{FF2B5EF4-FFF2-40B4-BE49-F238E27FC236}">
                <a16:creationId xmlns:a16="http://schemas.microsoft.com/office/drawing/2014/main" id="{82F9B4D9-075A-4073-A181-87539306CA84}"/>
              </a:ext>
            </a:extLst>
          </p:cNvPr>
          <p:cNvCxnSpPr>
            <a:cxnSpLocks/>
          </p:cNvCxnSpPr>
          <p:nvPr/>
        </p:nvCxnSpPr>
        <p:spPr>
          <a:xfrm flipH="1">
            <a:off x="5562167" y="1737142"/>
            <a:ext cx="1506644" cy="981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E0B7B8B-27E7-477B-B315-6096CBC699C9}"/>
              </a:ext>
            </a:extLst>
          </p:cNvPr>
          <p:cNvCxnSpPr>
            <a:cxnSpLocks/>
            <a:stCxn id="14" idx="2"/>
          </p:cNvCxnSpPr>
          <p:nvPr/>
        </p:nvCxnSpPr>
        <p:spPr>
          <a:xfrm flipH="1">
            <a:off x="5633981" y="2745259"/>
            <a:ext cx="1425660" cy="308591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C59CCAD-F865-48A3-A058-389464858110}"/>
              </a:ext>
            </a:extLst>
          </p:cNvPr>
          <p:cNvPicPr>
            <a:picLocks noChangeAspect="1"/>
          </p:cNvPicPr>
          <p:nvPr/>
        </p:nvPicPr>
        <p:blipFill rotWithShape="1">
          <a:blip r:embed="rId5">
            <a:extLst>
              <a:ext uri="{28A0092B-C50C-407E-A947-70E740481C1C}">
                <a14:useLocalDpi xmlns:a14="http://schemas.microsoft.com/office/drawing/2010/main" val="0"/>
              </a:ext>
            </a:extLst>
          </a:blip>
          <a:srcRect l="27450" t="68988" r="27977" b="14775"/>
          <a:stretch/>
        </p:blipFill>
        <p:spPr>
          <a:xfrm>
            <a:off x="1546842" y="2693605"/>
            <a:ext cx="571169" cy="163480"/>
          </a:xfrm>
          <a:prstGeom prst="rect">
            <a:avLst/>
          </a:prstGeom>
          <a:ln w="44450">
            <a:solidFill>
              <a:schemeClr val="tx1"/>
            </a:solidFill>
          </a:ln>
        </p:spPr>
      </p:pic>
    </p:spTree>
    <p:extLst>
      <p:ext uri="{BB962C8B-B14F-4D97-AF65-F5344CB8AC3E}">
        <p14:creationId xmlns:p14="http://schemas.microsoft.com/office/powerpoint/2010/main" val="321288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8574A53-002F-458D-B5FE-FADB28431951}"/>
              </a:ext>
            </a:extLst>
          </p:cNvPr>
          <p:cNvPicPr>
            <a:picLocks noGrp="1" noChangeAspect="1"/>
          </p:cNvPicPr>
          <p:nvPr>
            <p:ph sz="half" idx="1"/>
          </p:nvPr>
        </p:nvPicPr>
        <p:blipFill>
          <a:blip r:embed="rId3"/>
          <a:stretch>
            <a:fillRect/>
          </a:stretch>
        </p:blipFill>
        <p:spPr>
          <a:xfrm>
            <a:off x="843516" y="2200361"/>
            <a:ext cx="2605390" cy="3647546"/>
          </a:xfrm>
        </p:spPr>
      </p:pic>
      <p:sp>
        <p:nvSpPr>
          <p:cNvPr id="5" name="Content Placeholder 4">
            <a:extLst>
              <a:ext uri="{FF2B5EF4-FFF2-40B4-BE49-F238E27FC236}">
                <a16:creationId xmlns:a16="http://schemas.microsoft.com/office/drawing/2014/main" id="{43BD4F5E-FBA0-4B8D-9240-396B7CD72767}"/>
              </a:ext>
            </a:extLst>
          </p:cNvPr>
          <p:cNvSpPr>
            <a:spLocks noGrp="1"/>
          </p:cNvSpPr>
          <p:nvPr>
            <p:ph sz="half" idx="2"/>
          </p:nvPr>
        </p:nvSpPr>
        <p:spPr>
          <a:xfrm>
            <a:off x="3732028" y="2127957"/>
            <a:ext cx="4954772" cy="4131141"/>
          </a:xfrm>
        </p:spPr>
        <p:txBody>
          <a:bodyPr/>
          <a:lstStyle/>
          <a:p>
            <a:r>
              <a:rPr lang="en-US" dirty="0"/>
              <a:t>BSOM Class of 2021</a:t>
            </a:r>
          </a:p>
          <a:p>
            <a:r>
              <a:rPr lang="en-US" dirty="0"/>
              <a:t>IM/Peds Intern, Spectrum Health/Michigan State U. (Grand Rapids, MI)</a:t>
            </a:r>
          </a:p>
          <a:p>
            <a:r>
              <a:rPr lang="en-US" dirty="0"/>
              <a:t>Rural rotations: Fam Med, Neuro, Otolaryngology, Peds, Surgery, IM/Peds, and Leadership</a:t>
            </a:r>
          </a:p>
        </p:txBody>
      </p:sp>
      <p:sp>
        <p:nvSpPr>
          <p:cNvPr id="2" name="Title 1">
            <a:extLst>
              <a:ext uri="{FF2B5EF4-FFF2-40B4-BE49-F238E27FC236}">
                <a16:creationId xmlns:a16="http://schemas.microsoft.com/office/drawing/2014/main" id="{E18E4509-BAE5-4BC4-97F3-F138EFBA1D3B}"/>
              </a:ext>
            </a:extLst>
          </p:cNvPr>
          <p:cNvSpPr>
            <a:spLocks noGrp="1"/>
          </p:cNvSpPr>
          <p:nvPr>
            <p:ph type="title"/>
          </p:nvPr>
        </p:nvSpPr>
        <p:spPr/>
        <p:txBody>
          <a:bodyPr/>
          <a:lstStyle/>
          <a:p>
            <a:r>
              <a:rPr lang="en-US" dirty="0"/>
              <a:t>Dr. Katie Lomeo</a:t>
            </a:r>
          </a:p>
        </p:txBody>
      </p:sp>
    </p:spTree>
    <p:extLst>
      <p:ext uri="{BB962C8B-B14F-4D97-AF65-F5344CB8AC3E}">
        <p14:creationId xmlns:p14="http://schemas.microsoft.com/office/powerpoint/2010/main" val="320712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E65D-AB75-4B78-B1BE-723B2DA1AE5A}"/>
              </a:ext>
            </a:extLst>
          </p:cNvPr>
          <p:cNvSpPr>
            <a:spLocks noGrp="1"/>
          </p:cNvSpPr>
          <p:nvPr>
            <p:ph type="title"/>
          </p:nvPr>
        </p:nvSpPr>
        <p:spPr/>
        <p:txBody>
          <a:bodyPr>
            <a:normAutofit/>
          </a:bodyPr>
          <a:lstStyle/>
          <a:p>
            <a:r>
              <a:rPr lang="en-US" dirty="0"/>
              <a:t>Leadership in Rural Medicine</a:t>
            </a:r>
          </a:p>
        </p:txBody>
      </p:sp>
      <p:sp>
        <p:nvSpPr>
          <p:cNvPr id="3" name="Content Placeholder 2">
            <a:extLst>
              <a:ext uri="{FF2B5EF4-FFF2-40B4-BE49-F238E27FC236}">
                <a16:creationId xmlns:a16="http://schemas.microsoft.com/office/drawing/2014/main" id="{8A952502-9322-4D36-BD7A-49B02CDEBC18}"/>
              </a:ext>
            </a:extLst>
          </p:cNvPr>
          <p:cNvSpPr>
            <a:spLocks noGrp="1"/>
          </p:cNvSpPr>
          <p:nvPr>
            <p:ph idx="1"/>
          </p:nvPr>
        </p:nvSpPr>
        <p:spPr/>
        <p:txBody>
          <a:bodyPr>
            <a:normAutofit/>
          </a:bodyPr>
          <a:lstStyle/>
          <a:p>
            <a:r>
              <a:rPr lang="en-US" dirty="0"/>
              <a:t>Original idea was part clinical (FM)/part leadership; “Follow the CMO”</a:t>
            </a:r>
          </a:p>
          <a:p>
            <a:r>
              <a:rPr lang="en-US" dirty="0"/>
              <a:t>Two week elective</a:t>
            </a:r>
          </a:p>
          <a:p>
            <a:r>
              <a:rPr lang="en-US" dirty="0"/>
              <a:t>Fourth year medical students</a:t>
            </a:r>
          </a:p>
          <a:p>
            <a:r>
              <a:rPr lang="en-US" dirty="0"/>
              <a:t>Rural Pathway students</a:t>
            </a:r>
          </a:p>
          <a:p>
            <a:r>
              <a:rPr lang="en-US" dirty="0"/>
              <a:t>Piloted with two all stars</a:t>
            </a:r>
          </a:p>
          <a:p>
            <a:endParaRPr lang="en-US" dirty="0"/>
          </a:p>
          <a:p>
            <a:endParaRPr lang="en-US" dirty="0"/>
          </a:p>
        </p:txBody>
      </p:sp>
    </p:spTree>
    <p:extLst>
      <p:ext uri="{BB962C8B-B14F-4D97-AF65-F5344CB8AC3E}">
        <p14:creationId xmlns:p14="http://schemas.microsoft.com/office/powerpoint/2010/main" val="2143876857"/>
      </p:ext>
    </p:extLst>
  </p:cSld>
  <p:clrMapOvr>
    <a:masterClrMapping/>
  </p:clrMapOvr>
</p:sld>
</file>

<file path=ppt/theme/theme1.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F1B384DD33E84084E59DC2C2CD6581" ma:contentTypeVersion="10" ma:contentTypeDescription="Create a new document." ma:contentTypeScope="" ma:versionID="1f87f935e5d46092742d70ac95c5301b">
  <xsd:schema xmlns:xsd="http://www.w3.org/2001/XMLSchema" xmlns:xs="http://www.w3.org/2001/XMLSchema" xmlns:p="http://schemas.microsoft.com/office/2006/metadata/properties" xmlns:ns3="6fd99c57-53bd-4c40-910e-a6d4c420318f" targetNamespace="http://schemas.microsoft.com/office/2006/metadata/properties" ma:root="true" ma:fieldsID="9e280b298efb93041d29068be5167c44" ns3:_="">
    <xsd:import namespace="6fd99c57-53bd-4c40-910e-a6d4c420318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99c57-53bd-4c40-910e-a6d4c4203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E63B1E-BA3C-4BBA-928E-60AFAF3E6D14}">
  <ds:schemaRefs>
    <ds:schemaRef ds:uri="http://schemas.microsoft.com/sharepoint/v3/contenttype/forms"/>
  </ds:schemaRefs>
</ds:datastoreItem>
</file>

<file path=customXml/itemProps2.xml><?xml version="1.0" encoding="utf-8"?>
<ds:datastoreItem xmlns:ds="http://schemas.openxmlformats.org/officeDocument/2006/customXml" ds:itemID="{630123B0-A947-4867-9804-F5EA97DEC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99c57-53bd-4c40-910e-a6d4c42031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E7BB0C-4E5A-4DCA-BAA2-76A21DB19AE0}">
  <ds:schemaRefs>
    <ds:schemaRef ds:uri="http://schemas.openxmlformats.org/package/2006/metadata/core-properties"/>
    <ds:schemaRef ds:uri="http://purl.org/dc/dcmitype/"/>
    <ds:schemaRef ds:uri="6fd99c57-53bd-4c40-910e-a6d4c420318f"/>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1343</TotalTime>
  <Words>728</Words>
  <Application>Microsoft Office PowerPoint</Application>
  <PresentationFormat>On-screen Show (4:3)</PresentationFormat>
  <Paragraphs>145</Paragraphs>
  <Slides>17</Slides>
  <Notes>15</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17</vt:i4>
      </vt:variant>
    </vt:vector>
  </HeadingPairs>
  <TitlesOfParts>
    <vt:vector size="26" baseType="lpstr">
      <vt:lpstr>Arial</vt:lpstr>
      <vt:lpstr>Calibri</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Welcome!</vt:lpstr>
      <vt:lpstr>Growing the Next Generation of Physician Leaders</vt:lpstr>
      <vt:lpstr>Objectives</vt:lpstr>
      <vt:lpstr>Grand Lake Health System</vt:lpstr>
      <vt:lpstr>Grand Lake Health System (cont)</vt:lpstr>
      <vt:lpstr>Wright Rural Medical Scholars</vt:lpstr>
      <vt:lpstr>PowerPoint Presentation</vt:lpstr>
      <vt:lpstr>Dr. Katie Lomeo</vt:lpstr>
      <vt:lpstr>Leadership in Rural Medicine</vt:lpstr>
      <vt:lpstr>Course Design</vt:lpstr>
      <vt:lpstr>Getting Leaders Involved</vt:lpstr>
      <vt:lpstr>The Student Experience</vt:lpstr>
      <vt:lpstr>Feedback from Administration</vt:lpstr>
      <vt:lpstr>Feedback from Students</vt:lpstr>
      <vt:lpstr>Benefits for the Health System</vt:lpstr>
      <vt:lpstr>Future Goals</vt:lpstr>
      <vt:lpstr>Thank you!</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Earnest</dc:creator>
  <cp:lastModifiedBy>Lori Martensen</cp:lastModifiedBy>
  <cp:revision>123</cp:revision>
  <cp:lastPrinted>2021-08-11T13:43:03Z</cp:lastPrinted>
  <dcterms:created xsi:type="dcterms:W3CDTF">2016-09-27T14:33:50Z</dcterms:created>
  <dcterms:modified xsi:type="dcterms:W3CDTF">2021-08-11T15:58:34Z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0x0101007AF1B384DD33E84084E59DC2C2CD6581</vt:lpwstr>
  </property>
</Properties>
</file>