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306" r:id="rId2"/>
  </p:sldIdLst>
  <p:sldSz cx="51206400" cy="28803600"/>
  <p:notesSz cx="6858000" cy="9144000"/>
  <p:embeddedFontLst>
    <p:embeddedFont>
      <p:font typeface="Arial Black" panose="020B0604020202020204" pitchFamily="34" charset="0"/>
      <p:bold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Lato" panose="020F0502020204030203" pitchFamily="34" charset="77"/>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128" userDrawn="1">
          <p15:clr>
            <a:srgbClr val="A4A3A4"/>
          </p15:clr>
        </p15:guide>
        <p15:guide id="3" pos="2812" userDrawn="1">
          <p15:clr>
            <a:srgbClr val="A4A3A4"/>
          </p15:clr>
        </p15:guide>
        <p15:guide id="6" orient="horz" pos="966" userDrawn="1">
          <p15:clr>
            <a:srgbClr val="A4A3A4"/>
          </p15:clr>
        </p15:guide>
        <p15:guide id="7" pos="5500" userDrawn="1">
          <p15:clr>
            <a:srgbClr val="A4A3A4"/>
          </p15:clr>
        </p15:guide>
        <p15:guide id="8" pos="10926" userDrawn="1">
          <p15:clr>
            <a:srgbClr val="5ACBF0"/>
          </p15:clr>
        </p15:guide>
        <p15:guide id="9" pos="8188" userDrawn="1">
          <p15:clr>
            <a:srgbClr val="A4A3A4"/>
          </p15:clr>
        </p15:guide>
        <p15:guide id="10" pos="13589" userDrawn="1">
          <p15:clr>
            <a:srgbClr val="A4A3A4"/>
          </p15:clr>
        </p15:guide>
        <p15:guide id="11" pos="18841" userDrawn="1">
          <p15:clr>
            <a:srgbClr val="A4A3A4"/>
          </p15:clr>
        </p15:guide>
        <p15:guide id="12" pos="21608" userDrawn="1">
          <p15:clr>
            <a:srgbClr val="A4A3A4"/>
          </p15:clr>
        </p15:guide>
        <p15:guide id="13" pos="24192" userDrawn="1">
          <p15:clr>
            <a:srgbClr val="A4A3A4"/>
          </p15:clr>
        </p15:guide>
        <p15:guide id="14" pos="26905" userDrawn="1">
          <p15:clr>
            <a:srgbClr val="A4A3A4"/>
          </p15:clr>
        </p15:guide>
        <p15:guide id="15" pos="29493" userDrawn="1">
          <p15:clr>
            <a:srgbClr val="A4A3A4"/>
          </p15:clr>
        </p15:guide>
        <p15:guide id="16" orient="horz" pos="17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026"/>
    <a:srgbClr val="31092D"/>
    <a:srgbClr val="135495"/>
    <a:srgbClr val="FBFBFB"/>
    <a:srgbClr val="6B6B6B"/>
    <a:srgbClr val="0D0D0D"/>
    <a:srgbClr val="E1F1F4"/>
    <a:srgbClr val="8DC63F"/>
    <a:srgbClr val="FBE2A3"/>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B48F3-C2B6-2724-618D-E267C75FA194}" v="418" dt="2021-06-21T02:45:34.648"/>
    <p1510:client id="{194DF225-CD6F-4599-BE0C-33E2FE83DFA6}" v="554" dt="2021-06-13T11:31:57.562"/>
    <p1510:client id="{53742BE0-ABE3-428C-AB09-B65FF9CA8D74}" v="62" dt="2021-06-28T13:13:19.121"/>
    <p1510:client id="{5A384BE8-23DE-039F-7137-F14670D2B46C}" v="1" dt="2021-06-22T18:38:20.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8" autoAdjust="0"/>
    <p:restoredTop sz="90250" autoAdjust="0"/>
  </p:normalViewPr>
  <p:slideViewPr>
    <p:cSldViewPr snapToGrid="0" showGuides="1">
      <p:cViewPr varScale="1">
        <p:scale>
          <a:sx n="20" d="100"/>
          <a:sy n="20" d="100"/>
        </p:scale>
        <p:origin x="1216" y="256"/>
      </p:cViewPr>
      <p:guideLst>
        <p:guide pos="16128"/>
        <p:guide pos="2812"/>
        <p:guide orient="horz" pos="966"/>
        <p:guide pos="5500"/>
        <p:guide pos="10926"/>
        <p:guide pos="8188"/>
        <p:guide pos="13589"/>
        <p:guide pos="18841"/>
        <p:guide pos="21608"/>
        <p:guide pos="24192"/>
        <p:guide pos="26905"/>
        <p:guide pos="29493"/>
        <p:guide orient="horz" pos="1753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5/10/relationships/revisionInfo" Target="revisionInfo.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6/30/21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900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75901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7631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93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267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8931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4421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4727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5817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7519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043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3F135061-2F74-46D4-9F8F-C77EF304855D}" type="datetimeFigureOut">
              <a:rPr lang="en-US" smtClean="0"/>
              <a:t>6/30/21</a:t>
            </a:fld>
            <a:endParaRPr 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230083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roninc@ohio.edu" TargetMode="External"/><Relationship Id="rId5" Type="http://schemas.openxmlformats.org/officeDocument/2006/relationships/hyperlink" Target="mailto:MPH;mq950414@ohio.edu"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1D9F38-85D6-8442-B031-C2AEBEF0CDF0}"/>
              </a:ext>
            </a:extLst>
          </p:cNvPr>
          <p:cNvSpPr/>
          <p:nvPr/>
        </p:nvSpPr>
        <p:spPr>
          <a:xfrm>
            <a:off x="-108285" y="-115746"/>
            <a:ext cx="51422969" cy="29035091"/>
          </a:xfrm>
          <a:prstGeom prst="rect">
            <a:avLst/>
          </a:prstGeom>
          <a:solidFill>
            <a:srgbClr val="3D602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dirty="0"/>
          </a:p>
        </p:txBody>
      </p:sp>
      <p:sp>
        <p:nvSpPr>
          <p:cNvPr id="16" name="Rectangle 15">
            <a:extLst>
              <a:ext uri="{FF2B5EF4-FFF2-40B4-BE49-F238E27FC236}">
                <a16:creationId xmlns:a16="http://schemas.microsoft.com/office/drawing/2014/main" id="{678733BE-059C-47B7-9415-5ADF2F3024F1}"/>
              </a:ext>
            </a:extLst>
          </p:cNvPr>
          <p:cNvSpPr/>
          <p:nvPr/>
        </p:nvSpPr>
        <p:spPr>
          <a:xfrm>
            <a:off x="25603200" y="18050797"/>
            <a:ext cx="25038977" cy="10067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2800" b="1" dirty="0">
              <a:solidFill>
                <a:srgbClr val="000000"/>
              </a:solidFill>
              <a:latin typeface="Arial"/>
              <a:cs typeface="Arial"/>
            </a:endParaRPr>
          </a:p>
          <a:p>
            <a:r>
              <a:rPr lang="en-US" sz="3400" b="1" dirty="0">
                <a:solidFill>
                  <a:srgbClr val="000000"/>
                </a:solidFill>
                <a:latin typeface="Arial"/>
                <a:cs typeface="Arial"/>
              </a:rPr>
              <a:t>Ordered logistic regression: </a:t>
            </a:r>
          </a:p>
          <a:p>
            <a:r>
              <a:rPr lang="en-US" sz="3400" b="1" dirty="0">
                <a:solidFill>
                  <a:srgbClr val="000000"/>
                </a:solidFill>
                <a:latin typeface="Arial"/>
                <a:cs typeface="Arial"/>
              </a:rPr>
              <a:t>Perception of community social </a:t>
            </a:r>
          </a:p>
          <a:p>
            <a:r>
              <a:rPr lang="en-US" sz="3400" b="1" dirty="0">
                <a:solidFill>
                  <a:srgbClr val="000000"/>
                </a:solidFill>
                <a:latin typeface="Arial"/>
                <a:cs typeface="Arial"/>
              </a:rPr>
              <a:t>cohesion and belief that pandemic </a:t>
            </a:r>
          </a:p>
          <a:p>
            <a:r>
              <a:rPr lang="en-US" sz="3400" b="1" dirty="0">
                <a:solidFill>
                  <a:srgbClr val="000000"/>
                </a:solidFill>
                <a:latin typeface="Arial"/>
                <a:cs typeface="Arial"/>
              </a:rPr>
              <a:t>brought community closer together:</a:t>
            </a:r>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3400" b="1" dirty="0">
              <a:solidFill>
                <a:srgbClr val="000000"/>
              </a:solidFill>
              <a:latin typeface="Arial"/>
              <a:cs typeface="Arial"/>
            </a:endParaRPr>
          </a:p>
          <a:p>
            <a:r>
              <a:rPr lang="en-US" sz="3400" b="1" dirty="0">
                <a:solidFill>
                  <a:srgbClr val="000000"/>
                </a:solidFill>
                <a:latin typeface="Arial"/>
                <a:cs typeface="Arial"/>
              </a:rPr>
              <a:t>Ordered logistic regression: </a:t>
            </a:r>
          </a:p>
          <a:p>
            <a:r>
              <a:rPr lang="en-US" sz="3400" b="1" dirty="0">
                <a:solidFill>
                  <a:srgbClr val="000000"/>
                </a:solidFill>
                <a:latin typeface="Arial"/>
                <a:cs typeface="Arial"/>
              </a:rPr>
              <a:t>Perception of community social </a:t>
            </a:r>
          </a:p>
          <a:p>
            <a:r>
              <a:rPr lang="en-US" sz="3400" b="1" dirty="0">
                <a:solidFill>
                  <a:srgbClr val="000000"/>
                </a:solidFill>
                <a:latin typeface="Arial"/>
                <a:cs typeface="Arial"/>
              </a:rPr>
              <a:t>cohesion and belief that pandemic </a:t>
            </a:r>
          </a:p>
          <a:p>
            <a:r>
              <a:rPr lang="en-US" sz="3400" b="1" dirty="0">
                <a:solidFill>
                  <a:srgbClr val="000000"/>
                </a:solidFill>
                <a:latin typeface="Arial"/>
                <a:cs typeface="Arial"/>
              </a:rPr>
              <a:t>created division in community:</a:t>
            </a:r>
          </a:p>
          <a:p>
            <a:endParaRPr lang="en-US" sz="2800" b="1" dirty="0">
              <a:solidFill>
                <a:srgbClr val="000000"/>
              </a:solidFill>
              <a:latin typeface="Arial"/>
              <a:cs typeface="Arial"/>
            </a:endParaRPr>
          </a:p>
          <a:p>
            <a:endParaRPr lang="en-US" sz="2800" b="1" i="1" dirty="0">
              <a:solidFill>
                <a:srgbClr val="000000"/>
              </a:solidFill>
              <a:latin typeface="Arial"/>
              <a:cs typeface="Arial"/>
            </a:endParaRPr>
          </a:p>
          <a:p>
            <a:endParaRPr lang="en-US" sz="3200" i="1" dirty="0">
              <a:solidFill>
                <a:srgbClr val="000000"/>
              </a:solidFill>
              <a:latin typeface="Arial"/>
              <a:cs typeface="Arial"/>
            </a:endParaRPr>
          </a:p>
          <a:p>
            <a:r>
              <a:rPr lang="en-US" sz="3200" i="1" dirty="0">
                <a:solidFill>
                  <a:srgbClr val="000000"/>
                </a:solidFill>
                <a:latin typeface="Arial"/>
                <a:cs typeface="Arial"/>
              </a:rPr>
              <a:t>Regression results adujust for sex, student status, age, level of education, Athens County resident status, belief in community preparedness, belief in level of risk of illness, and individual protective behavior. </a:t>
            </a:r>
          </a:p>
          <a:p>
            <a:endParaRPr lang="en-US" sz="2800" b="1" dirty="0">
              <a:solidFill>
                <a:srgbClr val="000000"/>
              </a:solidFill>
              <a:latin typeface="Arial"/>
              <a:cs typeface="Arial"/>
            </a:endParaRPr>
          </a:p>
          <a:p>
            <a:pPr>
              <a:lnSpc>
                <a:spcPct val="110000"/>
              </a:lnSpc>
              <a:spcAft>
                <a:spcPts val="1200"/>
              </a:spcAft>
            </a:pPr>
            <a:endParaRPr lang="en-US" sz="2800" dirty="0">
              <a:solidFill>
                <a:srgbClr val="31092D"/>
              </a:solidFill>
              <a:latin typeface="Arial" panose="020B0604020202020204" pitchFamily="34" charset="0"/>
              <a:cs typeface="Arial" panose="020B0604020202020204" pitchFamily="34" charset="0"/>
            </a:endParaRPr>
          </a:p>
          <a:p>
            <a:pPr algn="ctr"/>
            <a:endParaRPr lang="en-US" sz="2800" b="1"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p:txBody>
      </p:sp>
      <p:sp>
        <p:nvSpPr>
          <p:cNvPr id="12" name="silent presenter">
            <a:extLst>
              <a:ext uri="{FF2B5EF4-FFF2-40B4-BE49-F238E27FC236}">
                <a16:creationId xmlns:a16="http://schemas.microsoft.com/office/drawing/2014/main" id="{EC86DA8B-8163-4552-8FA4-435C18CFF2A9}"/>
              </a:ext>
            </a:extLst>
          </p:cNvPr>
          <p:cNvSpPr/>
          <p:nvPr/>
        </p:nvSpPr>
        <p:spPr>
          <a:xfrm>
            <a:off x="892931" y="3574831"/>
            <a:ext cx="24207075" cy="13950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dirty="0"/>
          </a:p>
        </p:txBody>
      </p:sp>
      <p:sp>
        <p:nvSpPr>
          <p:cNvPr id="3" name="TextBox 2">
            <a:extLst>
              <a:ext uri="{FF2B5EF4-FFF2-40B4-BE49-F238E27FC236}">
                <a16:creationId xmlns:a16="http://schemas.microsoft.com/office/drawing/2014/main" id="{8E35B311-3C19-412C-ADE6-EB2E4158F366}"/>
              </a:ext>
            </a:extLst>
          </p:cNvPr>
          <p:cNvSpPr txBox="1"/>
          <p:nvPr/>
        </p:nvSpPr>
        <p:spPr>
          <a:xfrm>
            <a:off x="1371600" y="5152204"/>
            <a:ext cx="23233548" cy="12316451"/>
          </a:xfrm>
          <a:prstGeom prst="rect">
            <a:avLst/>
          </a:prstGeom>
          <a:noFill/>
        </p:spPr>
        <p:txBody>
          <a:bodyPr wrap="square" lIns="91440" tIns="45720" rIns="91440" bIns="45720" rtlCol="0" anchor="t">
            <a:spAutoFit/>
          </a:bodyPr>
          <a:lstStyle/>
          <a:p>
            <a:pPr>
              <a:lnSpc>
                <a:spcPct val="110000"/>
              </a:lnSpc>
            </a:pPr>
            <a:r>
              <a:rPr lang="en-US" sz="3000" b="1" dirty="0">
                <a:solidFill>
                  <a:schemeClr val="tx1">
                    <a:lumMod val="75000"/>
                    <a:lumOff val="25000"/>
                  </a:schemeClr>
                </a:solidFill>
                <a:latin typeface="Arial" panose="020B0604020202020204" pitchFamily="34" charset="0"/>
                <a:cs typeface="Arial" panose="020B0604020202020204" pitchFamily="34" charset="0"/>
              </a:rPr>
              <a:t>WHY THIS STUDY MATTERS: </a:t>
            </a:r>
            <a:r>
              <a:rPr lang="en-US" sz="3000" b="1" dirty="0">
                <a:solidFill>
                  <a:schemeClr val="tx1">
                    <a:lumMod val="75000"/>
                    <a:lumOff val="25000"/>
                  </a:schemeClr>
                </a:solidFill>
                <a:latin typeface="Arial"/>
                <a:cs typeface="Arial"/>
              </a:rPr>
              <a:t>This study is important because it helps to understand whether pandemics such as COVID-19,  has an effect on community cohesion. The study also helps public health practitioner  to help communities prepare for pandemics.</a:t>
            </a:r>
          </a:p>
          <a:p>
            <a:pPr>
              <a:lnSpc>
                <a:spcPct val="110000"/>
              </a:lnSpc>
            </a:pP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r>
              <a:rPr lang="en-US" sz="3000" b="1" dirty="0">
                <a:solidFill>
                  <a:schemeClr val="tx1">
                    <a:lumMod val="75000"/>
                    <a:lumOff val="25000"/>
                  </a:schemeClr>
                </a:solidFill>
                <a:latin typeface="Arial" panose="020B0604020202020204" pitchFamily="34" charset="0"/>
                <a:cs typeface="Arial" panose="020B0604020202020204" pitchFamily="34" charset="0"/>
              </a:rPr>
              <a:t>BACKGROUND: </a:t>
            </a:r>
            <a:r>
              <a:rPr lang="en-US" sz="3000" dirty="0">
                <a:solidFill>
                  <a:srgbClr val="31092D"/>
                </a:solidFill>
                <a:latin typeface="Arial"/>
                <a:cs typeface="Arial"/>
              </a:rPr>
              <a:t>Background: Social cohesion has been shown to play a role in how communities respond to emergency situations, such as disasters or the current COVID-19 pandemic (Borkowska &amp; Laurence 2020; Townshend et al. 2014). As such, a better understanding of social cohesion and unity within communities may have valuable public health implications. </a:t>
            </a: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r>
              <a:rPr lang="en-US" sz="3000" b="1" dirty="0">
                <a:solidFill>
                  <a:schemeClr val="tx1">
                    <a:lumMod val="75000"/>
                    <a:lumOff val="25000"/>
                  </a:schemeClr>
                </a:solidFill>
                <a:latin typeface="Arial" panose="020B0604020202020204" pitchFamily="34" charset="0"/>
                <a:cs typeface="Arial" panose="020B0604020202020204" pitchFamily="34" charset="0"/>
              </a:rPr>
              <a:t>OBJECTIVE: </a:t>
            </a:r>
            <a:r>
              <a:rPr lang="en-US" sz="3000" dirty="0">
                <a:solidFill>
                  <a:srgbClr val="31092D"/>
                </a:solidFill>
                <a:latin typeface="Arial" panose="020B0604020202020204" pitchFamily="34" charset="0"/>
                <a:cs typeface="Arial" panose="020B0604020202020204" pitchFamily="34" charset="0"/>
              </a:rPr>
              <a:t>The objective of this study is to examine community members’ perceptions as to whether a public health crisis (COVID-19) created more unity or more division within the community.</a:t>
            </a: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r>
              <a:rPr lang="en-US" sz="3000" b="1" dirty="0">
                <a:solidFill>
                  <a:schemeClr val="tx1">
                    <a:lumMod val="75000"/>
                    <a:lumOff val="25000"/>
                  </a:schemeClr>
                </a:solidFill>
                <a:latin typeface="Arial" panose="020B0604020202020204" pitchFamily="34" charset="0"/>
                <a:cs typeface="Arial" panose="020B0604020202020204" pitchFamily="34" charset="0"/>
              </a:rPr>
              <a:t>HOW WE DID THE STUDY: </a:t>
            </a:r>
            <a:r>
              <a:rPr lang="en-US" sz="3000" dirty="0">
                <a:solidFill>
                  <a:srgbClr val="31092D"/>
                </a:solidFill>
                <a:latin typeface="Arial" panose="020B0604020202020204" pitchFamily="34" charset="0"/>
                <a:cs typeface="Arial" panose="020B0604020202020204" pitchFamily="34" charset="0"/>
              </a:rPr>
              <a:t>Data for this study are drawn from a community-based survey distributed electronically between November 2020 and January 2021 in a midwestern college town, selected for its established town-gown dynamic. The dependent variable is whether the COVID-19 pandemic created greater unity or greater division within the community (defined as the surrounding county). Due to the categorical nature of the dependent variable, an ordered logistics regression analysis was employed to examine how the outcomes relate to responses to the Perceived Neighborhood Social Cohesion scale (Dupuis et al. 2016), as well as individual behaviors and characteristics. </a:t>
            </a: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endParaRPr lang="en-US" sz="3000" b="1" dirty="0">
              <a:solidFill>
                <a:schemeClr val="tx1">
                  <a:lumMod val="75000"/>
                  <a:lumOff val="25000"/>
                </a:schemeClr>
              </a:solidFill>
              <a:latin typeface="Arial" panose="020B0604020202020204" pitchFamily="34" charset="0"/>
              <a:cs typeface="Arial" panose="020B0604020202020204" pitchFamily="34" charset="0"/>
            </a:endParaRPr>
          </a:p>
          <a:p>
            <a:pPr>
              <a:lnSpc>
                <a:spcPct val="110000"/>
              </a:lnSpc>
            </a:pPr>
            <a:r>
              <a:rPr lang="en-US" sz="3000" b="1" dirty="0">
                <a:solidFill>
                  <a:schemeClr val="tx1">
                    <a:lumMod val="75000"/>
                    <a:lumOff val="25000"/>
                  </a:schemeClr>
                </a:solidFill>
                <a:latin typeface="Arial" panose="020B0604020202020204" pitchFamily="34" charset="0"/>
                <a:cs typeface="Arial" panose="020B0604020202020204" pitchFamily="34" charset="0"/>
              </a:rPr>
              <a:t>WHAT WE FOUND OUT: </a:t>
            </a:r>
            <a:r>
              <a:rPr lang="en-US" sz="3000" dirty="0">
                <a:solidFill>
                  <a:srgbClr val="31092D"/>
                </a:solidFill>
                <a:latin typeface="Arial" panose="020B0604020202020204" pitchFamily="34" charset="0"/>
                <a:cs typeface="Arial" panose="020B0604020202020204" pitchFamily="34" charset="0"/>
              </a:rPr>
              <a:t>The survey response represented approximately 2% of the county population. The plurality of respondents (37%) indicated that they felt the community had experienced both some unity and some division. According to the regression analysis, perceptions of unity were significantly and positively related to perceptions of social cohesion and the belief that the community was well prepared for COVID-19, as well as the perception of COVID-19 as a significant health risk among other variables. Perceptions of division were significantly and negatively associated with both the social cohesion scale and the belief that the community was well prepared for COVID-19. </a:t>
            </a:r>
          </a:p>
        </p:txBody>
      </p:sp>
      <p:pic>
        <p:nvPicPr>
          <p:cNvPr id="15" name="Picture 14" descr="A picture containing person, outdoor, tree, plant&#10;&#10;Description automatically generated">
            <a:extLst>
              <a:ext uri="{FF2B5EF4-FFF2-40B4-BE49-F238E27FC236}">
                <a16:creationId xmlns:a16="http://schemas.microsoft.com/office/drawing/2014/main" id="{BDA2D2D3-ABD8-EA40-9B51-D5130BA5A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4010" y="18050797"/>
            <a:ext cx="6668398" cy="10067974"/>
          </a:xfrm>
          <a:prstGeom prst="rect">
            <a:avLst/>
          </a:prstGeom>
        </p:spPr>
      </p:pic>
      <p:sp>
        <p:nvSpPr>
          <p:cNvPr id="21" name="TextBox 20">
            <a:extLst>
              <a:ext uri="{FF2B5EF4-FFF2-40B4-BE49-F238E27FC236}">
                <a16:creationId xmlns:a16="http://schemas.microsoft.com/office/drawing/2014/main" id="{CAC155C6-7E35-4156-B9B3-271571AF60CC}"/>
              </a:ext>
            </a:extLst>
          </p:cNvPr>
          <p:cNvSpPr txBox="1"/>
          <p:nvPr/>
        </p:nvSpPr>
        <p:spPr>
          <a:xfrm>
            <a:off x="1676786" y="3989814"/>
            <a:ext cx="22639364" cy="846386"/>
          </a:xfrm>
          <a:prstGeom prst="rect">
            <a:avLst/>
          </a:prstGeom>
          <a:noFill/>
        </p:spPr>
        <p:txBody>
          <a:bodyPr wrap="square" lIns="91440" tIns="45720" rIns="91440" bIns="45720" rtlCol="0" anchor="t">
            <a:spAutoFit/>
          </a:bodyPr>
          <a:lstStyle/>
          <a:p>
            <a:pPr algn="ctr"/>
            <a:r>
              <a:rPr lang="en-US" sz="4900" b="1" dirty="0">
                <a:latin typeface="Arial"/>
                <a:cs typeface="Arial"/>
              </a:rPr>
              <a:t>Did COVID-19 disrupt community cohesion or create community cohesion?</a:t>
            </a:r>
            <a:endParaRPr lang="en-US" sz="4900" b="1" dirty="0">
              <a:latin typeface="Arial" panose="020B0604020202020204" pitchFamily="34" charset="0"/>
              <a:cs typeface="Arial" panose="020B0604020202020204" pitchFamily="34" charset="0"/>
            </a:endParaRPr>
          </a:p>
        </p:txBody>
      </p:sp>
      <p:sp>
        <p:nvSpPr>
          <p:cNvPr id="32" name="Title 4">
            <a:extLst>
              <a:ext uri="{FF2B5EF4-FFF2-40B4-BE49-F238E27FC236}">
                <a16:creationId xmlns:a16="http://schemas.microsoft.com/office/drawing/2014/main" id="{164D6E8F-0267-46E9-BDE9-4C00E68EC36D}"/>
              </a:ext>
            </a:extLst>
          </p:cNvPr>
          <p:cNvSpPr txBox="1">
            <a:spLocks/>
          </p:cNvSpPr>
          <p:nvPr/>
        </p:nvSpPr>
        <p:spPr>
          <a:xfrm>
            <a:off x="14739030" y="606296"/>
            <a:ext cx="22729555" cy="9421276"/>
          </a:xfrm>
          <a:prstGeom prst="rect">
            <a:avLst/>
          </a:prstGeom>
        </p:spPr>
        <p:txBody>
          <a:bodyPr vert="horz" lIns="91440" tIns="45720" rIns="91440" bIns="45720" rtlCol="0" anchor="t">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lnSpc>
                <a:spcPct val="150000"/>
              </a:lnSpc>
            </a:pPr>
            <a:r>
              <a:rPr lang="en-US" sz="10900" b="1" dirty="0">
                <a:solidFill>
                  <a:schemeClr val="bg1"/>
                </a:solidFill>
                <a:latin typeface="Arial Black" panose="020B0604020202020204" pitchFamily="34" charset="0"/>
                <a:ea typeface="Segoe UI Black" panose="020B0A02040204020203" pitchFamily="34" charset="0"/>
                <a:cs typeface="Arial Black" panose="020B0604020202020204" pitchFamily="34" charset="0"/>
              </a:rPr>
              <a:t> </a:t>
            </a:r>
            <a:endParaRPr lang="en-US" sz="10938"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pic>
        <p:nvPicPr>
          <p:cNvPr id="30" name="Picture 29">
            <a:extLst>
              <a:ext uri="{FF2B5EF4-FFF2-40B4-BE49-F238E27FC236}">
                <a16:creationId xmlns:a16="http://schemas.microsoft.com/office/drawing/2014/main" id="{95845057-88C5-AD49-8C7B-247EC568C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642" y="217051"/>
            <a:ext cx="10119817" cy="2725771"/>
          </a:xfrm>
          <a:prstGeom prst="rect">
            <a:avLst/>
          </a:prstGeom>
        </p:spPr>
      </p:pic>
      <p:sp>
        <p:nvSpPr>
          <p:cNvPr id="34" name="Rectangle 33">
            <a:extLst>
              <a:ext uri="{FF2B5EF4-FFF2-40B4-BE49-F238E27FC236}">
                <a16:creationId xmlns:a16="http://schemas.microsoft.com/office/drawing/2014/main" id="{C3C79AE8-17E1-7341-BAAA-A0B296847F36}"/>
              </a:ext>
            </a:extLst>
          </p:cNvPr>
          <p:cNvSpPr/>
          <p:nvPr/>
        </p:nvSpPr>
        <p:spPr>
          <a:xfrm>
            <a:off x="13598268" y="1139438"/>
            <a:ext cx="19867350" cy="1810817"/>
          </a:xfrm>
          <a:prstGeom prst="rect">
            <a:avLst/>
          </a:prstGeom>
        </p:spPr>
        <p:txBody>
          <a:bodyPr wrap="square" lIns="91440" tIns="45720" rIns="91440" bIns="45720" anchor="t">
            <a:spAutoFit/>
          </a:bodyPr>
          <a:lstStyle/>
          <a:p>
            <a:pPr>
              <a:lnSpc>
                <a:spcPct val="120000"/>
              </a:lnSpc>
            </a:pPr>
            <a:r>
              <a:rPr lang="en-US" sz="3200" b="1" dirty="0">
                <a:solidFill>
                  <a:schemeClr val="bg1"/>
                </a:solidFill>
                <a:latin typeface="Arial"/>
                <a:cs typeface="Arial"/>
              </a:rPr>
              <a:t>Mary </a:t>
            </a:r>
            <a:r>
              <a:rPr lang="en-US" sz="3200" b="1" dirty="0" err="1">
                <a:solidFill>
                  <a:schemeClr val="bg1"/>
                </a:solidFill>
                <a:latin typeface="Arial"/>
                <a:cs typeface="Arial"/>
              </a:rPr>
              <a:t>Quaboh</a:t>
            </a:r>
            <a:r>
              <a:rPr lang="en-US" sz="3200" b="1" dirty="0">
                <a:solidFill>
                  <a:schemeClr val="bg1"/>
                </a:solidFill>
                <a:latin typeface="Arial"/>
                <a:cs typeface="Arial"/>
              </a:rPr>
              <a:t>, MPH: </a:t>
            </a:r>
            <a:r>
              <a:rPr lang="en-US" sz="3200" b="1" dirty="0">
                <a:solidFill>
                  <a:schemeClr val="bg1"/>
                </a:solidFill>
                <a:latin typeface="Arial"/>
                <a:cs typeface="Arial"/>
                <a:hlinkClick r:id="rId5">
                  <a:extLst>
                    <a:ext uri="{A12FA001-AC4F-418D-AE19-62706E023703}">
                      <ahyp:hlinkClr xmlns:ahyp="http://schemas.microsoft.com/office/drawing/2018/hyperlinkcolor" val="tx"/>
                    </a:ext>
                  </a:extLst>
                </a:hlinkClick>
              </a:rPr>
              <a:t>mq950414@ohio.edu</a:t>
            </a:r>
            <a:r>
              <a:rPr lang="en-US" sz="3200" b="1" dirty="0">
                <a:solidFill>
                  <a:schemeClr val="bg1"/>
                </a:solidFill>
                <a:latin typeface="Arial"/>
                <a:cs typeface="Arial"/>
              </a:rPr>
              <a:t>   Ohio University Department of Social and Public Health</a:t>
            </a:r>
          </a:p>
          <a:p>
            <a:pPr>
              <a:lnSpc>
                <a:spcPct val="120000"/>
              </a:lnSpc>
            </a:pPr>
            <a:r>
              <a:rPr lang="en-US" sz="3200" b="1" dirty="0">
                <a:solidFill>
                  <a:schemeClr val="bg1"/>
                </a:solidFill>
                <a:latin typeface="Arial" panose="020B0604020202020204" pitchFamily="34" charset="0"/>
                <a:cs typeface="Arial" panose="020B0604020202020204" pitchFamily="34" charset="0"/>
              </a:rPr>
              <a:t> </a:t>
            </a:r>
          </a:p>
          <a:p>
            <a:pPr>
              <a:lnSpc>
                <a:spcPct val="120000"/>
              </a:lnSpc>
            </a:pPr>
            <a:r>
              <a:rPr lang="en-US" sz="3200" b="1" dirty="0">
                <a:solidFill>
                  <a:schemeClr val="bg1"/>
                </a:solidFill>
                <a:latin typeface="Arial"/>
                <a:cs typeface="Arial"/>
              </a:rPr>
              <a:t>Cory E. Cronin, PhD: </a:t>
            </a:r>
            <a:r>
              <a:rPr lang="en-US" sz="3200" b="1" dirty="0">
                <a:solidFill>
                  <a:schemeClr val="bg1"/>
                </a:solidFill>
                <a:latin typeface="Arial"/>
                <a:cs typeface="Arial"/>
                <a:hlinkClick r:id="rId6">
                  <a:extLst>
                    <a:ext uri="{A12FA001-AC4F-418D-AE19-62706E023703}">
                      <ahyp:hlinkClr xmlns:ahyp="http://schemas.microsoft.com/office/drawing/2018/hyperlinkcolor" val="tx"/>
                    </a:ext>
                  </a:extLst>
                </a:hlinkClick>
              </a:rPr>
              <a:t>croninc@ohio.edu</a:t>
            </a:r>
            <a:r>
              <a:rPr lang="en-US" sz="3200" b="1" dirty="0">
                <a:solidFill>
                  <a:schemeClr val="bg1"/>
                </a:solidFill>
                <a:latin typeface="Arial"/>
                <a:cs typeface="Arial"/>
              </a:rPr>
              <a:t>  Ohio University Department of Social and Public Health </a:t>
            </a:r>
            <a:endParaRPr lang="en-US" sz="3200" dirty="0">
              <a:solidFill>
                <a:schemeClr val="bg1"/>
              </a:solidFill>
              <a:latin typeface="Arial" panose="020B0604020202020204" pitchFamily="34" charset="0"/>
              <a:cs typeface="Arial" panose="020B0604020202020204" pitchFamily="34" charset="0"/>
            </a:endParaRPr>
          </a:p>
        </p:txBody>
      </p:sp>
      <p:pic>
        <p:nvPicPr>
          <p:cNvPr id="13" name="Picture 12" descr="Text&#10;&#10;Description automatically generated">
            <a:extLst>
              <a:ext uri="{FF2B5EF4-FFF2-40B4-BE49-F238E27FC236}">
                <a16:creationId xmlns:a16="http://schemas.microsoft.com/office/drawing/2014/main" id="{83D19334-E060-3A44-8320-EA27852FC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57385" y="480259"/>
            <a:ext cx="7484794" cy="3939365"/>
          </a:xfrm>
          <a:prstGeom prst="rect">
            <a:avLst/>
          </a:prstGeom>
        </p:spPr>
      </p:pic>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892931" y="18411955"/>
            <a:ext cx="16801817" cy="8851814"/>
          </a:xfrm>
        </p:spPr>
        <p:txBody>
          <a:bodyPr anchor="t">
            <a:noAutofit/>
          </a:bodyPr>
          <a:lstStyle/>
          <a:p>
            <a:pPr>
              <a:lnSpc>
                <a:spcPct val="130000"/>
              </a:lnSpc>
            </a:pPr>
            <a:r>
              <a:rPr lang="en-US" sz="6400" b="1" dirty="0">
                <a:solidFill>
                  <a:schemeClr val="bg1"/>
                </a:solidFill>
                <a:latin typeface="Arial" panose="020B0604020202020204" pitchFamily="34" charset="0"/>
                <a:cs typeface="Arial" panose="020B0604020202020204" pitchFamily="34" charset="0"/>
              </a:rPr>
              <a:t>Perceptions of the community </a:t>
            </a:r>
            <a:r>
              <a:rPr lang="en-US" sz="6400" dirty="0">
                <a:solidFill>
                  <a:schemeClr val="bg1"/>
                </a:solidFill>
                <a:latin typeface="Arial" panose="020B0604020202020204" pitchFamily="34" charset="0"/>
                <a:cs typeface="Arial" panose="020B0604020202020204" pitchFamily="34" charset="0"/>
              </a:rPr>
              <a:t>reaction during COVID-19 appear to be highly correlated with the extent to which a participant </a:t>
            </a:r>
            <a:r>
              <a:rPr lang="en-US" sz="6400" b="1" dirty="0">
                <a:solidFill>
                  <a:schemeClr val="bg1"/>
                </a:solidFill>
                <a:latin typeface="Arial" panose="020B0604020202020204" pitchFamily="34" charset="0"/>
                <a:cs typeface="Arial" panose="020B0604020202020204" pitchFamily="34" charset="0"/>
              </a:rPr>
              <a:t>views the community as socially cohesive </a:t>
            </a:r>
            <a:r>
              <a:rPr lang="en-US" sz="6400" dirty="0">
                <a:solidFill>
                  <a:schemeClr val="bg1"/>
                </a:solidFill>
                <a:latin typeface="Arial" panose="020B0604020202020204" pitchFamily="34" charset="0"/>
                <a:cs typeface="Arial" panose="020B0604020202020204" pitchFamily="34" charset="0"/>
              </a:rPr>
              <a:t>overall, as well as whether the county was </a:t>
            </a:r>
            <a:r>
              <a:rPr lang="en-US" sz="6400" b="1" dirty="0">
                <a:solidFill>
                  <a:schemeClr val="bg1"/>
                </a:solidFill>
                <a:latin typeface="Arial" panose="020B0604020202020204" pitchFamily="34" charset="0"/>
                <a:cs typeface="Arial" panose="020B0604020202020204" pitchFamily="34" charset="0"/>
              </a:rPr>
              <a:t>prepared</a:t>
            </a:r>
            <a:r>
              <a:rPr lang="en-US" sz="6400" dirty="0">
                <a:solidFill>
                  <a:schemeClr val="bg1"/>
                </a:solidFill>
                <a:latin typeface="Arial" panose="020B0604020202020204" pitchFamily="34" charset="0"/>
                <a:cs typeface="Arial" panose="020B0604020202020204" pitchFamily="34" charset="0"/>
              </a:rPr>
              <a:t> to take on a challenge of the nature of the pandemic. </a:t>
            </a:r>
            <a:r>
              <a:rPr lang="en-US" sz="6400" dirty="0">
                <a:solidFill>
                  <a:schemeClr val="bg1"/>
                </a:solidFill>
                <a:latin typeface="Arial" panose="020B0604020202020204" pitchFamily="34" charset="0"/>
                <a:ea typeface="Roboto" panose="02000000000000000000" pitchFamily="2" charset="0"/>
                <a:cs typeface="Arial" panose="020B0604020202020204" pitchFamily="34" charset="0"/>
              </a:rPr>
              <a:t> </a:t>
            </a:r>
            <a:br>
              <a:rPr lang="en-US" sz="6400" dirty="0">
                <a:solidFill>
                  <a:schemeClr val="bg1"/>
                </a:solidFill>
                <a:latin typeface="Arial" panose="020B0604020202020204" pitchFamily="34" charset="0"/>
                <a:ea typeface="Roboto" panose="02000000000000000000" pitchFamily="2" charset="0"/>
                <a:cs typeface="Arial" panose="020B0604020202020204" pitchFamily="34" charset="0"/>
              </a:rPr>
            </a:br>
            <a:br>
              <a:rPr lang="en-US" sz="6400" dirty="0">
                <a:solidFill>
                  <a:schemeClr val="bg1"/>
                </a:solidFill>
                <a:latin typeface="Arial" panose="020B0604020202020204" pitchFamily="34" charset="0"/>
                <a:ea typeface="Roboto" panose="02000000000000000000" pitchFamily="2" charset="0"/>
                <a:cs typeface="Arial" panose="020B0604020202020204" pitchFamily="34" charset="0"/>
              </a:rPr>
            </a:br>
            <a:br>
              <a:rPr lang="en-US" sz="6400" dirty="0">
                <a:solidFill>
                  <a:schemeClr val="bg1"/>
                </a:solidFill>
                <a:latin typeface="Arial" panose="020B0604020202020204" pitchFamily="34" charset="0"/>
                <a:ea typeface="Roboto" panose="02000000000000000000" pitchFamily="2" charset="0"/>
                <a:cs typeface="Arial" panose="020B0604020202020204" pitchFamily="34" charset="0"/>
              </a:rPr>
            </a:br>
            <a:endParaRPr lang="en-US" sz="64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pic>
        <p:nvPicPr>
          <p:cNvPr id="7" name="Picture 8" descr="Table&#10;&#10;Description automatically generated">
            <a:extLst>
              <a:ext uri="{FF2B5EF4-FFF2-40B4-BE49-F238E27FC236}">
                <a16:creationId xmlns:a16="http://schemas.microsoft.com/office/drawing/2014/main" id="{96C85F3D-FD48-43AC-858E-AB608E17492B}"/>
              </a:ext>
            </a:extLst>
          </p:cNvPr>
          <p:cNvPicPr>
            <a:picLocks noChangeAspect="1"/>
          </p:cNvPicPr>
          <p:nvPr/>
        </p:nvPicPr>
        <p:blipFill>
          <a:blip r:embed="rId8"/>
          <a:stretch>
            <a:fillRect/>
          </a:stretch>
        </p:blipFill>
        <p:spPr>
          <a:xfrm>
            <a:off x="33465618" y="18411955"/>
            <a:ext cx="16892480" cy="3590985"/>
          </a:xfrm>
          <a:prstGeom prst="rect">
            <a:avLst/>
          </a:prstGeom>
        </p:spPr>
      </p:pic>
      <p:pic>
        <p:nvPicPr>
          <p:cNvPr id="9" name="Picture 9" descr="Table&#10;&#10;Description automatically generated">
            <a:extLst>
              <a:ext uri="{FF2B5EF4-FFF2-40B4-BE49-F238E27FC236}">
                <a16:creationId xmlns:a16="http://schemas.microsoft.com/office/drawing/2014/main" id="{D693D9D1-AA65-422E-80EE-2E1363E291F6}"/>
              </a:ext>
            </a:extLst>
          </p:cNvPr>
          <p:cNvPicPr>
            <a:picLocks noChangeAspect="1"/>
          </p:cNvPicPr>
          <p:nvPr/>
        </p:nvPicPr>
        <p:blipFill>
          <a:blip r:embed="rId9"/>
          <a:stretch>
            <a:fillRect/>
          </a:stretch>
        </p:blipFill>
        <p:spPr>
          <a:xfrm>
            <a:off x="33332405" y="23005784"/>
            <a:ext cx="17025693" cy="3146706"/>
          </a:xfrm>
          <a:prstGeom prst="rect">
            <a:avLst/>
          </a:prstGeom>
        </p:spPr>
      </p:pic>
      <p:sp>
        <p:nvSpPr>
          <p:cNvPr id="17" name="Rectangle 16">
            <a:extLst>
              <a:ext uri="{FF2B5EF4-FFF2-40B4-BE49-F238E27FC236}">
                <a16:creationId xmlns:a16="http://schemas.microsoft.com/office/drawing/2014/main" id="{F75410D6-CDB9-3B4F-82DE-8DA09764AD04}"/>
              </a:ext>
            </a:extLst>
          </p:cNvPr>
          <p:cNvSpPr/>
          <p:nvPr/>
        </p:nvSpPr>
        <p:spPr>
          <a:xfrm>
            <a:off x="25603200" y="6164042"/>
            <a:ext cx="15310238" cy="7830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1575" i="1" dirty="0">
              <a:solidFill>
                <a:schemeClr val="tx1"/>
              </a:solidFill>
              <a:latin typeface="Lato" panose="020F0502020204030203" pitchFamily="34" charset="0"/>
              <a:cs typeface="Lato" panose="020F0502020204030203" pitchFamily="34" charset="0"/>
            </a:endParaRPr>
          </a:p>
          <a:p>
            <a:r>
              <a:rPr lang="en-US" sz="3400" b="1" dirty="0">
                <a:solidFill>
                  <a:schemeClr val="tx1"/>
                </a:solidFill>
                <a:latin typeface="Arial"/>
                <a:cs typeface="Arial"/>
              </a:rPr>
              <a:t>Perceptions of social cohesion and community impact of the pandemic</a:t>
            </a:r>
            <a:endParaRPr lang="en-US" sz="3400"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rgbClr val="000000"/>
              </a:solidFill>
              <a:latin typeface="Arial"/>
              <a:cs typeface="Arial"/>
            </a:endParaRPr>
          </a:p>
          <a:p>
            <a:pPr>
              <a:lnSpc>
                <a:spcPct val="110000"/>
              </a:lnSpc>
              <a:spcAft>
                <a:spcPts val="1200"/>
              </a:spcAft>
            </a:pPr>
            <a:r>
              <a:rPr lang="en-US" sz="2800" b="1"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NEXT STEPS FOR RESEARCH &amp; POLICY </a:t>
            </a:r>
          </a:p>
          <a:p>
            <a:pPr>
              <a:lnSpc>
                <a:spcPct val="110000"/>
              </a:lnSpc>
              <a:spcAft>
                <a:spcPts val="1200"/>
              </a:spcAft>
            </a:pPr>
            <a:r>
              <a:rPr lang="en-US" sz="2800" b="1" dirty="0">
                <a:solidFill>
                  <a:schemeClr val="tx1">
                    <a:lumMod val="75000"/>
                    <a:lumOff val="25000"/>
                  </a:schemeClr>
                </a:solidFill>
                <a:highlight>
                  <a:srgbClr val="FFFF00"/>
                </a:highlight>
                <a:latin typeface="Arial" panose="020B0604020202020204" pitchFamily="34" charset="0"/>
                <a:cs typeface="Arial" panose="020B0604020202020204" pitchFamily="34" charset="0"/>
              </a:rPr>
              <a:t>Public health implications </a:t>
            </a:r>
          </a:p>
          <a:p>
            <a:pPr>
              <a:lnSpc>
                <a:spcPct val="110000"/>
              </a:lnSpc>
              <a:spcAft>
                <a:spcPts val="1200"/>
              </a:spcAft>
            </a:pPr>
            <a:r>
              <a:rPr lang="en-US" sz="2800" dirty="0">
                <a:solidFill>
                  <a:srgbClr val="31092D"/>
                </a:solidFill>
                <a:latin typeface="Arial" panose="020B0604020202020204" pitchFamily="34" charset="0"/>
                <a:cs typeface="Arial" panose="020B0604020202020204" pitchFamily="34" charset="0"/>
              </a:rPr>
              <a:t>The promotion of social cohesion, including perceptions of safety, communication, and positive leadership, during typical times may establish an important groundwork for community response to a public health emergency. </a:t>
            </a: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chemeClr val="tx1"/>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endParaRPr lang="en-US" sz="2800" b="1" dirty="0">
              <a:solidFill>
                <a:srgbClr val="000000"/>
              </a:solidFill>
              <a:latin typeface="Arial"/>
              <a:cs typeface="Arial"/>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p:txBody>
      </p:sp>
      <p:pic>
        <p:nvPicPr>
          <p:cNvPr id="10" name="Picture 10" descr="Chart&#10;&#10;Description automatically generated">
            <a:extLst>
              <a:ext uri="{FF2B5EF4-FFF2-40B4-BE49-F238E27FC236}">
                <a16:creationId xmlns:a16="http://schemas.microsoft.com/office/drawing/2014/main" id="{C73605EE-792F-4F79-8B85-8D97DD094C8F}"/>
              </a:ext>
            </a:extLst>
          </p:cNvPr>
          <p:cNvPicPr>
            <a:picLocks noChangeAspect="1"/>
          </p:cNvPicPr>
          <p:nvPr/>
        </p:nvPicPr>
        <p:blipFill>
          <a:blip r:embed="rId10"/>
          <a:stretch>
            <a:fillRect/>
          </a:stretch>
        </p:blipFill>
        <p:spPr>
          <a:xfrm>
            <a:off x="25603200" y="7805993"/>
            <a:ext cx="15363365" cy="9719549"/>
          </a:xfrm>
          <a:prstGeom prst="rect">
            <a:avLst/>
          </a:prstGeom>
        </p:spPr>
      </p:pic>
      <p:sp>
        <p:nvSpPr>
          <p:cNvPr id="18" name="Rectangle 17">
            <a:extLst>
              <a:ext uri="{FF2B5EF4-FFF2-40B4-BE49-F238E27FC236}">
                <a16:creationId xmlns:a16="http://schemas.microsoft.com/office/drawing/2014/main" id="{FC80084A-D5C1-544D-8D8F-1BB360102A71}"/>
              </a:ext>
            </a:extLst>
          </p:cNvPr>
          <p:cNvSpPr/>
          <p:nvPr/>
        </p:nvSpPr>
        <p:spPr>
          <a:xfrm>
            <a:off x="25082141" y="3598648"/>
            <a:ext cx="14678113" cy="1702133"/>
          </a:xfrm>
          <a:prstGeom prst="rect">
            <a:avLst/>
          </a:prstGeom>
        </p:spPr>
        <p:txBody>
          <a:bodyPr wrap="square">
            <a:spAutoFit/>
          </a:bodyPr>
          <a:lstStyle/>
          <a:p>
            <a:pPr algn="ctr">
              <a:lnSpc>
                <a:spcPct val="120000"/>
              </a:lnSpc>
            </a:pPr>
            <a:r>
              <a:rPr lang="en-US" sz="9600" b="1" dirty="0">
                <a:solidFill>
                  <a:schemeClr val="bg1"/>
                </a:solidFill>
                <a:latin typeface="Arial" panose="020B0604020202020204" pitchFamily="34" charset="0"/>
                <a:cs typeface="Arial" panose="020B0604020202020204" pitchFamily="34" charset="0"/>
              </a:rPr>
              <a:t>FINDINGS</a:t>
            </a:r>
          </a:p>
        </p:txBody>
      </p:sp>
      <p:sp>
        <p:nvSpPr>
          <p:cNvPr id="19" name="Title 4">
            <a:extLst>
              <a:ext uri="{FF2B5EF4-FFF2-40B4-BE49-F238E27FC236}">
                <a16:creationId xmlns:a16="http://schemas.microsoft.com/office/drawing/2014/main" id="{C54A5B19-9758-7C47-B49D-B4E8F7D39DD0}"/>
              </a:ext>
            </a:extLst>
          </p:cNvPr>
          <p:cNvSpPr txBox="1">
            <a:spLocks/>
          </p:cNvSpPr>
          <p:nvPr/>
        </p:nvSpPr>
        <p:spPr>
          <a:xfrm>
            <a:off x="41443558" y="6164042"/>
            <a:ext cx="9198619" cy="11361498"/>
          </a:xfrm>
          <a:prstGeom prst="rect">
            <a:avLst/>
          </a:prstGeom>
        </p:spPr>
        <p:txBody>
          <a:bodyPr vert="horz" lIns="91440" tIns="45720" rIns="91440" bIns="45720" rtlCol="0" anchor="t">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nSpc>
                <a:spcPct val="110000"/>
              </a:lnSpc>
              <a:spcAft>
                <a:spcPts val="1200"/>
              </a:spcAft>
            </a:pPr>
            <a:r>
              <a:rPr lang="en-US" sz="5200" b="1" dirty="0">
                <a:solidFill>
                  <a:schemeClr val="bg1"/>
                </a:solidFill>
                <a:latin typeface="Arial" panose="020B0604020202020204" pitchFamily="34" charset="0"/>
                <a:cs typeface="Arial" panose="020B0604020202020204" pitchFamily="34" charset="0"/>
              </a:rPr>
              <a:t>Next Steps for </a:t>
            </a:r>
          </a:p>
          <a:p>
            <a:pPr>
              <a:lnSpc>
                <a:spcPct val="110000"/>
              </a:lnSpc>
              <a:spcAft>
                <a:spcPts val="1200"/>
              </a:spcAft>
            </a:pPr>
            <a:r>
              <a:rPr lang="en-US" sz="5200" b="1" dirty="0">
                <a:solidFill>
                  <a:schemeClr val="bg1"/>
                </a:solidFill>
                <a:latin typeface="Arial" panose="020B0604020202020204" pitchFamily="34" charset="0"/>
                <a:cs typeface="Arial" panose="020B0604020202020204" pitchFamily="34" charset="0"/>
              </a:rPr>
              <a:t>Research &amp; Policy: </a:t>
            </a:r>
          </a:p>
          <a:p>
            <a:pPr>
              <a:lnSpc>
                <a:spcPct val="110000"/>
              </a:lnSpc>
              <a:spcAft>
                <a:spcPts val="1200"/>
              </a:spcAft>
            </a:pPr>
            <a:r>
              <a:rPr lang="en-US" sz="5200" i="1" dirty="0">
                <a:solidFill>
                  <a:schemeClr val="bg1"/>
                </a:solidFill>
                <a:latin typeface="Arial" panose="020B0604020202020204" pitchFamily="34" charset="0"/>
                <a:cs typeface="Arial" panose="020B0604020202020204" pitchFamily="34" charset="0"/>
              </a:rPr>
              <a:t>Public health implications </a:t>
            </a:r>
          </a:p>
          <a:p>
            <a:pPr>
              <a:lnSpc>
                <a:spcPct val="110000"/>
              </a:lnSpc>
              <a:spcAft>
                <a:spcPts val="1200"/>
              </a:spcAft>
            </a:pPr>
            <a:r>
              <a:rPr lang="en-US" sz="5200" dirty="0">
                <a:solidFill>
                  <a:schemeClr val="bg1"/>
                </a:solidFill>
                <a:latin typeface="Arial" panose="020B0604020202020204" pitchFamily="34" charset="0"/>
                <a:cs typeface="Arial" panose="020B0604020202020204" pitchFamily="34" charset="0"/>
              </a:rPr>
              <a:t>The promotion of social cohesion, including perceptions of safety, communication, and positive leadership, during typical times may establish an important groundwork for community response to a public health emergency. </a:t>
            </a:r>
          </a:p>
          <a:p>
            <a:pPr>
              <a:lnSpc>
                <a:spcPct val="130000"/>
              </a:lnSpc>
            </a:pPr>
            <a:r>
              <a:rPr lang="en-US" sz="4800" b="1" dirty="0">
                <a:solidFill>
                  <a:schemeClr val="bg1"/>
                </a:solidFill>
                <a:latin typeface="Arial" panose="020B0604020202020204" pitchFamily="34" charset="0"/>
                <a:cs typeface="Arial" panose="020B0604020202020204" pitchFamily="34" charset="0"/>
              </a:rPr>
              <a:t> </a:t>
            </a:r>
            <a:endParaRPr lang="en-US" sz="48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11730</TotalTime>
  <Words>749</Words>
  <Application>Microsoft Macintosh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Lato</vt:lpstr>
      <vt:lpstr>Calibri Light</vt:lpstr>
      <vt:lpstr>Calibri</vt:lpstr>
      <vt:lpstr>Arial Black</vt:lpstr>
      <vt:lpstr>Office Theme</vt:lpstr>
      <vt:lpstr>Perceptions of the community reaction during COVID-19 appear to be highly correlated with the extent to which a participant views the community as socially cohesive overall, as well as whether the county was prepared to take on a challenge of the nature of the pandemic.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Cronin, Cory</cp:lastModifiedBy>
  <cp:revision>375</cp:revision>
  <dcterms:created xsi:type="dcterms:W3CDTF">2019-07-02T13:39:34Z</dcterms:created>
  <dcterms:modified xsi:type="dcterms:W3CDTF">2021-07-01T03:40:37Z</dcterms:modified>
</cp:coreProperties>
</file>