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1206400" cy="32918400"/>
  <p:notesSz cx="6858000" cy="9144000"/>
  <p:defaultTextStyle>
    <a:defPPr>
      <a:defRPr lang="en-US"/>
    </a:defPPr>
    <a:lvl1pPr algn="l" rtl="0" fontAlgn="base">
      <a:spcBef>
        <a:spcPct val="0"/>
      </a:spcBef>
      <a:spcAft>
        <a:spcPct val="0"/>
      </a:spcAft>
      <a:defRPr sz="3200" kern="1200">
        <a:solidFill>
          <a:schemeClr val="tx1"/>
        </a:solidFill>
        <a:latin typeface="Arial Black" pitchFamily="68" charset="0"/>
        <a:ea typeface="+mn-ea"/>
        <a:cs typeface="+mn-cs"/>
      </a:defRPr>
    </a:lvl1pPr>
    <a:lvl2pPr marL="457200" algn="l" rtl="0" fontAlgn="base">
      <a:spcBef>
        <a:spcPct val="0"/>
      </a:spcBef>
      <a:spcAft>
        <a:spcPct val="0"/>
      </a:spcAft>
      <a:defRPr sz="3200" kern="1200">
        <a:solidFill>
          <a:schemeClr val="tx1"/>
        </a:solidFill>
        <a:latin typeface="Arial Black" pitchFamily="68" charset="0"/>
        <a:ea typeface="+mn-ea"/>
        <a:cs typeface="+mn-cs"/>
      </a:defRPr>
    </a:lvl2pPr>
    <a:lvl3pPr marL="914400" algn="l" rtl="0" fontAlgn="base">
      <a:spcBef>
        <a:spcPct val="0"/>
      </a:spcBef>
      <a:spcAft>
        <a:spcPct val="0"/>
      </a:spcAft>
      <a:defRPr sz="3200" kern="1200">
        <a:solidFill>
          <a:schemeClr val="tx1"/>
        </a:solidFill>
        <a:latin typeface="Arial Black" pitchFamily="68" charset="0"/>
        <a:ea typeface="+mn-ea"/>
        <a:cs typeface="+mn-cs"/>
      </a:defRPr>
    </a:lvl3pPr>
    <a:lvl4pPr marL="1371600" algn="l" rtl="0" fontAlgn="base">
      <a:spcBef>
        <a:spcPct val="0"/>
      </a:spcBef>
      <a:spcAft>
        <a:spcPct val="0"/>
      </a:spcAft>
      <a:defRPr sz="3200" kern="1200">
        <a:solidFill>
          <a:schemeClr val="tx1"/>
        </a:solidFill>
        <a:latin typeface="Arial Black" pitchFamily="68" charset="0"/>
        <a:ea typeface="+mn-ea"/>
        <a:cs typeface="+mn-cs"/>
      </a:defRPr>
    </a:lvl4pPr>
    <a:lvl5pPr marL="1828800" algn="l" rtl="0" fontAlgn="base">
      <a:spcBef>
        <a:spcPct val="0"/>
      </a:spcBef>
      <a:spcAft>
        <a:spcPct val="0"/>
      </a:spcAft>
      <a:defRPr sz="3200" kern="1200">
        <a:solidFill>
          <a:schemeClr val="tx1"/>
        </a:solidFill>
        <a:latin typeface="Arial Black" pitchFamily="68" charset="0"/>
        <a:ea typeface="+mn-ea"/>
        <a:cs typeface="+mn-cs"/>
      </a:defRPr>
    </a:lvl5pPr>
    <a:lvl6pPr marL="2286000" algn="l" defTabSz="457200" rtl="0" eaLnBrk="1" latinLnBrk="0" hangingPunct="1">
      <a:defRPr sz="3200" kern="1200">
        <a:solidFill>
          <a:schemeClr val="tx1"/>
        </a:solidFill>
        <a:latin typeface="Arial Black" pitchFamily="68" charset="0"/>
        <a:ea typeface="+mn-ea"/>
        <a:cs typeface="+mn-cs"/>
      </a:defRPr>
    </a:lvl6pPr>
    <a:lvl7pPr marL="2743200" algn="l" defTabSz="457200" rtl="0" eaLnBrk="1" latinLnBrk="0" hangingPunct="1">
      <a:defRPr sz="3200" kern="1200">
        <a:solidFill>
          <a:schemeClr val="tx1"/>
        </a:solidFill>
        <a:latin typeface="Arial Black" pitchFamily="68" charset="0"/>
        <a:ea typeface="+mn-ea"/>
        <a:cs typeface="+mn-cs"/>
      </a:defRPr>
    </a:lvl7pPr>
    <a:lvl8pPr marL="3200400" algn="l" defTabSz="457200" rtl="0" eaLnBrk="1" latinLnBrk="0" hangingPunct="1">
      <a:defRPr sz="3200" kern="1200">
        <a:solidFill>
          <a:schemeClr val="tx1"/>
        </a:solidFill>
        <a:latin typeface="Arial Black" pitchFamily="68" charset="0"/>
        <a:ea typeface="+mn-ea"/>
        <a:cs typeface="+mn-cs"/>
      </a:defRPr>
    </a:lvl8pPr>
    <a:lvl9pPr marL="3657600" algn="l" defTabSz="457200" rtl="0" eaLnBrk="1" latinLnBrk="0" hangingPunct="1">
      <a:defRPr sz="3200" kern="1200">
        <a:solidFill>
          <a:schemeClr val="tx1"/>
        </a:solidFill>
        <a:latin typeface="Arial Black" pitchFamily="68" charset="0"/>
        <a:ea typeface="+mn-ea"/>
        <a:cs typeface="+mn-cs"/>
      </a:defRPr>
    </a:lvl9pPr>
  </p:defaultTextStyle>
  <p:extLst>
    <p:ext uri="{EFAFB233-063F-42B5-8137-9DF3F51BA10A}">
      <p15:sldGuideLst xmlns:p15="http://schemas.microsoft.com/office/powerpoint/2012/main">
        <p15:guide id="1" orient="horz" pos="10464">
          <p15:clr>
            <a:srgbClr val="A4A3A4"/>
          </p15:clr>
        </p15:guide>
        <p15:guide id="2" pos="16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36042"/>
    <a:srgbClr val="597700"/>
    <a:srgbClr val="12573C"/>
    <a:srgbClr val="004F00"/>
    <a:srgbClr val="CCCC99"/>
    <a:srgbClr val="9A8572"/>
    <a:srgbClr val="978370"/>
    <a:srgbClr val="E9CA9B"/>
    <a:srgbClr val="FFAE51"/>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490" autoAdjust="0"/>
    <p:restoredTop sz="96730" autoAdjust="0"/>
  </p:normalViewPr>
  <p:slideViewPr>
    <p:cSldViewPr>
      <p:cViewPr varScale="1">
        <p:scale>
          <a:sx n="13" d="100"/>
          <a:sy n="13" d="100"/>
        </p:scale>
        <p:origin x="1576" y="116"/>
      </p:cViewPr>
      <p:guideLst>
        <p:guide orient="horz" pos="10464"/>
        <p:guide pos="16032"/>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28920A-ED75-3840-B9C2-63D1305E52B7}" type="datetimeFigureOut">
              <a:rPr lang="en-US" smtClean="0"/>
              <a:t>6/15/2021</a:t>
            </a:fld>
            <a:endParaRPr lang="en-US" dirty="0"/>
          </a:p>
        </p:txBody>
      </p:sp>
      <p:sp>
        <p:nvSpPr>
          <p:cNvPr id="4" name="Slide Image Placeholder 3"/>
          <p:cNvSpPr>
            <a:spLocks noGrp="1" noRot="1" noChangeAspect="1"/>
          </p:cNvSpPr>
          <p:nvPr>
            <p:ph type="sldImg" idx="2"/>
          </p:nvPr>
        </p:nvSpPr>
        <p:spPr>
          <a:xfrm>
            <a:off x="762000" y="685800"/>
            <a:ext cx="5334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5794F-033D-8B49-A392-FA19C5AC6EBB}" type="slidenum">
              <a:rPr lang="en-US" smtClean="0"/>
              <a:t>‹#›</a:t>
            </a:fld>
            <a:endParaRPr lang="en-US" dirty="0"/>
          </a:p>
        </p:txBody>
      </p:sp>
    </p:spTree>
    <p:extLst>
      <p:ext uri="{BB962C8B-B14F-4D97-AF65-F5344CB8AC3E}">
        <p14:creationId xmlns:p14="http://schemas.microsoft.com/office/powerpoint/2010/main" val="8294031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43395" y="6857623"/>
            <a:ext cx="23766301" cy="2466559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088504" y="6785055"/>
            <a:ext cx="24237999" cy="2474549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ound Single Corner Rectangle 3"/>
          <p:cNvSpPr/>
          <p:nvPr userDrawn="1"/>
        </p:nvSpPr>
        <p:spPr>
          <a:xfrm>
            <a:off x="0" y="0"/>
            <a:ext cx="42604648" cy="5754271"/>
          </a:xfrm>
          <a:prstGeom prst="round1Rect">
            <a:avLst/>
          </a:prstGeom>
          <a:solidFill>
            <a:srgbClr val="1360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5" r:id="rId2"/>
  </p:sldLayoutIdLst>
  <p:txStyles>
    <p:titleStyle>
      <a:lvl1pPr algn="l" defTabSz="6178550" rtl="0" eaLnBrk="1" fontAlgn="base" hangingPunct="1">
        <a:spcBef>
          <a:spcPct val="0"/>
        </a:spcBef>
        <a:spcAft>
          <a:spcPct val="0"/>
        </a:spcAft>
        <a:defRPr sz="7000">
          <a:solidFill>
            <a:srgbClr val="008000"/>
          </a:solidFill>
          <a:latin typeface="+mj-lt"/>
          <a:ea typeface="ＭＳ Ｐゴシック" pitchFamily="68" charset="-128"/>
          <a:cs typeface="ＭＳ Ｐゴシック" pitchFamily="68" charset="-128"/>
        </a:defRPr>
      </a:lvl1pPr>
      <a:lvl2pPr algn="l" defTabSz="6178550" rtl="0" eaLnBrk="1" fontAlgn="base" hangingPunct="1">
        <a:spcBef>
          <a:spcPct val="0"/>
        </a:spcBef>
        <a:spcAft>
          <a:spcPct val="0"/>
        </a:spcAft>
        <a:defRPr sz="7000">
          <a:solidFill>
            <a:srgbClr val="008000"/>
          </a:solidFill>
          <a:latin typeface="Arial Black" pitchFamily="68" charset="0"/>
          <a:ea typeface="ＭＳ Ｐゴシック" pitchFamily="68" charset="-128"/>
          <a:cs typeface="ＭＳ Ｐゴシック" pitchFamily="68" charset="-128"/>
        </a:defRPr>
      </a:lvl2pPr>
      <a:lvl3pPr algn="l" defTabSz="6178550" rtl="0" eaLnBrk="1" fontAlgn="base" hangingPunct="1">
        <a:spcBef>
          <a:spcPct val="0"/>
        </a:spcBef>
        <a:spcAft>
          <a:spcPct val="0"/>
        </a:spcAft>
        <a:defRPr sz="7000">
          <a:solidFill>
            <a:srgbClr val="008000"/>
          </a:solidFill>
          <a:latin typeface="Arial Black" pitchFamily="68" charset="0"/>
          <a:ea typeface="ＭＳ Ｐゴシック" pitchFamily="68" charset="-128"/>
          <a:cs typeface="ＭＳ Ｐゴシック" pitchFamily="68" charset="-128"/>
        </a:defRPr>
      </a:lvl3pPr>
      <a:lvl4pPr algn="l" defTabSz="6178550" rtl="0" eaLnBrk="1" fontAlgn="base" hangingPunct="1">
        <a:spcBef>
          <a:spcPct val="0"/>
        </a:spcBef>
        <a:spcAft>
          <a:spcPct val="0"/>
        </a:spcAft>
        <a:defRPr sz="7000">
          <a:solidFill>
            <a:srgbClr val="008000"/>
          </a:solidFill>
          <a:latin typeface="Arial Black" pitchFamily="68" charset="0"/>
          <a:ea typeface="ＭＳ Ｐゴシック" pitchFamily="68" charset="-128"/>
          <a:cs typeface="ＭＳ Ｐゴシック" pitchFamily="68" charset="-128"/>
        </a:defRPr>
      </a:lvl4pPr>
      <a:lvl5pPr algn="l" defTabSz="6178550" rtl="0" eaLnBrk="1" fontAlgn="base" hangingPunct="1">
        <a:spcBef>
          <a:spcPct val="0"/>
        </a:spcBef>
        <a:spcAft>
          <a:spcPct val="0"/>
        </a:spcAft>
        <a:defRPr sz="7000">
          <a:solidFill>
            <a:srgbClr val="008000"/>
          </a:solidFill>
          <a:latin typeface="Arial Black" pitchFamily="68" charset="0"/>
          <a:ea typeface="ＭＳ Ｐゴシック" pitchFamily="68" charset="-128"/>
          <a:cs typeface="ＭＳ Ｐゴシック" pitchFamily="68" charset="-128"/>
        </a:defRPr>
      </a:lvl5pPr>
      <a:lvl6pPr marL="457200" algn="l" defTabSz="6178550" rtl="0" eaLnBrk="1" fontAlgn="base" hangingPunct="1">
        <a:spcBef>
          <a:spcPct val="0"/>
        </a:spcBef>
        <a:spcAft>
          <a:spcPct val="0"/>
        </a:spcAft>
        <a:defRPr sz="7000">
          <a:solidFill>
            <a:srgbClr val="008000"/>
          </a:solidFill>
          <a:latin typeface="Arial Black" pitchFamily="68" charset="0"/>
        </a:defRPr>
      </a:lvl6pPr>
      <a:lvl7pPr marL="914400" algn="l" defTabSz="6178550" rtl="0" eaLnBrk="1" fontAlgn="base" hangingPunct="1">
        <a:spcBef>
          <a:spcPct val="0"/>
        </a:spcBef>
        <a:spcAft>
          <a:spcPct val="0"/>
        </a:spcAft>
        <a:defRPr sz="7000">
          <a:solidFill>
            <a:srgbClr val="008000"/>
          </a:solidFill>
          <a:latin typeface="Arial Black" pitchFamily="68" charset="0"/>
        </a:defRPr>
      </a:lvl7pPr>
      <a:lvl8pPr marL="1371600" algn="l" defTabSz="6178550" rtl="0" eaLnBrk="1" fontAlgn="base" hangingPunct="1">
        <a:spcBef>
          <a:spcPct val="0"/>
        </a:spcBef>
        <a:spcAft>
          <a:spcPct val="0"/>
        </a:spcAft>
        <a:defRPr sz="7000">
          <a:solidFill>
            <a:srgbClr val="008000"/>
          </a:solidFill>
          <a:latin typeface="Arial Black" pitchFamily="68" charset="0"/>
        </a:defRPr>
      </a:lvl8pPr>
      <a:lvl9pPr marL="1828800" algn="l" defTabSz="6178550" rtl="0" eaLnBrk="1" fontAlgn="base" hangingPunct="1">
        <a:spcBef>
          <a:spcPct val="0"/>
        </a:spcBef>
        <a:spcAft>
          <a:spcPct val="0"/>
        </a:spcAft>
        <a:defRPr sz="7000">
          <a:solidFill>
            <a:srgbClr val="008000"/>
          </a:solidFill>
          <a:latin typeface="Arial Black" pitchFamily="68" charset="0"/>
        </a:defRPr>
      </a:lvl9pPr>
    </p:titleStyle>
    <p:bodyStyle>
      <a:lvl1pPr marL="2319338" indent="-2319338" algn="l" defTabSz="6178550" rtl="0" eaLnBrk="1" fontAlgn="base" hangingPunct="1">
        <a:spcBef>
          <a:spcPct val="20000"/>
        </a:spcBef>
        <a:spcAft>
          <a:spcPct val="0"/>
        </a:spcAft>
        <a:defRPr sz="5300">
          <a:solidFill>
            <a:srgbClr val="008000"/>
          </a:solidFill>
          <a:latin typeface="+mn-lt"/>
          <a:ea typeface="ＭＳ Ｐゴシック" pitchFamily="68" charset="-128"/>
          <a:cs typeface="ＭＳ Ｐゴシック" pitchFamily="68" charset="-128"/>
        </a:defRPr>
      </a:lvl1pPr>
      <a:lvl2pPr marL="4113213" indent="-1022350" algn="l" defTabSz="6178550" rtl="0" eaLnBrk="1" fontAlgn="base" hangingPunct="1">
        <a:spcBef>
          <a:spcPct val="20000"/>
        </a:spcBef>
        <a:spcAft>
          <a:spcPct val="0"/>
        </a:spcAft>
        <a:buFont typeface="Times" pitchFamily="68" charset="0"/>
        <a:buChar char="•"/>
        <a:defRPr sz="3500">
          <a:solidFill>
            <a:schemeClr val="tx1"/>
          </a:solidFill>
          <a:latin typeface="Times New Roman" pitchFamily="68" charset="0"/>
          <a:ea typeface="ＭＳ Ｐゴシック" pitchFamily="68" charset="-128"/>
        </a:defRPr>
      </a:lvl2pPr>
      <a:lvl3pPr marL="7726363" indent="-1547813" algn="l" defTabSz="6178550" rtl="0" eaLnBrk="1" fontAlgn="base" hangingPunct="1">
        <a:spcBef>
          <a:spcPct val="20000"/>
        </a:spcBef>
        <a:spcAft>
          <a:spcPct val="0"/>
        </a:spcAft>
        <a:defRPr sz="16200">
          <a:solidFill>
            <a:schemeClr val="tx1"/>
          </a:solidFill>
          <a:latin typeface="Times New Roman" pitchFamily="68" charset="0"/>
          <a:ea typeface="ＭＳ Ｐゴシック" pitchFamily="68" charset="-128"/>
        </a:defRPr>
      </a:lvl3pPr>
      <a:lvl4pPr marL="10814050" indent="-1543050" algn="l" defTabSz="6178550" rtl="0" eaLnBrk="1" fontAlgn="base" hangingPunct="1">
        <a:spcBef>
          <a:spcPct val="20000"/>
        </a:spcBef>
        <a:spcAft>
          <a:spcPct val="0"/>
        </a:spcAft>
        <a:buChar char="–"/>
        <a:defRPr sz="13600">
          <a:solidFill>
            <a:schemeClr val="tx1"/>
          </a:solidFill>
          <a:latin typeface="Times New Roman" pitchFamily="68" charset="0"/>
          <a:ea typeface="ＭＳ Ｐゴシック" pitchFamily="68" charset="-128"/>
        </a:defRPr>
      </a:lvl4pPr>
      <a:lvl5pPr marL="13904913" indent="-1543050" algn="l" defTabSz="6178550" rtl="0" eaLnBrk="1" fontAlgn="base" hangingPunct="1">
        <a:spcBef>
          <a:spcPct val="20000"/>
        </a:spcBef>
        <a:spcAft>
          <a:spcPct val="0"/>
        </a:spcAft>
        <a:buChar char="»"/>
        <a:defRPr sz="13600">
          <a:solidFill>
            <a:schemeClr val="tx1"/>
          </a:solidFill>
          <a:latin typeface="Times New Roman" pitchFamily="68" charset="0"/>
          <a:ea typeface="ＭＳ Ｐゴシック" pitchFamily="68" charset="-128"/>
        </a:defRPr>
      </a:lvl5pPr>
      <a:lvl6pPr marL="14362113" indent="-1543050" algn="l" defTabSz="6178550" rtl="0" eaLnBrk="1" fontAlgn="base" hangingPunct="1">
        <a:spcBef>
          <a:spcPct val="20000"/>
        </a:spcBef>
        <a:spcAft>
          <a:spcPct val="0"/>
        </a:spcAft>
        <a:buChar char="»"/>
        <a:defRPr sz="13600">
          <a:solidFill>
            <a:schemeClr val="tx1"/>
          </a:solidFill>
          <a:latin typeface="Times New Roman" pitchFamily="68" charset="0"/>
          <a:ea typeface="ＭＳ Ｐゴシック" pitchFamily="68" charset="-128"/>
        </a:defRPr>
      </a:lvl6pPr>
      <a:lvl7pPr marL="14819313" indent="-1543050" algn="l" defTabSz="6178550" rtl="0" eaLnBrk="1" fontAlgn="base" hangingPunct="1">
        <a:spcBef>
          <a:spcPct val="20000"/>
        </a:spcBef>
        <a:spcAft>
          <a:spcPct val="0"/>
        </a:spcAft>
        <a:buChar char="»"/>
        <a:defRPr sz="13600">
          <a:solidFill>
            <a:schemeClr val="tx1"/>
          </a:solidFill>
          <a:latin typeface="Times New Roman" pitchFamily="68" charset="0"/>
          <a:ea typeface="ＭＳ Ｐゴシック" pitchFamily="68" charset="-128"/>
        </a:defRPr>
      </a:lvl7pPr>
      <a:lvl8pPr marL="15276513" indent="-1543050" algn="l" defTabSz="6178550" rtl="0" eaLnBrk="1" fontAlgn="base" hangingPunct="1">
        <a:spcBef>
          <a:spcPct val="20000"/>
        </a:spcBef>
        <a:spcAft>
          <a:spcPct val="0"/>
        </a:spcAft>
        <a:buChar char="»"/>
        <a:defRPr sz="13600">
          <a:solidFill>
            <a:schemeClr val="tx1"/>
          </a:solidFill>
          <a:latin typeface="Times New Roman" pitchFamily="68" charset="0"/>
          <a:ea typeface="ＭＳ Ｐゴシック" pitchFamily="68" charset="-128"/>
        </a:defRPr>
      </a:lvl8pPr>
      <a:lvl9pPr marL="15733713" indent="-1543050" algn="l" defTabSz="6178550" rtl="0" eaLnBrk="1" fontAlgn="base" hangingPunct="1">
        <a:spcBef>
          <a:spcPct val="20000"/>
        </a:spcBef>
        <a:spcAft>
          <a:spcPct val="0"/>
        </a:spcAft>
        <a:buChar char="»"/>
        <a:defRPr sz="13600">
          <a:solidFill>
            <a:schemeClr val="tx1"/>
          </a:solidFill>
          <a:latin typeface="Times New Roman" pitchFamily="68" charset="0"/>
          <a:ea typeface="ＭＳ Ｐゴシック" pitchFamily="6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809"/>
          <p:cNvSpPr txBox="1">
            <a:spLocks noChangeArrowheads="1"/>
          </p:cNvSpPr>
          <p:nvPr/>
        </p:nvSpPr>
        <p:spPr bwMode="auto">
          <a:xfrm>
            <a:off x="13192114" y="27755287"/>
            <a:ext cx="32915454" cy="4324913"/>
          </a:xfrm>
          <a:prstGeom prst="rect">
            <a:avLst/>
          </a:prstGeom>
          <a:noFill/>
          <a:ln w="9525">
            <a:noFill/>
            <a:miter lim="800000"/>
            <a:headEnd/>
            <a:tailEnd/>
          </a:ln>
        </p:spPr>
        <p:txBody>
          <a:bodyPr wrap="square" lIns="200290" tIns="100145" rIns="200290" bIns="100145">
            <a:prstTxWarp prst="textNoShape">
              <a:avLst/>
            </a:prstTxWarp>
            <a:spAutoFit/>
          </a:bodyPr>
          <a:lstStyle/>
          <a:p>
            <a:pPr marL="455613" indent="-404813" defTabSz="1016000">
              <a:lnSpc>
                <a:spcPct val="110000"/>
              </a:lnSpc>
              <a:spcAft>
                <a:spcPts val="600"/>
              </a:spcAft>
              <a:buFont typeface="Arial"/>
              <a:buChar char="•"/>
            </a:pPr>
            <a:r>
              <a:rPr lang="en-US" sz="3400" dirty="0">
                <a:latin typeface="+mn-lt"/>
                <a:cs typeface="Arial"/>
              </a:rPr>
              <a:t>All of the participating healthcare providers and educators were able to recall the social determinants of health that were addressed in the cine-VR training program. They understood the impact that these social determinants of health had on self-care, diabetes outcomes, and quality of life.</a:t>
            </a:r>
          </a:p>
          <a:p>
            <a:pPr marL="455613" indent="-404813" defTabSz="1016000">
              <a:lnSpc>
                <a:spcPct val="110000"/>
              </a:lnSpc>
              <a:spcAft>
                <a:spcPts val="600"/>
              </a:spcAft>
              <a:buFont typeface="Arial"/>
              <a:buChar char="•"/>
            </a:pPr>
            <a:endParaRPr lang="en-US" sz="1200" dirty="0">
              <a:latin typeface="+mn-lt"/>
              <a:cs typeface="Arial"/>
            </a:endParaRPr>
          </a:p>
          <a:p>
            <a:pPr marL="455613" indent="-404813" defTabSz="1016000">
              <a:lnSpc>
                <a:spcPct val="110000"/>
              </a:lnSpc>
              <a:spcAft>
                <a:spcPts val="600"/>
              </a:spcAft>
              <a:buFont typeface="Arial"/>
              <a:buChar char="•"/>
            </a:pPr>
            <a:r>
              <a:rPr lang="en-US" sz="3400" dirty="0">
                <a:latin typeface="+mn-lt"/>
                <a:cs typeface="Arial"/>
              </a:rPr>
              <a:t>When asked to identify Appalachian views towards diabetes, participants described diabetes fatalism or the feeling of inevitability that people in Appalachia would develop diabetes because all of their family members and friends had diabetes.</a:t>
            </a:r>
          </a:p>
          <a:p>
            <a:pPr marL="455613" indent="-404813" defTabSz="1016000">
              <a:lnSpc>
                <a:spcPct val="110000"/>
              </a:lnSpc>
              <a:spcAft>
                <a:spcPts val="600"/>
              </a:spcAft>
              <a:buFont typeface="Arial"/>
              <a:buChar char="•"/>
            </a:pPr>
            <a:endParaRPr lang="en-US" sz="1200" dirty="0">
              <a:latin typeface="+mn-lt"/>
              <a:cs typeface="Arial"/>
            </a:endParaRPr>
          </a:p>
          <a:p>
            <a:pPr marL="455613" indent="-404813" defTabSz="1016000">
              <a:lnSpc>
                <a:spcPct val="110000"/>
              </a:lnSpc>
              <a:spcAft>
                <a:spcPts val="600"/>
              </a:spcAft>
              <a:buFont typeface="Arial"/>
              <a:buChar char="•"/>
            </a:pPr>
            <a:r>
              <a:rPr lang="en-US" sz="3400" dirty="0">
                <a:latin typeface="+mn-lt"/>
                <a:cs typeface="Arial"/>
              </a:rPr>
              <a:t>In summary, the participating healthcare providers and educators found the cine-VR training useful. The cine-VR technology offers participants a glimpse into the lives of people with diabetes and culture of the region. This type of training is invaluable to geographically and culturally distinct regions like Appalachian Ohio.</a:t>
            </a:r>
          </a:p>
        </p:txBody>
      </p:sp>
      <p:sp>
        <p:nvSpPr>
          <p:cNvPr id="42" name="Text Box 8"/>
          <p:cNvSpPr txBox="1">
            <a:spLocks noChangeArrowheads="1"/>
          </p:cNvSpPr>
          <p:nvPr/>
        </p:nvSpPr>
        <p:spPr bwMode="auto">
          <a:xfrm>
            <a:off x="533407" y="6095854"/>
            <a:ext cx="12030073" cy="909063"/>
          </a:xfrm>
          <a:prstGeom prst="rect">
            <a:avLst/>
          </a:prstGeom>
          <a:gradFill flip="none" rotWithShape="1">
            <a:gsLst>
              <a:gs pos="46000">
                <a:srgbClr val="136042"/>
              </a:gs>
              <a:gs pos="100000">
                <a:srgbClr val="FFFFFF"/>
              </a:gs>
            </a:gsLst>
            <a:lin ang="0" scaled="1"/>
            <a:tileRect/>
          </a:gradFill>
          <a:ln w="9525">
            <a:noFill/>
            <a:miter lim="800000"/>
            <a:headEnd/>
            <a:tailEnd/>
          </a:ln>
        </p:spPr>
        <p:txBody>
          <a:bodyPr wrap="square" lIns="200216" tIns="0" rIns="182813" bIns="0" anchor="ctr" anchorCtr="0">
            <a:prstTxWarp prst="textNoShape">
              <a:avLst/>
            </a:prstTxWarp>
            <a:normAutofit/>
          </a:bodyPr>
          <a:lstStyle/>
          <a:p>
            <a:pPr defTabSz="2002200">
              <a:spcBef>
                <a:spcPct val="50000"/>
              </a:spcBef>
            </a:pPr>
            <a:r>
              <a:rPr lang="en-US" sz="4800" b="1" kern="600" dirty="0">
                <a:solidFill>
                  <a:schemeClr val="bg1"/>
                </a:solidFill>
                <a:latin typeface="Arial"/>
                <a:cs typeface="Arial"/>
              </a:rPr>
              <a:t>BACKGROUND</a:t>
            </a:r>
          </a:p>
        </p:txBody>
      </p:sp>
      <p:sp>
        <p:nvSpPr>
          <p:cNvPr id="44" name="TextBox 43"/>
          <p:cNvSpPr txBox="1"/>
          <p:nvPr/>
        </p:nvSpPr>
        <p:spPr>
          <a:xfrm>
            <a:off x="533406" y="7332463"/>
            <a:ext cx="12212395" cy="10987565"/>
          </a:xfrm>
          <a:prstGeom prst="rect">
            <a:avLst/>
          </a:prstGeom>
          <a:noFill/>
        </p:spPr>
        <p:txBody>
          <a:bodyPr wrap="square" lIns="91382" tIns="45691" rIns="91382" bIns="45691" rtlCol="0">
            <a:spAutoFit/>
          </a:bodyPr>
          <a:lstStyle/>
          <a:p>
            <a:pPr marL="571500" indent="-571500" defTabSz="2002200">
              <a:spcBef>
                <a:spcPts val="0"/>
              </a:spcBef>
              <a:spcAft>
                <a:spcPts val="0"/>
              </a:spcAft>
              <a:buFont typeface="Arial"/>
              <a:buChar char="•"/>
            </a:pPr>
            <a:r>
              <a:rPr lang="en-US" sz="3600" dirty="0">
                <a:latin typeface="+mn-lt"/>
                <a:cs typeface="Arial"/>
              </a:rPr>
              <a:t>The prevalence of diabetes in southeastern Ohio is 19.9%, more than double the national average of 9.4%.</a:t>
            </a:r>
          </a:p>
          <a:p>
            <a:pPr marL="571500" indent="-571500" defTabSz="2002200">
              <a:spcBef>
                <a:spcPts val="0"/>
              </a:spcBef>
              <a:spcAft>
                <a:spcPts val="0"/>
              </a:spcAft>
              <a:buFont typeface="Arial"/>
              <a:buChar char="•"/>
            </a:pPr>
            <a:endParaRPr lang="en-US" sz="1200" dirty="0">
              <a:latin typeface="+mn-lt"/>
              <a:cs typeface="Arial"/>
            </a:endParaRPr>
          </a:p>
          <a:p>
            <a:pPr marL="571500" indent="-571500" defTabSz="2002200">
              <a:spcBef>
                <a:spcPts val="0"/>
              </a:spcBef>
              <a:spcAft>
                <a:spcPts val="0"/>
              </a:spcAft>
              <a:buFont typeface="Arial"/>
              <a:buChar char="•"/>
            </a:pPr>
            <a:endParaRPr lang="en-US" sz="1200" dirty="0">
              <a:latin typeface="+mn-lt"/>
              <a:cs typeface="Arial"/>
            </a:endParaRPr>
          </a:p>
          <a:p>
            <a:pPr marL="571500" indent="-571500" defTabSz="2002200">
              <a:spcBef>
                <a:spcPts val="0"/>
              </a:spcBef>
              <a:spcAft>
                <a:spcPts val="0"/>
              </a:spcAft>
              <a:buFont typeface="Arial"/>
              <a:buChar char="•"/>
            </a:pPr>
            <a:r>
              <a:rPr lang="en-US" sz="3600" dirty="0">
                <a:latin typeface="+mn-lt"/>
                <a:cs typeface="Arial"/>
              </a:rPr>
              <a:t>Here, people battle a poverty rate 1.5 times that of the US average, and suffer from higher unemployment, lower educational achievement, poorer health, and lower access to health care. </a:t>
            </a:r>
            <a:endParaRPr lang="en-US" sz="2800" dirty="0">
              <a:latin typeface="+mn-lt"/>
              <a:cs typeface="Arial"/>
            </a:endParaRPr>
          </a:p>
          <a:p>
            <a:pPr marL="571500" indent="-571500" defTabSz="2002200">
              <a:spcBef>
                <a:spcPts val="0"/>
              </a:spcBef>
              <a:spcAft>
                <a:spcPts val="0"/>
              </a:spcAft>
              <a:buFont typeface="Arial"/>
              <a:buChar char="•"/>
            </a:pPr>
            <a:endParaRPr lang="en-US" sz="1200" dirty="0">
              <a:latin typeface="+mn-lt"/>
              <a:cs typeface="Arial"/>
            </a:endParaRPr>
          </a:p>
          <a:p>
            <a:pPr marL="571500" indent="-571500" defTabSz="2002200">
              <a:spcBef>
                <a:spcPts val="0"/>
              </a:spcBef>
              <a:spcAft>
                <a:spcPts val="0"/>
              </a:spcAft>
              <a:buFont typeface="Arial"/>
              <a:buChar char="•"/>
            </a:pPr>
            <a:endParaRPr lang="en-US" sz="1200" dirty="0">
              <a:latin typeface="+mn-lt"/>
              <a:cs typeface="Arial"/>
            </a:endParaRPr>
          </a:p>
          <a:p>
            <a:pPr marL="571500" indent="-571500" defTabSz="2002200">
              <a:spcBef>
                <a:spcPts val="0"/>
              </a:spcBef>
              <a:spcAft>
                <a:spcPts val="0"/>
              </a:spcAft>
              <a:buFont typeface="Arial"/>
              <a:buChar char="•"/>
            </a:pPr>
            <a:r>
              <a:rPr lang="en-US" sz="3600" dirty="0">
                <a:latin typeface="+mn-lt"/>
                <a:cs typeface="Arial"/>
              </a:rPr>
              <a:t>Despite the presence of health disparities, the impact of socioeconomic status and barriers to health care in Appalachia is understudied.</a:t>
            </a:r>
          </a:p>
          <a:p>
            <a:pPr defTabSz="2002200">
              <a:spcBef>
                <a:spcPts val="0"/>
              </a:spcBef>
              <a:spcAft>
                <a:spcPts val="0"/>
              </a:spcAft>
            </a:pPr>
            <a:endParaRPr lang="en-US" sz="1200" dirty="0">
              <a:latin typeface="+mn-lt"/>
              <a:cs typeface="Arial"/>
            </a:endParaRPr>
          </a:p>
          <a:p>
            <a:pPr defTabSz="2002200">
              <a:spcBef>
                <a:spcPts val="0"/>
              </a:spcBef>
              <a:spcAft>
                <a:spcPts val="0"/>
              </a:spcAft>
            </a:pPr>
            <a:endParaRPr lang="en-US" sz="1200" dirty="0">
              <a:latin typeface="+mn-lt"/>
              <a:cs typeface="Arial"/>
            </a:endParaRPr>
          </a:p>
          <a:p>
            <a:pPr marL="571500" indent="-571500" defTabSz="2002200">
              <a:spcBef>
                <a:spcPts val="0"/>
              </a:spcBef>
              <a:spcAft>
                <a:spcPts val="0"/>
              </a:spcAft>
              <a:buFont typeface="Arial"/>
              <a:buChar char="•"/>
            </a:pPr>
            <a:r>
              <a:rPr lang="en-US" sz="3600" dirty="0">
                <a:latin typeface="+mn-lt"/>
                <a:cs typeface="Arial"/>
              </a:rPr>
              <a:t>The unique culture of Appalachia influences healthcare beliefs, practices, and behaviors. Cultural acknowledgement and understanding can help providers and educators break barriers and improve quality of life.</a:t>
            </a:r>
          </a:p>
          <a:p>
            <a:pPr marL="571500" indent="-571500" defTabSz="2002200">
              <a:spcBef>
                <a:spcPts val="0"/>
              </a:spcBef>
              <a:spcAft>
                <a:spcPts val="0"/>
              </a:spcAft>
              <a:buFont typeface="Arial"/>
              <a:buChar char="•"/>
            </a:pPr>
            <a:endParaRPr lang="en-US" sz="1200" dirty="0">
              <a:latin typeface="+mn-lt"/>
              <a:cs typeface="Arial"/>
            </a:endParaRPr>
          </a:p>
          <a:p>
            <a:pPr marL="571500" indent="-571500" defTabSz="2002200">
              <a:spcBef>
                <a:spcPts val="0"/>
              </a:spcBef>
              <a:spcAft>
                <a:spcPts val="0"/>
              </a:spcAft>
              <a:buFont typeface="Arial"/>
              <a:buChar char="•"/>
            </a:pPr>
            <a:endParaRPr lang="en-US" sz="1200" dirty="0">
              <a:latin typeface="+mn-lt"/>
              <a:cs typeface="Arial"/>
            </a:endParaRPr>
          </a:p>
          <a:p>
            <a:pPr marL="571500" indent="-571500" defTabSz="2002200">
              <a:spcBef>
                <a:spcPts val="0"/>
              </a:spcBef>
              <a:spcAft>
                <a:spcPts val="0"/>
              </a:spcAft>
              <a:buFont typeface="Arial"/>
              <a:buChar char="•"/>
            </a:pPr>
            <a:r>
              <a:rPr lang="en-US" sz="3600" dirty="0">
                <a:latin typeface="+mn-lt"/>
                <a:cs typeface="Arial"/>
              </a:rPr>
              <a:t>The purpose of this study was to explore healthcare providers’ and educators’ experiences via a cinematic virtual reality (cine-VR) training program in diabetes, social determinants of health, and Appalachian culture.</a:t>
            </a:r>
          </a:p>
        </p:txBody>
      </p:sp>
      <p:sp>
        <p:nvSpPr>
          <p:cNvPr id="45" name="Text Box 809"/>
          <p:cNvSpPr txBox="1">
            <a:spLocks noChangeArrowheads="1"/>
          </p:cNvSpPr>
          <p:nvPr/>
        </p:nvSpPr>
        <p:spPr bwMode="auto">
          <a:xfrm>
            <a:off x="0" y="20256901"/>
            <a:ext cx="12573000" cy="11774519"/>
          </a:xfrm>
          <a:prstGeom prst="rect">
            <a:avLst/>
          </a:prstGeom>
          <a:noFill/>
          <a:ln w="9525">
            <a:noFill/>
            <a:miter lim="800000"/>
            <a:headEnd/>
            <a:tailEnd/>
          </a:ln>
        </p:spPr>
        <p:txBody>
          <a:bodyPr wrap="square" lIns="200167" tIns="100083" rIns="200167" bIns="100083">
            <a:prstTxWarp prst="textNoShape">
              <a:avLst/>
            </a:prstTxWarp>
            <a:spAutoFit/>
          </a:bodyPr>
          <a:lstStyle/>
          <a:p>
            <a:pPr marL="1028700" lvl="1" indent="-571500" defTabSz="2002200">
              <a:spcBef>
                <a:spcPts val="0"/>
              </a:spcBef>
              <a:buFont typeface="Arial"/>
              <a:buChar char="•"/>
            </a:pPr>
            <a:r>
              <a:rPr lang="en-US" sz="3600" dirty="0">
                <a:latin typeface="+mn-lt"/>
              </a:rPr>
              <a:t>We conducted in-depth telephone interviews with healthcare providers and educators who participated in the 3-hour VR training program.</a:t>
            </a:r>
          </a:p>
          <a:p>
            <a:pPr marL="1028700" lvl="1" indent="-571500" defTabSz="2002200">
              <a:spcBef>
                <a:spcPts val="0"/>
              </a:spcBef>
              <a:buFont typeface="Arial"/>
              <a:buChar char="•"/>
            </a:pPr>
            <a:endParaRPr lang="en-US" sz="2800" dirty="0">
              <a:latin typeface="+mn-lt"/>
            </a:endParaRPr>
          </a:p>
          <a:p>
            <a:pPr marL="1028700" lvl="1" indent="-571500" defTabSz="2002200">
              <a:spcBef>
                <a:spcPts val="0"/>
              </a:spcBef>
              <a:buFont typeface="Arial"/>
              <a:buChar char="•"/>
            </a:pPr>
            <a:r>
              <a:rPr lang="en-US" sz="3600" dirty="0">
                <a:latin typeface="+mn-lt"/>
              </a:rPr>
              <a:t>Narrative qualitative methods were used in this study to explore participants experiences with the virtual reality technology and the training program. </a:t>
            </a:r>
          </a:p>
          <a:p>
            <a:pPr marL="1028700" lvl="1" indent="-571500" defTabSz="2002200">
              <a:spcBef>
                <a:spcPts val="0"/>
              </a:spcBef>
              <a:buFont typeface="Arial"/>
              <a:buChar char="•"/>
            </a:pPr>
            <a:endParaRPr lang="en-US" sz="2800" dirty="0">
              <a:latin typeface="+mn-lt"/>
            </a:endParaRPr>
          </a:p>
          <a:p>
            <a:pPr marL="1028700" lvl="1" indent="-571500" defTabSz="2002200">
              <a:spcBef>
                <a:spcPts val="0"/>
              </a:spcBef>
              <a:buFont typeface="Arial"/>
              <a:buChar char="•"/>
            </a:pPr>
            <a:r>
              <a:rPr lang="en-US" sz="3600" dirty="0">
                <a:latin typeface="+mn-lt"/>
              </a:rPr>
              <a:t>The research team devised a semi structured interview guide. Two trained qualitative researchers asked participants broad, open-ended questions about the VR content and the educational experience.</a:t>
            </a:r>
          </a:p>
          <a:p>
            <a:pPr marL="1028700" lvl="1" indent="-571500" defTabSz="2002200">
              <a:spcBef>
                <a:spcPts val="0"/>
              </a:spcBef>
              <a:buFont typeface="Arial"/>
              <a:buChar char="•"/>
            </a:pPr>
            <a:endParaRPr lang="en-US" sz="2800" dirty="0">
              <a:latin typeface="+mn-lt"/>
            </a:endParaRPr>
          </a:p>
          <a:p>
            <a:pPr marL="1028700" lvl="1" indent="-571500" defTabSz="2002200">
              <a:spcBef>
                <a:spcPts val="0"/>
              </a:spcBef>
              <a:buFont typeface="Arial"/>
              <a:buChar char="•"/>
            </a:pPr>
            <a:r>
              <a:rPr lang="en-US" sz="3600" dirty="0">
                <a:latin typeface="+mn-lt"/>
              </a:rPr>
              <a:t>Interviews lasted 20 to 45 minutes. All interviews were digitally audio recorded and transcribed verbatim.</a:t>
            </a:r>
          </a:p>
          <a:p>
            <a:pPr marL="1028700" lvl="1" indent="-571500" defTabSz="2002200">
              <a:spcBef>
                <a:spcPts val="0"/>
              </a:spcBef>
              <a:buFont typeface="Arial"/>
              <a:buChar char="•"/>
            </a:pPr>
            <a:endParaRPr lang="en-US" sz="2800" dirty="0">
              <a:latin typeface="+mn-lt"/>
            </a:endParaRPr>
          </a:p>
          <a:p>
            <a:pPr marL="1028700" lvl="1" indent="-571500" defTabSz="2002200">
              <a:spcBef>
                <a:spcPts val="0"/>
              </a:spcBef>
              <a:buFont typeface="Arial"/>
              <a:buChar char="•"/>
            </a:pPr>
            <a:r>
              <a:rPr lang="en-US" sz="3600" dirty="0">
                <a:latin typeface="+mn-lt"/>
              </a:rPr>
              <a:t>Data was collected until saturation was reached; or no new information was generated from the interviews.</a:t>
            </a:r>
          </a:p>
          <a:p>
            <a:pPr marL="1028700" lvl="1" indent="-571500" defTabSz="2002200">
              <a:spcBef>
                <a:spcPts val="0"/>
              </a:spcBef>
              <a:buFont typeface="Arial"/>
              <a:buChar char="•"/>
            </a:pPr>
            <a:endParaRPr lang="en-US" sz="2800" dirty="0">
              <a:latin typeface="+mn-lt"/>
            </a:endParaRPr>
          </a:p>
          <a:p>
            <a:pPr marL="1028700" lvl="1" indent="-571500" defTabSz="2002200">
              <a:spcBef>
                <a:spcPts val="0"/>
              </a:spcBef>
              <a:buFont typeface="Arial"/>
              <a:buChar char="•"/>
            </a:pPr>
            <a:r>
              <a:rPr lang="en-US" sz="3600" dirty="0">
                <a:latin typeface="+mn-lt"/>
              </a:rPr>
              <a:t>A multidisciplinary team performed content and thematic analyses by marking and categorizing key words, phrases, and texts using </a:t>
            </a:r>
            <a:r>
              <a:rPr lang="en-US" sz="3600" dirty="0" err="1">
                <a:latin typeface="+mn-lt"/>
              </a:rPr>
              <a:t>NVivo</a:t>
            </a:r>
            <a:r>
              <a:rPr lang="en-US" sz="3600" dirty="0">
                <a:latin typeface="+mn-lt"/>
              </a:rPr>
              <a:t> 12 software.</a:t>
            </a:r>
          </a:p>
        </p:txBody>
      </p:sp>
      <p:sp>
        <p:nvSpPr>
          <p:cNvPr id="49" name="Text Box 8"/>
          <p:cNvSpPr txBox="1">
            <a:spLocks noChangeArrowheads="1"/>
          </p:cNvSpPr>
          <p:nvPr/>
        </p:nvSpPr>
        <p:spPr bwMode="auto">
          <a:xfrm>
            <a:off x="533407" y="18973800"/>
            <a:ext cx="12014190" cy="931482"/>
          </a:xfrm>
          <a:prstGeom prst="rect">
            <a:avLst/>
          </a:prstGeom>
          <a:gradFill flip="none" rotWithShape="1">
            <a:gsLst>
              <a:gs pos="46000">
                <a:srgbClr val="136042"/>
              </a:gs>
              <a:gs pos="100000">
                <a:srgbClr val="FFFFFF"/>
              </a:gs>
            </a:gsLst>
            <a:lin ang="0" scaled="1"/>
            <a:tileRect/>
          </a:gradFill>
          <a:ln w="9525">
            <a:noFill/>
            <a:miter lim="800000"/>
            <a:headEnd/>
            <a:tailEnd/>
          </a:ln>
        </p:spPr>
        <p:txBody>
          <a:bodyPr wrap="square" lIns="200216" tIns="0" rIns="182813" bIns="0" anchor="ctr" anchorCtr="0">
            <a:prstTxWarp prst="textNoShape">
              <a:avLst/>
            </a:prstTxWarp>
            <a:normAutofit/>
          </a:bodyPr>
          <a:lstStyle/>
          <a:p>
            <a:pPr defTabSz="2002200">
              <a:spcBef>
                <a:spcPct val="50000"/>
              </a:spcBef>
            </a:pPr>
            <a:r>
              <a:rPr lang="en-US" sz="4800" b="1" dirty="0">
                <a:solidFill>
                  <a:schemeClr val="bg1"/>
                </a:solidFill>
                <a:latin typeface="Arial"/>
                <a:cs typeface="Arial"/>
              </a:rPr>
              <a:t>METHODS</a:t>
            </a:r>
          </a:p>
        </p:txBody>
      </p:sp>
      <p:sp>
        <p:nvSpPr>
          <p:cNvPr id="5" name="TextBox 4"/>
          <p:cNvSpPr txBox="1"/>
          <p:nvPr/>
        </p:nvSpPr>
        <p:spPr>
          <a:xfrm>
            <a:off x="8504764" y="304800"/>
            <a:ext cx="34243435" cy="2308324"/>
          </a:xfrm>
          <a:prstGeom prst="rect">
            <a:avLst/>
          </a:prstGeom>
          <a:noFill/>
        </p:spPr>
        <p:txBody>
          <a:bodyPr wrap="square" rtlCol="0" anchor="ctr">
            <a:spAutoFit/>
          </a:bodyPr>
          <a:lstStyle/>
          <a:p>
            <a:pPr algn="ctr" defTabSz="2002200">
              <a:spcBef>
                <a:spcPts val="0"/>
              </a:spcBef>
            </a:pPr>
            <a:r>
              <a:rPr lang="en-US" sz="7200" b="1" dirty="0">
                <a:solidFill>
                  <a:schemeClr val="bg1"/>
                </a:solidFill>
                <a:latin typeface="Arial"/>
                <a:cs typeface="Arial"/>
              </a:rPr>
              <a:t>Educating Healthcare Providers on How Appalachian </a:t>
            </a:r>
          </a:p>
          <a:p>
            <a:pPr algn="ctr" defTabSz="2002200">
              <a:spcBef>
                <a:spcPts val="0"/>
              </a:spcBef>
            </a:pPr>
            <a:r>
              <a:rPr lang="en-US" sz="7200" b="1" dirty="0">
                <a:solidFill>
                  <a:schemeClr val="bg1"/>
                </a:solidFill>
                <a:latin typeface="Arial"/>
                <a:cs typeface="Arial"/>
              </a:rPr>
              <a:t>Culture Impacts Diabetes Care via 360-degree Virtual Reality</a:t>
            </a:r>
            <a:endParaRPr lang="en-US" sz="7200" b="1" dirty="0">
              <a:latin typeface="Arial"/>
              <a:cs typeface="Arial"/>
            </a:endParaRPr>
          </a:p>
        </p:txBody>
      </p:sp>
      <p:sp>
        <p:nvSpPr>
          <p:cNvPr id="32" name="TextBox 31"/>
          <p:cNvSpPr txBox="1"/>
          <p:nvPr/>
        </p:nvSpPr>
        <p:spPr>
          <a:xfrm>
            <a:off x="9091082" y="2807653"/>
            <a:ext cx="33070800" cy="2718693"/>
          </a:xfrm>
          <a:prstGeom prst="rect">
            <a:avLst/>
          </a:prstGeom>
          <a:noFill/>
        </p:spPr>
        <p:txBody>
          <a:bodyPr wrap="square" rtlCol="0" anchor="ctr">
            <a:spAutoFit/>
          </a:bodyPr>
          <a:lstStyle/>
          <a:p>
            <a:pPr algn="ctr"/>
            <a:r>
              <a:rPr lang="en-US" sz="4000" b="1" dirty="0">
                <a:solidFill>
                  <a:schemeClr val="bg1"/>
                </a:solidFill>
                <a:latin typeface="Arial"/>
                <a:cs typeface="Arial"/>
              </a:rPr>
              <a:t>Brooke E. Rigot, OMS II</a:t>
            </a:r>
            <a:r>
              <a:rPr lang="en-US" sz="4000" b="1" baseline="30000" dirty="0">
                <a:solidFill>
                  <a:schemeClr val="bg1"/>
                </a:solidFill>
                <a:latin typeface="Arial"/>
                <a:cs typeface="Arial"/>
              </a:rPr>
              <a:t>1</a:t>
            </a:r>
            <a:r>
              <a:rPr lang="en-US" sz="4000" b="1" dirty="0">
                <a:solidFill>
                  <a:schemeClr val="bg1"/>
                </a:solidFill>
                <a:latin typeface="Arial"/>
                <a:cs typeface="Arial"/>
              </a:rPr>
              <a:t>, Elizabeth A. Beverly, PhD</a:t>
            </a:r>
            <a:r>
              <a:rPr lang="en-US" sz="4000" b="1" baseline="30000" dirty="0">
                <a:solidFill>
                  <a:schemeClr val="bg1"/>
                </a:solidFill>
                <a:latin typeface="Arial"/>
                <a:cs typeface="Arial"/>
              </a:rPr>
              <a:t>1,2,3</a:t>
            </a:r>
          </a:p>
          <a:p>
            <a:pPr algn="ctr"/>
            <a:endParaRPr lang="en-US" sz="2800" b="1" baseline="30000" dirty="0">
              <a:solidFill>
                <a:schemeClr val="bg1"/>
              </a:solidFill>
              <a:latin typeface="Arial"/>
              <a:cs typeface="Arial"/>
            </a:endParaRPr>
          </a:p>
          <a:p>
            <a:pPr algn="ctr"/>
            <a:r>
              <a:rPr lang="en-US" sz="2800" b="1" dirty="0">
                <a:solidFill>
                  <a:schemeClr val="bg1"/>
                </a:solidFill>
                <a:latin typeface="Arial"/>
                <a:cs typeface="Arial"/>
              </a:rPr>
              <a:t>1. Department of Medicine, Ohio University Heritage College of Osteopathic Medicine, Athens, OH 45701, USA</a:t>
            </a:r>
          </a:p>
          <a:p>
            <a:pPr algn="ctr"/>
            <a:r>
              <a:rPr lang="en-US" sz="2800" b="1" dirty="0">
                <a:solidFill>
                  <a:schemeClr val="bg1"/>
                </a:solidFill>
                <a:latin typeface="Arial"/>
                <a:cs typeface="Arial"/>
              </a:rPr>
              <a:t>2. Department of Primary Care, Ohio University Heritage College of Osteopathic Medicine, Athens, OH 45701, USA</a:t>
            </a:r>
          </a:p>
          <a:p>
            <a:pPr algn="ctr"/>
            <a:r>
              <a:rPr lang="en-US" sz="2800" b="1" dirty="0">
                <a:solidFill>
                  <a:schemeClr val="bg1"/>
                </a:solidFill>
                <a:latin typeface="Arial"/>
                <a:cs typeface="Arial"/>
              </a:rPr>
              <a:t>3. The Diabetes Institute, Ohio University, Athens, OH 45701, USA</a:t>
            </a:r>
          </a:p>
          <a:p>
            <a:pPr algn="ctr"/>
            <a:endParaRPr lang="en-US" sz="2800" b="1" dirty="0">
              <a:solidFill>
                <a:schemeClr val="bg1"/>
              </a:solidFill>
              <a:latin typeface="Arial"/>
              <a:cs typeface="Arial"/>
            </a:endParaRPr>
          </a:p>
        </p:txBody>
      </p:sp>
      <p:sp>
        <p:nvSpPr>
          <p:cNvPr id="27" name="Text Box 84"/>
          <p:cNvSpPr txBox="1">
            <a:spLocks noChangeArrowheads="1"/>
          </p:cNvSpPr>
          <p:nvPr/>
        </p:nvSpPr>
        <p:spPr bwMode="auto">
          <a:xfrm>
            <a:off x="0" y="32391422"/>
            <a:ext cx="50977800" cy="45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660" tIns="40329" rIns="80660" bIns="40329">
            <a:spAutoFit/>
          </a:bodyPr>
          <a:lstStyle>
            <a:lvl1pPr defTabSz="806450">
              <a:defRPr sz="2100">
                <a:solidFill>
                  <a:schemeClr val="tx1"/>
                </a:solidFill>
                <a:latin typeface="Arial" charset="0"/>
              </a:defRPr>
            </a:lvl1pPr>
            <a:lvl2pPr marL="742950" indent="-285750" defTabSz="806450">
              <a:defRPr sz="2100">
                <a:solidFill>
                  <a:schemeClr val="tx1"/>
                </a:solidFill>
                <a:latin typeface="Arial" charset="0"/>
              </a:defRPr>
            </a:lvl2pPr>
            <a:lvl3pPr marL="1143000" indent="-228600" defTabSz="806450">
              <a:defRPr sz="2100">
                <a:solidFill>
                  <a:schemeClr val="tx1"/>
                </a:solidFill>
                <a:latin typeface="Arial" charset="0"/>
              </a:defRPr>
            </a:lvl3pPr>
            <a:lvl4pPr marL="1600200" indent="-228600" defTabSz="806450">
              <a:defRPr sz="2100">
                <a:solidFill>
                  <a:schemeClr val="tx1"/>
                </a:solidFill>
                <a:latin typeface="Arial" charset="0"/>
              </a:defRPr>
            </a:lvl4pPr>
            <a:lvl5pPr marL="2057400" indent="-228600" defTabSz="806450">
              <a:defRPr sz="2100">
                <a:solidFill>
                  <a:schemeClr val="tx1"/>
                </a:solidFill>
                <a:latin typeface="Arial" charset="0"/>
              </a:defRPr>
            </a:lvl5pPr>
            <a:lvl6pPr marL="2514600" indent="-228600" defTabSz="806450" eaLnBrk="0" fontAlgn="base" hangingPunct="0">
              <a:spcBef>
                <a:spcPct val="0"/>
              </a:spcBef>
              <a:spcAft>
                <a:spcPct val="0"/>
              </a:spcAft>
              <a:defRPr sz="2100">
                <a:solidFill>
                  <a:schemeClr val="tx1"/>
                </a:solidFill>
                <a:latin typeface="Arial" charset="0"/>
              </a:defRPr>
            </a:lvl6pPr>
            <a:lvl7pPr marL="2971800" indent="-228600" defTabSz="806450" eaLnBrk="0" fontAlgn="base" hangingPunct="0">
              <a:spcBef>
                <a:spcPct val="0"/>
              </a:spcBef>
              <a:spcAft>
                <a:spcPct val="0"/>
              </a:spcAft>
              <a:defRPr sz="2100">
                <a:solidFill>
                  <a:schemeClr val="tx1"/>
                </a:solidFill>
                <a:latin typeface="Arial" charset="0"/>
              </a:defRPr>
            </a:lvl7pPr>
            <a:lvl8pPr marL="3429000" indent="-228600" defTabSz="806450" eaLnBrk="0" fontAlgn="base" hangingPunct="0">
              <a:spcBef>
                <a:spcPct val="0"/>
              </a:spcBef>
              <a:spcAft>
                <a:spcPct val="0"/>
              </a:spcAft>
              <a:defRPr sz="2100">
                <a:solidFill>
                  <a:schemeClr val="tx1"/>
                </a:solidFill>
                <a:latin typeface="Arial" charset="0"/>
              </a:defRPr>
            </a:lvl8pPr>
            <a:lvl9pPr marL="3886200" indent="-228600" defTabSz="806450" eaLnBrk="0" fontAlgn="base" hangingPunct="0">
              <a:spcBef>
                <a:spcPct val="0"/>
              </a:spcBef>
              <a:spcAft>
                <a:spcPct val="0"/>
              </a:spcAft>
              <a:defRPr sz="2100">
                <a:solidFill>
                  <a:schemeClr val="tx1"/>
                </a:solidFill>
                <a:latin typeface="Arial" charset="0"/>
              </a:defRPr>
            </a:lvl9pPr>
          </a:lstStyle>
          <a:p>
            <a:pPr algn="ctr">
              <a:spcBef>
                <a:spcPct val="50000"/>
              </a:spcBef>
            </a:pPr>
            <a:r>
              <a:rPr lang="en-US" altLang="en-US" sz="2400" b="1" i="1" dirty="0"/>
              <a:t>Creation of the Cine-VR program was funded by the Ohio Department of Medicaid and administered by the Ohio Colleges of Medicine Government Resource Center; research supported by the Osteopathic Heritage Foundation Ralph S. </a:t>
            </a:r>
            <a:r>
              <a:rPr lang="en-US" altLang="en-US" sz="2400" b="1" i="1" dirty="0" err="1"/>
              <a:t>Licklider</a:t>
            </a:r>
            <a:r>
              <a:rPr lang="en-US" altLang="en-US" sz="2400" b="1" i="1" dirty="0"/>
              <a:t>, D.O. Endowed Faculty Fellow in Behavioral Diabetes</a:t>
            </a:r>
            <a:endParaRPr lang="en-US" altLang="en-US" sz="2400" b="1" i="1" dirty="0">
              <a:cs typeface="Times New Roman" pitchFamily="18" charset="0"/>
            </a:endParaRPr>
          </a:p>
        </p:txBody>
      </p:sp>
      <p:sp>
        <p:nvSpPr>
          <p:cNvPr id="28" name="Text Box 8"/>
          <p:cNvSpPr txBox="1">
            <a:spLocks noChangeArrowheads="1"/>
          </p:cNvSpPr>
          <p:nvPr/>
        </p:nvSpPr>
        <p:spPr bwMode="auto">
          <a:xfrm>
            <a:off x="13335000" y="26517600"/>
            <a:ext cx="37210998" cy="984320"/>
          </a:xfrm>
          <a:prstGeom prst="rect">
            <a:avLst/>
          </a:prstGeom>
          <a:gradFill flip="none" rotWithShape="1">
            <a:gsLst>
              <a:gs pos="46000">
                <a:srgbClr val="136042"/>
              </a:gs>
              <a:gs pos="100000">
                <a:srgbClr val="FFFFFF"/>
              </a:gs>
            </a:gsLst>
            <a:lin ang="0" scaled="1"/>
            <a:tileRect/>
          </a:gradFill>
          <a:ln w="9525">
            <a:noFill/>
            <a:miter lim="800000"/>
            <a:headEnd/>
            <a:tailEnd/>
          </a:ln>
        </p:spPr>
        <p:txBody>
          <a:bodyPr wrap="square" lIns="200216" tIns="0" rIns="182813" bIns="0" anchor="ctr" anchorCtr="0">
            <a:prstTxWarp prst="textNoShape">
              <a:avLst/>
            </a:prstTxWarp>
            <a:normAutofit/>
          </a:bodyPr>
          <a:lstStyle/>
          <a:p>
            <a:pPr defTabSz="2002200">
              <a:spcBef>
                <a:spcPct val="50000"/>
              </a:spcBef>
            </a:pPr>
            <a:r>
              <a:rPr lang="en-US" sz="4800" b="1" dirty="0">
                <a:solidFill>
                  <a:schemeClr val="bg1"/>
                </a:solidFill>
                <a:latin typeface="Arial"/>
                <a:cs typeface="Arial"/>
              </a:rPr>
              <a:t>SUMMARY &amp; CONCLUSIONS</a:t>
            </a:r>
          </a:p>
        </p:txBody>
      </p:sp>
      <p:sp>
        <p:nvSpPr>
          <p:cNvPr id="29" name="Text Box 8"/>
          <p:cNvSpPr txBox="1">
            <a:spLocks noChangeArrowheads="1"/>
          </p:cNvSpPr>
          <p:nvPr/>
        </p:nvSpPr>
        <p:spPr bwMode="auto">
          <a:xfrm>
            <a:off x="13408896" y="6020597"/>
            <a:ext cx="37210998" cy="984320"/>
          </a:xfrm>
          <a:prstGeom prst="rect">
            <a:avLst/>
          </a:prstGeom>
          <a:gradFill flip="none" rotWithShape="1">
            <a:gsLst>
              <a:gs pos="46000">
                <a:srgbClr val="136042"/>
              </a:gs>
              <a:gs pos="100000">
                <a:srgbClr val="FFFFFF"/>
              </a:gs>
            </a:gsLst>
            <a:lin ang="0" scaled="1"/>
            <a:tileRect/>
          </a:gradFill>
          <a:ln w="9525">
            <a:noFill/>
            <a:miter lim="800000"/>
            <a:headEnd/>
            <a:tailEnd/>
          </a:ln>
        </p:spPr>
        <p:txBody>
          <a:bodyPr wrap="square" lIns="200216" tIns="0" rIns="182813" bIns="0" anchor="ctr" anchorCtr="0">
            <a:prstTxWarp prst="textNoShape">
              <a:avLst/>
            </a:prstTxWarp>
            <a:normAutofit/>
          </a:bodyPr>
          <a:lstStyle/>
          <a:p>
            <a:pPr defTabSz="2002200">
              <a:spcBef>
                <a:spcPct val="50000"/>
              </a:spcBef>
            </a:pPr>
            <a:r>
              <a:rPr lang="en-US" sz="4800" b="1" dirty="0">
                <a:solidFill>
                  <a:schemeClr val="bg1"/>
                </a:solidFill>
                <a:latin typeface="Arial"/>
                <a:cs typeface="Arial"/>
              </a:rPr>
              <a:t>RESULTS</a:t>
            </a:r>
          </a:p>
        </p:txBody>
      </p:sp>
      <p:pic>
        <p:nvPicPr>
          <p:cNvPr id="38" name="Picture 2" descr="Care Leads He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77000" y="304800"/>
            <a:ext cx="4800600" cy="531989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667396"/>
            <a:ext cx="11236523" cy="3149299"/>
          </a:xfrm>
          <a:prstGeom prst="rect">
            <a:avLst/>
          </a:prstGeom>
        </p:spPr>
      </p:pic>
      <p:sp>
        <p:nvSpPr>
          <p:cNvPr id="14" name="TextBox 13"/>
          <p:cNvSpPr txBox="1"/>
          <p:nvPr/>
        </p:nvSpPr>
        <p:spPr>
          <a:xfrm>
            <a:off x="13385796" y="6872190"/>
            <a:ext cx="14503403" cy="1508105"/>
          </a:xfrm>
          <a:prstGeom prst="rect">
            <a:avLst/>
          </a:prstGeom>
          <a:noFill/>
        </p:spPr>
        <p:txBody>
          <a:bodyPr wrap="square" rtlCol="0" anchor="ctr">
            <a:spAutoFit/>
          </a:bodyPr>
          <a:lstStyle/>
          <a:p>
            <a:endParaRPr lang="en-US" b="1" dirty="0">
              <a:latin typeface="+mn-lt"/>
            </a:endParaRPr>
          </a:p>
          <a:p>
            <a:r>
              <a:rPr lang="en-US" sz="2800" b="1" dirty="0">
                <a:latin typeface="+mn-lt"/>
              </a:rPr>
              <a:t>Figure 1. Diabetes Prevalence Rates in southeastern Ohio</a:t>
            </a:r>
          </a:p>
          <a:p>
            <a:endParaRPr lang="en-US" dirty="0"/>
          </a:p>
        </p:txBody>
      </p:sp>
      <p:sp>
        <p:nvSpPr>
          <p:cNvPr id="35" name="Rectangle 1116"/>
          <p:cNvSpPr>
            <a:spLocks noChangeArrowheads="1"/>
          </p:cNvSpPr>
          <p:nvPr/>
        </p:nvSpPr>
        <p:spPr bwMode="auto">
          <a:xfrm>
            <a:off x="26079450" y="7537448"/>
            <a:ext cx="24540444" cy="8666516"/>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100">
                <a:solidFill>
                  <a:schemeClr val="tx1"/>
                </a:solidFill>
                <a:latin typeface="Arial" charset="0"/>
              </a:defRPr>
            </a:lvl1pPr>
            <a:lvl2pPr marL="742950" indent="-285750">
              <a:defRPr sz="2100">
                <a:solidFill>
                  <a:schemeClr val="tx1"/>
                </a:solidFill>
                <a:latin typeface="Arial" charset="0"/>
              </a:defRPr>
            </a:lvl2pPr>
            <a:lvl3pPr marL="1143000" indent="-228600">
              <a:defRPr sz="2100">
                <a:solidFill>
                  <a:schemeClr val="tx1"/>
                </a:solidFill>
                <a:latin typeface="Arial" charset="0"/>
              </a:defRPr>
            </a:lvl3pPr>
            <a:lvl4pPr marL="1600200" indent="-228600">
              <a:defRPr sz="2100">
                <a:solidFill>
                  <a:schemeClr val="tx1"/>
                </a:solidFill>
                <a:latin typeface="Arial" charset="0"/>
              </a:defRPr>
            </a:lvl4pPr>
            <a:lvl5pPr marL="2057400" indent="-228600">
              <a:defRPr sz="2100">
                <a:solidFill>
                  <a:schemeClr val="tx1"/>
                </a:solidFill>
                <a:latin typeface="Arial" charset="0"/>
              </a:defRPr>
            </a:lvl5pPr>
            <a:lvl6pPr marL="2514600" indent="-228600" eaLnBrk="0" fontAlgn="base" hangingPunct="0">
              <a:spcBef>
                <a:spcPct val="0"/>
              </a:spcBef>
              <a:spcAft>
                <a:spcPct val="0"/>
              </a:spcAft>
              <a:defRPr sz="2100">
                <a:solidFill>
                  <a:schemeClr val="tx1"/>
                </a:solidFill>
                <a:latin typeface="Arial" charset="0"/>
              </a:defRPr>
            </a:lvl6pPr>
            <a:lvl7pPr marL="2971800" indent="-228600" eaLnBrk="0" fontAlgn="base" hangingPunct="0">
              <a:spcBef>
                <a:spcPct val="0"/>
              </a:spcBef>
              <a:spcAft>
                <a:spcPct val="0"/>
              </a:spcAft>
              <a:defRPr sz="2100">
                <a:solidFill>
                  <a:schemeClr val="tx1"/>
                </a:solidFill>
                <a:latin typeface="Arial" charset="0"/>
              </a:defRPr>
            </a:lvl7pPr>
            <a:lvl8pPr marL="3429000" indent="-228600" eaLnBrk="0" fontAlgn="base" hangingPunct="0">
              <a:spcBef>
                <a:spcPct val="0"/>
              </a:spcBef>
              <a:spcAft>
                <a:spcPct val="0"/>
              </a:spcAft>
              <a:defRPr sz="2100">
                <a:solidFill>
                  <a:schemeClr val="tx1"/>
                </a:solidFill>
                <a:latin typeface="Arial" charset="0"/>
              </a:defRPr>
            </a:lvl8pPr>
            <a:lvl9pPr marL="3886200" indent="-228600" eaLnBrk="0" fontAlgn="base" hangingPunct="0">
              <a:spcBef>
                <a:spcPct val="0"/>
              </a:spcBef>
              <a:spcAft>
                <a:spcPct val="0"/>
              </a:spcAft>
              <a:defRPr sz="2100">
                <a:solidFill>
                  <a:schemeClr val="tx1"/>
                </a:solidFill>
                <a:latin typeface="Arial" charset="0"/>
              </a:defRPr>
            </a:lvl9pPr>
          </a:lstStyle>
          <a:p>
            <a:endParaRPr lang="en-US" altLang="en-US"/>
          </a:p>
        </p:txBody>
      </p:sp>
      <p:sp>
        <p:nvSpPr>
          <p:cNvPr id="36" name="Rectangle 1122"/>
          <p:cNvSpPr>
            <a:spLocks noChangeArrowheads="1"/>
          </p:cNvSpPr>
          <p:nvPr/>
        </p:nvSpPr>
        <p:spPr bwMode="auto">
          <a:xfrm>
            <a:off x="26079450" y="7217799"/>
            <a:ext cx="24540444" cy="1658660"/>
          </a:xfrm>
          <a:prstGeom prst="rect">
            <a:avLst/>
          </a:prstGeom>
          <a:solidFill>
            <a:srgbClr val="92D050"/>
          </a:solidFill>
          <a:ln w="9525">
            <a:solidFill>
              <a:schemeClr val="tx1"/>
            </a:solidFill>
            <a:miter lim="800000"/>
            <a:headEnd/>
            <a:tailEnd/>
          </a:ln>
          <a:effectLst/>
        </p:spPr>
        <p:txBody>
          <a:bodyPr anchor="ctr"/>
          <a:lstStyle>
            <a:lvl1pPr>
              <a:defRPr sz="2100">
                <a:solidFill>
                  <a:schemeClr val="tx1"/>
                </a:solidFill>
                <a:latin typeface="Arial" charset="0"/>
              </a:defRPr>
            </a:lvl1pPr>
            <a:lvl2pPr marL="742950" indent="-285750">
              <a:defRPr sz="2100">
                <a:solidFill>
                  <a:schemeClr val="tx1"/>
                </a:solidFill>
                <a:latin typeface="Arial" charset="0"/>
              </a:defRPr>
            </a:lvl2pPr>
            <a:lvl3pPr marL="1143000" indent="-228600">
              <a:defRPr sz="2100">
                <a:solidFill>
                  <a:schemeClr val="tx1"/>
                </a:solidFill>
                <a:latin typeface="Arial" charset="0"/>
              </a:defRPr>
            </a:lvl3pPr>
            <a:lvl4pPr marL="1600200" indent="-228600">
              <a:defRPr sz="2100">
                <a:solidFill>
                  <a:schemeClr val="tx1"/>
                </a:solidFill>
                <a:latin typeface="Arial" charset="0"/>
              </a:defRPr>
            </a:lvl4pPr>
            <a:lvl5pPr marL="2057400" indent="-228600">
              <a:defRPr sz="2100">
                <a:solidFill>
                  <a:schemeClr val="tx1"/>
                </a:solidFill>
                <a:latin typeface="Arial" charset="0"/>
              </a:defRPr>
            </a:lvl5pPr>
            <a:lvl6pPr marL="2514600" indent="-228600" eaLnBrk="0" fontAlgn="base" hangingPunct="0">
              <a:spcBef>
                <a:spcPct val="0"/>
              </a:spcBef>
              <a:spcAft>
                <a:spcPct val="0"/>
              </a:spcAft>
              <a:defRPr sz="2100">
                <a:solidFill>
                  <a:schemeClr val="tx1"/>
                </a:solidFill>
                <a:latin typeface="Arial" charset="0"/>
              </a:defRPr>
            </a:lvl6pPr>
            <a:lvl7pPr marL="2971800" indent="-228600" eaLnBrk="0" fontAlgn="base" hangingPunct="0">
              <a:spcBef>
                <a:spcPct val="0"/>
              </a:spcBef>
              <a:spcAft>
                <a:spcPct val="0"/>
              </a:spcAft>
              <a:defRPr sz="2100">
                <a:solidFill>
                  <a:schemeClr val="tx1"/>
                </a:solidFill>
                <a:latin typeface="Arial" charset="0"/>
              </a:defRPr>
            </a:lvl7pPr>
            <a:lvl8pPr marL="3429000" indent="-228600" eaLnBrk="0" fontAlgn="base" hangingPunct="0">
              <a:spcBef>
                <a:spcPct val="0"/>
              </a:spcBef>
              <a:spcAft>
                <a:spcPct val="0"/>
              </a:spcAft>
              <a:defRPr sz="2100">
                <a:solidFill>
                  <a:schemeClr val="tx1"/>
                </a:solidFill>
                <a:latin typeface="Arial" charset="0"/>
              </a:defRPr>
            </a:lvl8pPr>
            <a:lvl9pPr marL="3886200" indent="-228600" eaLnBrk="0" fontAlgn="base" hangingPunct="0">
              <a:spcBef>
                <a:spcPct val="0"/>
              </a:spcBef>
              <a:spcAft>
                <a:spcPct val="0"/>
              </a:spcAft>
              <a:defRPr sz="2100">
                <a:solidFill>
                  <a:schemeClr val="tx1"/>
                </a:solidFill>
                <a:latin typeface="Arial" charset="0"/>
              </a:defRPr>
            </a:lvl9pPr>
          </a:lstStyle>
          <a:p>
            <a:pPr algn="ctr"/>
            <a:r>
              <a:rPr lang="en-US" altLang="en-US" sz="3600" b="1" dirty="0"/>
              <a:t> Theme 1: </a:t>
            </a:r>
            <a:r>
              <a:rPr lang="en-US" sz="3600" b="1" dirty="0"/>
              <a:t>Contextualizing Barriers in Appalachian Culture</a:t>
            </a:r>
            <a:endParaRPr lang="en-US" altLang="en-US" sz="3600" b="1" dirty="0"/>
          </a:p>
        </p:txBody>
      </p:sp>
      <p:sp>
        <p:nvSpPr>
          <p:cNvPr id="37" name="Text Box 1123"/>
          <p:cNvSpPr txBox="1">
            <a:spLocks noChangeArrowheads="1"/>
          </p:cNvSpPr>
          <p:nvPr/>
        </p:nvSpPr>
        <p:spPr bwMode="auto">
          <a:xfrm>
            <a:off x="26347069" y="9123891"/>
            <a:ext cx="24013168" cy="6832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100">
                <a:solidFill>
                  <a:schemeClr val="tx1"/>
                </a:solidFill>
                <a:latin typeface="Arial" charset="0"/>
              </a:defRPr>
            </a:lvl1pPr>
            <a:lvl2pPr marL="742950" indent="-285750">
              <a:defRPr sz="2100">
                <a:solidFill>
                  <a:schemeClr val="tx1"/>
                </a:solidFill>
                <a:latin typeface="Arial" charset="0"/>
              </a:defRPr>
            </a:lvl2pPr>
            <a:lvl3pPr marL="1143000" indent="-228600">
              <a:defRPr sz="2100">
                <a:solidFill>
                  <a:schemeClr val="tx1"/>
                </a:solidFill>
                <a:latin typeface="Arial" charset="0"/>
              </a:defRPr>
            </a:lvl3pPr>
            <a:lvl4pPr marL="1600200" indent="-228600">
              <a:defRPr sz="2100">
                <a:solidFill>
                  <a:schemeClr val="tx1"/>
                </a:solidFill>
                <a:latin typeface="Arial" charset="0"/>
              </a:defRPr>
            </a:lvl4pPr>
            <a:lvl5pPr marL="2057400" indent="-228600">
              <a:defRPr sz="2100">
                <a:solidFill>
                  <a:schemeClr val="tx1"/>
                </a:solidFill>
                <a:latin typeface="Arial" charset="0"/>
              </a:defRPr>
            </a:lvl5pPr>
            <a:lvl6pPr marL="2514600" indent="-228600" eaLnBrk="0" fontAlgn="base" hangingPunct="0">
              <a:spcBef>
                <a:spcPct val="0"/>
              </a:spcBef>
              <a:spcAft>
                <a:spcPct val="0"/>
              </a:spcAft>
              <a:defRPr sz="2100">
                <a:solidFill>
                  <a:schemeClr val="tx1"/>
                </a:solidFill>
                <a:latin typeface="Arial" charset="0"/>
              </a:defRPr>
            </a:lvl6pPr>
            <a:lvl7pPr marL="2971800" indent="-228600" eaLnBrk="0" fontAlgn="base" hangingPunct="0">
              <a:spcBef>
                <a:spcPct val="0"/>
              </a:spcBef>
              <a:spcAft>
                <a:spcPct val="0"/>
              </a:spcAft>
              <a:defRPr sz="2100">
                <a:solidFill>
                  <a:schemeClr val="tx1"/>
                </a:solidFill>
                <a:latin typeface="Arial" charset="0"/>
              </a:defRPr>
            </a:lvl7pPr>
            <a:lvl8pPr marL="3429000" indent="-228600" eaLnBrk="0" fontAlgn="base" hangingPunct="0">
              <a:spcBef>
                <a:spcPct val="0"/>
              </a:spcBef>
              <a:spcAft>
                <a:spcPct val="0"/>
              </a:spcAft>
              <a:defRPr sz="2100">
                <a:solidFill>
                  <a:schemeClr val="tx1"/>
                </a:solidFill>
                <a:latin typeface="Arial" charset="0"/>
              </a:defRPr>
            </a:lvl8pPr>
            <a:lvl9pPr marL="3886200" indent="-228600" eaLnBrk="0" fontAlgn="base" hangingPunct="0">
              <a:spcBef>
                <a:spcPct val="0"/>
              </a:spcBef>
              <a:spcAft>
                <a:spcPct val="0"/>
              </a:spcAft>
              <a:defRPr sz="2100">
                <a:solidFill>
                  <a:schemeClr val="tx1"/>
                </a:solidFill>
                <a:latin typeface="Arial" charset="0"/>
              </a:defRPr>
            </a:lvl9pPr>
          </a:lstStyle>
          <a:p>
            <a:pPr>
              <a:buFont typeface="Wingdings" pitchFamily="2" charset="2"/>
              <a:buChar char="§"/>
            </a:pPr>
            <a:r>
              <a:rPr lang="en-US" sz="3000" dirty="0"/>
              <a:t> Many participants addressed socioeconomic status as a major barrier preventing people with diabetes in Appalachia from receiving quality healthcare to manage both type 1 and type 2 diabetes. </a:t>
            </a:r>
          </a:p>
          <a:p>
            <a:pPr>
              <a:buFont typeface="Wingdings" pitchFamily="2" charset="2"/>
              <a:buChar char="§"/>
            </a:pPr>
            <a:endParaRPr lang="en-US" sz="1200" dirty="0"/>
          </a:p>
          <a:p>
            <a:pPr>
              <a:buFont typeface="Wingdings" pitchFamily="2" charset="2"/>
              <a:buChar char="§"/>
            </a:pPr>
            <a:r>
              <a:rPr lang="en-US" sz="3000" dirty="0"/>
              <a:t>Transportation, low educational achievement, financial insecurity, limited or no insurance, and lack of access to healthcare services were commonly cited as examples of barriers that people with diabetes face in rural Appalachian Ohio. </a:t>
            </a:r>
          </a:p>
          <a:p>
            <a:endParaRPr lang="en-US" altLang="en-US" sz="1200" b="1" dirty="0">
              <a:cs typeface="Times New Roman" pitchFamily="18" charset="0"/>
            </a:endParaRPr>
          </a:p>
          <a:p>
            <a:r>
              <a:rPr lang="en-US" sz="3000" i="1" dirty="0"/>
              <a:t>“Access to healthcare, the right healthcare too, I don't know, how many people actually have an endocrinologist who are overseeing their diabetes care rather than a primary care physician supervising their care, and food insecurity, resources, resources to medication, and financial barriers, transportation.” (ID 106)</a:t>
            </a:r>
          </a:p>
          <a:p>
            <a:endParaRPr lang="en-US" altLang="en-US" sz="1200" b="1" i="1" dirty="0">
              <a:cs typeface="Times New Roman" pitchFamily="18" charset="0"/>
            </a:endParaRPr>
          </a:p>
          <a:p>
            <a:r>
              <a:rPr lang="en-US" altLang="en-US" sz="3000" i="1" dirty="0">
                <a:cs typeface="Times New Roman" pitchFamily="18" charset="0"/>
              </a:rPr>
              <a:t>“</a:t>
            </a:r>
            <a:r>
              <a:rPr lang="en-US" sz="3000" i="1" dirty="0"/>
              <a:t>So, there’s poverty, it’s distressed economies, very remote location –lack of health care providers, and also lack of health literacy. I don’t know if people really understand things like that.” (ID 107)</a:t>
            </a:r>
          </a:p>
          <a:p>
            <a:endParaRPr lang="en-US" altLang="en-US" sz="1200" i="1" dirty="0">
              <a:cs typeface="Times New Roman" pitchFamily="18" charset="0"/>
            </a:endParaRPr>
          </a:p>
          <a:p>
            <a:r>
              <a:rPr lang="en-US" altLang="en-US" sz="3000" i="1" dirty="0">
                <a:cs typeface="Times New Roman" pitchFamily="18" charset="0"/>
              </a:rPr>
              <a:t>“</a:t>
            </a:r>
            <a:r>
              <a:rPr lang="en-US" sz="3000" i="1" dirty="0"/>
              <a:t>I think some of the things that really are important to harp on are the isolation that a lot of people feel here, whether it be from actually getting the care that they need or whether it's getting the pharmaceutical agents that they need, or whether it's getting the nutrition help that they need, whether it's just access to a store, whether it's a person to help them get to point A to point B. It’s a sense of isolation, I mean, you've got that family, but other than that family, there's a sense of isolation the rest of the resources that are available to you. (ID 111)</a:t>
            </a:r>
            <a:endParaRPr lang="en-US" altLang="en-US" sz="3000" i="1" dirty="0">
              <a:cs typeface="Times New Roman" pitchFamily="18" charset="0"/>
            </a:endParaRPr>
          </a:p>
        </p:txBody>
      </p:sp>
      <p:sp>
        <p:nvSpPr>
          <p:cNvPr id="47" name="Rectangle 1116"/>
          <p:cNvSpPr>
            <a:spLocks noChangeArrowheads="1"/>
          </p:cNvSpPr>
          <p:nvPr/>
        </p:nvSpPr>
        <p:spPr bwMode="auto">
          <a:xfrm>
            <a:off x="26060399" y="17069526"/>
            <a:ext cx="24612593" cy="914327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100">
                <a:solidFill>
                  <a:schemeClr val="tx1"/>
                </a:solidFill>
                <a:latin typeface="Arial" charset="0"/>
              </a:defRPr>
            </a:lvl1pPr>
            <a:lvl2pPr marL="742950" indent="-285750">
              <a:defRPr sz="2100">
                <a:solidFill>
                  <a:schemeClr val="tx1"/>
                </a:solidFill>
                <a:latin typeface="Arial" charset="0"/>
              </a:defRPr>
            </a:lvl2pPr>
            <a:lvl3pPr marL="1143000" indent="-228600">
              <a:defRPr sz="2100">
                <a:solidFill>
                  <a:schemeClr val="tx1"/>
                </a:solidFill>
                <a:latin typeface="Arial" charset="0"/>
              </a:defRPr>
            </a:lvl3pPr>
            <a:lvl4pPr marL="1600200" indent="-228600">
              <a:defRPr sz="2100">
                <a:solidFill>
                  <a:schemeClr val="tx1"/>
                </a:solidFill>
                <a:latin typeface="Arial" charset="0"/>
              </a:defRPr>
            </a:lvl4pPr>
            <a:lvl5pPr marL="2057400" indent="-228600">
              <a:defRPr sz="2100">
                <a:solidFill>
                  <a:schemeClr val="tx1"/>
                </a:solidFill>
                <a:latin typeface="Arial" charset="0"/>
              </a:defRPr>
            </a:lvl5pPr>
            <a:lvl6pPr marL="2514600" indent="-228600" eaLnBrk="0" fontAlgn="base" hangingPunct="0">
              <a:spcBef>
                <a:spcPct val="0"/>
              </a:spcBef>
              <a:spcAft>
                <a:spcPct val="0"/>
              </a:spcAft>
              <a:defRPr sz="2100">
                <a:solidFill>
                  <a:schemeClr val="tx1"/>
                </a:solidFill>
                <a:latin typeface="Arial" charset="0"/>
              </a:defRPr>
            </a:lvl6pPr>
            <a:lvl7pPr marL="2971800" indent="-228600" eaLnBrk="0" fontAlgn="base" hangingPunct="0">
              <a:spcBef>
                <a:spcPct val="0"/>
              </a:spcBef>
              <a:spcAft>
                <a:spcPct val="0"/>
              </a:spcAft>
              <a:defRPr sz="2100">
                <a:solidFill>
                  <a:schemeClr val="tx1"/>
                </a:solidFill>
                <a:latin typeface="Arial" charset="0"/>
              </a:defRPr>
            </a:lvl7pPr>
            <a:lvl8pPr marL="3429000" indent="-228600" eaLnBrk="0" fontAlgn="base" hangingPunct="0">
              <a:spcBef>
                <a:spcPct val="0"/>
              </a:spcBef>
              <a:spcAft>
                <a:spcPct val="0"/>
              </a:spcAft>
              <a:defRPr sz="2100">
                <a:solidFill>
                  <a:schemeClr val="tx1"/>
                </a:solidFill>
                <a:latin typeface="Arial" charset="0"/>
              </a:defRPr>
            </a:lvl8pPr>
            <a:lvl9pPr marL="3886200" indent="-228600" eaLnBrk="0" fontAlgn="base" hangingPunct="0">
              <a:spcBef>
                <a:spcPct val="0"/>
              </a:spcBef>
              <a:spcAft>
                <a:spcPct val="0"/>
              </a:spcAft>
              <a:defRPr sz="2100">
                <a:solidFill>
                  <a:schemeClr val="tx1"/>
                </a:solidFill>
                <a:latin typeface="Arial" charset="0"/>
              </a:defRPr>
            </a:lvl9pPr>
          </a:lstStyle>
          <a:p>
            <a:endParaRPr lang="en-US" altLang="en-US"/>
          </a:p>
        </p:txBody>
      </p:sp>
      <p:sp>
        <p:nvSpPr>
          <p:cNvPr id="48" name="Rectangle 1122"/>
          <p:cNvSpPr>
            <a:spLocks noChangeArrowheads="1"/>
          </p:cNvSpPr>
          <p:nvPr/>
        </p:nvSpPr>
        <p:spPr bwMode="auto">
          <a:xfrm>
            <a:off x="26060399" y="16611600"/>
            <a:ext cx="24612593" cy="1508105"/>
          </a:xfrm>
          <a:prstGeom prst="rect">
            <a:avLst/>
          </a:prstGeom>
          <a:solidFill>
            <a:srgbClr val="92D050"/>
          </a:solidFill>
          <a:ln w="9525">
            <a:solidFill>
              <a:schemeClr val="tx1"/>
            </a:solidFill>
            <a:miter lim="800000"/>
            <a:headEnd/>
            <a:tailEnd/>
          </a:ln>
          <a:effectLst/>
        </p:spPr>
        <p:txBody>
          <a:bodyPr anchor="ctr"/>
          <a:lstStyle>
            <a:lvl1pPr>
              <a:defRPr sz="2100">
                <a:solidFill>
                  <a:schemeClr val="tx1"/>
                </a:solidFill>
                <a:latin typeface="Arial" charset="0"/>
              </a:defRPr>
            </a:lvl1pPr>
            <a:lvl2pPr marL="742950" indent="-285750">
              <a:defRPr sz="2100">
                <a:solidFill>
                  <a:schemeClr val="tx1"/>
                </a:solidFill>
                <a:latin typeface="Arial" charset="0"/>
              </a:defRPr>
            </a:lvl2pPr>
            <a:lvl3pPr marL="1143000" indent="-228600">
              <a:defRPr sz="2100">
                <a:solidFill>
                  <a:schemeClr val="tx1"/>
                </a:solidFill>
                <a:latin typeface="Arial" charset="0"/>
              </a:defRPr>
            </a:lvl3pPr>
            <a:lvl4pPr marL="1600200" indent="-228600">
              <a:defRPr sz="2100">
                <a:solidFill>
                  <a:schemeClr val="tx1"/>
                </a:solidFill>
                <a:latin typeface="Arial" charset="0"/>
              </a:defRPr>
            </a:lvl4pPr>
            <a:lvl5pPr marL="2057400" indent="-228600">
              <a:defRPr sz="2100">
                <a:solidFill>
                  <a:schemeClr val="tx1"/>
                </a:solidFill>
                <a:latin typeface="Arial" charset="0"/>
              </a:defRPr>
            </a:lvl5pPr>
            <a:lvl6pPr marL="2514600" indent="-228600" eaLnBrk="0" fontAlgn="base" hangingPunct="0">
              <a:spcBef>
                <a:spcPct val="0"/>
              </a:spcBef>
              <a:spcAft>
                <a:spcPct val="0"/>
              </a:spcAft>
              <a:defRPr sz="2100">
                <a:solidFill>
                  <a:schemeClr val="tx1"/>
                </a:solidFill>
                <a:latin typeface="Arial" charset="0"/>
              </a:defRPr>
            </a:lvl6pPr>
            <a:lvl7pPr marL="2971800" indent="-228600" eaLnBrk="0" fontAlgn="base" hangingPunct="0">
              <a:spcBef>
                <a:spcPct val="0"/>
              </a:spcBef>
              <a:spcAft>
                <a:spcPct val="0"/>
              </a:spcAft>
              <a:defRPr sz="2100">
                <a:solidFill>
                  <a:schemeClr val="tx1"/>
                </a:solidFill>
                <a:latin typeface="Arial" charset="0"/>
              </a:defRPr>
            </a:lvl7pPr>
            <a:lvl8pPr marL="3429000" indent="-228600" eaLnBrk="0" fontAlgn="base" hangingPunct="0">
              <a:spcBef>
                <a:spcPct val="0"/>
              </a:spcBef>
              <a:spcAft>
                <a:spcPct val="0"/>
              </a:spcAft>
              <a:defRPr sz="2100">
                <a:solidFill>
                  <a:schemeClr val="tx1"/>
                </a:solidFill>
                <a:latin typeface="Arial" charset="0"/>
              </a:defRPr>
            </a:lvl8pPr>
            <a:lvl9pPr marL="3886200" indent="-228600" eaLnBrk="0" fontAlgn="base" hangingPunct="0">
              <a:spcBef>
                <a:spcPct val="0"/>
              </a:spcBef>
              <a:spcAft>
                <a:spcPct val="0"/>
              </a:spcAft>
              <a:defRPr sz="2100">
                <a:solidFill>
                  <a:schemeClr val="tx1"/>
                </a:solidFill>
                <a:latin typeface="Arial" charset="0"/>
              </a:defRPr>
            </a:lvl9pPr>
          </a:lstStyle>
          <a:p>
            <a:pPr algn="ctr"/>
            <a:r>
              <a:rPr lang="en-US" altLang="en-US" sz="3600" b="1" dirty="0"/>
              <a:t> Theme 2: Common Beliefs about Diabetes Among the Appalachian Community</a:t>
            </a:r>
          </a:p>
        </p:txBody>
      </p:sp>
      <p:sp>
        <p:nvSpPr>
          <p:cNvPr id="50" name="Text Box 1123"/>
          <p:cNvSpPr txBox="1">
            <a:spLocks noChangeArrowheads="1"/>
          </p:cNvSpPr>
          <p:nvPr/>
        </p:nvSpPr>
        <p:spPr bwMode="auto">
          <a:xfrm>
            <a:off x="26339106" y="18300497"/>
            <a:ext cx="24021131" cy="7755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100">
                <a:solidFill>
                  <a:schemeClr val="tx1"/>
                </a:solidFill>
                <a:latin typeface="Arial" charset="0"/>
              </a:defRPr>
            </a:lvl1pPr>
            <a:lvl2pPr marL="742950" indent="-285750">
              <a:defRPr sz="2100">
                <a:solidFill>
                  <a:schemeClr val="tx1"/>
                </a:solidFill>
                <a:latin typeface="Arial" charset="0"/>
              </a:defRPr>
            </a:lvl2pPr>
            <a:lvl3pPr marL="1143000" indent="-228600">
              <a:defRPr sz="2100">
                <a:solidFill>
                  <a:schemeClr val="tx1"/>
                </a:solidFill>
                <a:latin typeface="Arial" charset="0"/>
              </a:defRPr>
            </a:lvl3pPr>
            <a:lvl4pPr marL="1600200" indent="-228600">
              <a:defRPr sz="2100">
                <a:solidFill>
                  <a:schemeClr val="tx1"/>
                </a:solidFill>
                <a:latin typeface="Arial" charset="0"/>
              </a:defRPr>
            </a:lvl4pPr>
            <a:lvl5pPr marL="2057400" indent="-228600">
              <a:defRPr sz="2100">
                <a:solidFill>
                  <a:schemeClr val="tx1"/>
                </a:solidFill>
                <a:latin typeface="Arial" charset="0"/>
              </a:defRPr>
            </a:lvl5pPr>
            <a:lvl6pPr marL="2514600" indent="-228600" eaLnBrk="0" fontAlgn="base" hangingPunct="0">
              <a:spcBef>
                <a:spcPct val="0"/>
              </a:spcBef>
              <a:spcAft>
                <a:spcPct val="0"/>
              </a:spcAft>
              <a:defRPr sz="2100">
                <a:solidFill>
                  <a:schemeClr val="tx1"/>
                </a:solidFill>
                <a:latin typeface="Arial" charset="0"/>
              </a:defRPr>
            </a:lvl6pPr>
            <a:lvl7pPr marL="2971800" indent="-228600" eaLnBrk="0" fontAlgn="base" hangingPunct="0">
              <a:spcBef>
                <a:spcPct val="0"/>
              </a:spcBef>
              <a:spcAft>
                <a:spcPct val="0"/>
              </a:spcAft>
              <a:defRPr sz="2100">
                <a:solidFill>
                  <a:schemeClr val="tx1"/>
                </a:solidFill>
                <a:latin typeface="Arial" charset="0"/>
              </a:defRPr>
            </a:lvl7pPr>
            <a:lvl8pPr marL="3429000" indent="-228600" eaLnBrk="0" fontAlgn="base" hangingPunct="0">
              <a:spcBef>
                <a:spcPct val="0"/>
              </a:spcBef>
              <a:spcAft>
                <a:spcPct val="0"/>
              </a:spcAft>
              <a:defRPr sz="2100">
                <a:solidFill>
                  <a:schemeClr val="tx1"/>
                </a:solidFill>
                <a:latin typeface="Arial" charset="0"/>
              </a:defRPr>
            </a:lvl8pPr>
            <a:lvl9pPr marL="3886200" indent="-228600" eaLnBrk="0" fontAlgn="base" hangingPunct="0">
              <a:spcBef>
                <a:spcPct val="0"/>
              </a:spcBef>
              <a:spcAft>
                <a:spcPct val="0"/>
              </a:spcAft>
              <a:defRPr sz="2100">
                <a:solidFill>
                  <a:schemeClr val="tx1"/>
                </a:solidFill>
                <a:latin typeface="Arial" charset="0"/>
              </a:defRPr>
            </a:lvl9pPr>
          </a:lstStyle>
          <a:p>
            <a:pPr>
              <a:buFont typeface="Wingdings" pitchFamily="2" charset="2"/>
              <a:buChar char="§"/>
            </a:pPr>
            <a:r>
              <a:rPr lang="en-US" sz="3000" dirty="0"/>
              <a:t> Many participants noted that people with diabetes in Appalachia felt that their diabetes diagnosis was inevitable due to the high prevalence of the disease among their families and friends. </a:t>
            </a:r>
          </a:p>
          <a:p>
            <a:endParaRPr lang="en-US" sz="1200" dirty="0"/>
          </a:p>
          <a:p>
            <a:pPr>
              <a:buFont typeface="Wingdings" pitchFamily="2" charset="2"/>
              <a:buChar char="§"/>
            </a:pPr>
            <a:r>
              <a:rPr lang="en-US" sz="3000" dirty="0"/>
              <a:t> One commonly shared belief was because type 2 diabetes was so common in this area, people did not feel that it was a preventable disease, and in turn, lifestyle changes were not made to reduce the risk of developing diabetes. </a:t>
            </a:r>
          </a:p>
          <a:p>
            <a:endParaRPr lang="en-US" altLang="en-US" sz="1200" b="1" dirty="0">
              <a:cs typeface="Times New Roman" pitchFamily="18" charset="0"/>
            </a:endParaRPr>
          </a:p>
          <a:p>
            <a:r>
              <a:rPr lang="en-US" sz="3000" i="1" dirty="0"/>
              <a:t>“I think most just are – I’m trying to think of the word. Resigned to the fact that it’s going to happen, and I think that instead of making lifestyle changes, it’s just easier to take medicine for most folks.” (ID 101)</a:t>
            </a:r>
          </a:p>
          <a:p>
            <a:endParaRPr lang="en-US" altLang="en-US" sz="1800" b="1" i="1" dirty="0">
              <a:cs typeface="Times New Roman" pitchFamily="18" charset="0"/>
            </a:endParaRPr>
          </a:p>
          <a:p>
            <a:r>
              <a:rPr lang="en-US" sz="3000" i="1" dirty="0"/>
              <a:t>“I think that there is some, definitely some folks who think, "Well everyone in my family's had it so I'm </a:t>
            </a:r>
            <a:r>
              <a:rPr lang="en-US" sz="3000" i="1" dirty="0" err="1"/>
              <a:t>gonna</a:t>
            </a:r>
            <a:r>
              <a:rPr lang="en-US" sz="3000" i="1" dirty="0"/>
              <a:t> get it too," because that's what they've seen and that's what they know. And the doctors may or may not know what they're talking about, so they probably trust their personal experience more than they trust the – what the physician is saying in some cases.” (ID 104)</a:t>
            </a:r>
          </a:p>
          <a:p>
            <a:endParaRPr lang="en-US" altLang="en-US" sz="1800" i="1" dirty="0">
              <a:cs typeface="Times New Roman" pitchFamily="18" charset="0"/>
            </a:endParaRPr>
          </a:p>
          <a:p>
            <a:r>
              <a:rPr lang="en-US" altLang="en-US" sz="3000" i="1" dirty="0">
                <a:cs typeface="Times New Roman" pitchFamily="18" charset="0"/>
              </a:rPr>
              <a:t>“</a:t>
            </a:r>
            <a:r>
              <a:rPr lang="en-US" sz="3000" i="1" dirty="0"/>
              <a:t>And then just not fully understanding what diabetes is, just </a:t>
            </a:r>
            <a:r>
              <a:rPr lang="en-US" sz="3000" i="1" dirty="0" err="1"/>
              <a:t>kinda</a:t>
            </a:r>
            <a:r>
              <a:rPr lang="en-US" sz="3000" i="1" dirty="0"/>
              <a:t> like, "Well I went to the doctor's, I was given a pill to take, I was told I have diabetes, I think it's because it means my sugars are high but that's about it." Not really understanding what diabetes is, how it was caused, and then a lot of those secondary complications that go along with diabetes can be prevented or managed.” (ID 106)</a:t>
            </a:r>
          </a:p>
          <a:p>
            <a:endParaRPr lang="en-US" altLang="en-US" sz="1800" i="1" dirty="0">
              <a:cs typeface="Times New Roman" pitchFamily="18" charset="0"/>
            </a:endParaRPr>
          </a:p>
          <a:p>
            <a:r>
              <a:rPr lang="en-US" sz="3000" i="1" dirty="0"/>
              <a:t>“Yeah. It’s not that serious until they lose a leg or get to the point where they're going to lose a leg or their eyesight, and then it's too late. And I think that people always feel like that won’t happen to me. I think that's how it is.” (ID 114)</a:t>
            </a:r>
            <a:endParaRPr lang="en-US" altLang="en-US" sz="3000" i="1" dirty="0">
              <a:cs typeface="Times New Roman" pitchFamily="18" charset="0"/>
            </a:endParaRP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t="6026"/>
          <a:stretch/>
        </p:blipFill>
        <p:spPr>
          <a:xfrm>
            <a:off x="13408896" y="7924799"/>
            <a:ext cx="12007693" cy="9129051"/>
          </a:xfrm>
          <a:prstGeom prst="rect">
            <a:avLst/>
          </a:prstGeom>
        </p:spPr>
      </p:pic>
      <p:graphicFrame>
        <p:nvGraphicFramePr>
          <p:cNvPr id="30" name="Table 5">
            <a:extLst>
              <a:ext uri="{FF2B5EF4-FFF2-40B4-BE49-F238E27FC236}">
                <a16:creationId xmlns:a16="http://schemas.microsoft.com/office/drawing/2014/main" id="{F5E24E39-36D6-457C-B7A0-46B24EBDE606}"/>
              </a:ext>
            </a:extLst>
          </p:cNvPr>
          <p:cNvGraphicFramePr>
            <a:graphicFrameLocks noGrp="1"/>
          </p:cNvGraphicFramePr>
          <p:nvPr>
            <p:extLst>
              <p:ext uri="{D42A27DB-BD31-4B8C-83A1-F6EECF244321}">
                <p14:modId xmlns:p14="http://schemas.microsoft.com/office/powerpoint/2010/main" val="1493795330"/>
              </p:ext>
            </p:extLst>
          </p:nvPr>
        </p:nvGraphicFramePr>
        <p:xfrm>
          <a:off x="13383114" y="18164329"/>
          <a:ext cx="12220086" cy="8048471"/>
        </p:xfrm>
        <a:graphic>
          <a:graphicData uri="http://schemas.openxmlformats.org/drawingml/2006/table">
            <a:tbl>
              <a:tblPr firstRow="1" bandRow="1">
                <a:tableStyleId>{5940675A-B579-460E-94D1-54222C63F5DA}</a:tableStyleId>
              </a:tblPr>
              <a:tblGrid>
                <a:gridCol w="8273967">
                  <a:extLst>
                    <a:ext uri="{9D8B030D-6E8A-4147-A177-3AD203B41FA5}">
                      <a16:colId xmlns:a16="http://schemas.microsoft.com/office/drawing/2014/main" val="1420734213"/>
                    </a:ext>
                  </a:extLst>
                </a:gridCol>
                <a:gridCol w="3946119">
                  <a:extLst>
                    <a:ext uri="{9D8B030D-6E8A-4147-A177-3AD203B41FA5}">
                      <a16:colId xmlns:a16="http://schemas.microsoft.com/office/drawing/2014/main" val="356200763"/>
                    </a:ext>
                  </a:extLst>
                </a:gridCol>
              </a:tblGrid>
              <a:tr h="465593">
                <a:tc>
                  <a:txBody>
                    <a:bodyPr/>
                    <a:lstStyle/>
                    <a:p>
                      <a:pPr algn="l"/>
                      <a:r>
                        <a:rPr lang="en-US" sz="2400" b="1" dirty="0">
                          <a:latin typeface="+mn-lt"/>
                        </a:rPr>
                        <a:t>Variable</a:t>
                      </a:r>
                    </a:p>
                  </a:txBody>
                  <a:tcPr>
                    <a:solidFill>
                      <a:srgbClr val="92D050"/>
                    </a:solidFill>
                  </a:tcPr>
                </a:tc>
                <a:tc>
                  <a:txBody>
                    <a:bodyPr/>
                    <a:lstStyle/>
                    <a:p>
                      <a:pPr algn="ctr"/>
                      <a:r>
                        <a:rPr lang="en-US" sz="2400" b="1" dirty="0">
                          <a:latin typeface="+mn-lt"/>
                        </a:rPr>
                        <a:t>n (%)</a:t>
                      </a:r>
                    </a:p>
                  </a:txBody>
                  <a:tcPr>
                    <a:solidFill>
                      <a:srgbClr val="92D050"/>
                    </a:solidFill>
                  </a:tcPr>
                </a:tc>
                <a:extLst>
                  <a:ext uri="{0D108BD9-81ED-4DB2-BD59-A6C34878D82A}">
                    <a16:rowId xmlns:a16="http://schemas.microsoft.com/office/drawing/2014/main" val="3655974460"/>
                  </a:ext>
                </a:extLst>
              </a:tr>
              <a:tr h="458759">
                <a:tc>
                  <a:txBody>
                    <a:bodyPr/>
                    <a:lstStyle/>
                    <a:p>
                      <a:pPr algn="l"/>
                      <a:r>
                        <a:rPr lang="en-US" sz="2400" b="1" dirty="0">
                          <a:solidFill>
                            <a:schemeClr val="tx1"/>
                          </a:solidFill>
                          <a:latin typeface="+mn-lt"/>
                          <a:cs typeface="Arial" panose="020B0604020202020204" pitchFamily="34" charset="0"/>
                        </a:rPr>
                        <a:t>Age (years)</a:t>
                      </a:r>
                    </a:p>
                  </a:txBody>
                  <a:tcPr marL="91441" marR="91441" marT="45731" marB="45731">
                    <a:solidFill>
                      <a:schemeClr val="bg1"/>
                    </a:solidFill>
                  </a:tcPr>
                </a:tc>
                <a:tc>
                  <a:txBody>
                    <a:bodyPr/>
                    <a:lstStyle/>
                    <a:p>
                      <a:pPr algn="ctr"/>
                      <a:r>
                        <a:rPr lang="en-US" sz="2400" b="1" dirty="0">
                          <a:latin typeface="+mn-lt"/>
                        </a:rPr>
                        <a:t>43.8±11.8 </a:t>
                      </a:r>
                    </a:p>
                  </a:txBody>
                  <a:tcPr>
                    <a:solidFill>
                      <a:schemeClr val="bg1"/>
                    </a:solidFill>
                  </a:tcPr>
                </a:tc>
                <a:extLst>
                  <a:ext uri="{0D108BD9-81ED-4DB2-BD59-A6C34878D82A}">
                    <a16:rowId xmlns:a16="http://schemas.microsoft.com/office/drawing/2014/main" val="1509745008"/>
                  </a:ext>
                </a:extLst>
              </a:tr>
              <a:tr h="488004">
                <a:tc>
                  <a:txBody>
                    <a:bodyPr/>
                    <a:lstStyle/>
                    <a:p>
                      <a:pPr algn="l"/>
                      <a:r>
                        <a:rPr lang="en-US" sz="2400" b="1" dirty="0">
                          <a:solidFill>
                            <a:schemeClr val="tx1"/>
                          </a:solidFill>
                          <a:latin typeface="+mn-lt"/>
                          <a:cs typeface="Arial" panose="020B0604020202020204" pitchFamily="34" charset="0"/>
                        </a:rPr>
                        <a:t>Gender</a:t>
                      </a:r>
                      <a:r>
                        <a:rPr lang="en-US" sz="2400" b="1" baseline="0" dirty="0">
                          <a:solidFill>
                            <a:schemeClr val="tx1"/>
                          </a:solidFill>
                          <a:latin typeface="+mn-lt"/>
                          <a:cs typeface="Arial" panose="020B0604020202020204" pitchFamily="34" charset="0"/>
                        </a:rPr>
                        <a:t> (Female)</a:t>
                      </a:r>
                      <a:endParaRPr lang="en-US" sz="2400" b="1" dirty="0">
                        <a:solidFill>
                          <a:schemeClr val="tx1"/>
                        </a:solidFill>
                        <a:latin typeface="+mn-lt"/>
                        <a:cs typeface="Arial" panose="020B0604020202020204" pitchFamily="34" charset="0"/>
                      </a:endParaRPr>
                    </a:p>
                  </a:txBody>
                  <a:tcPr marL="91441" marR="91441" marT="45731" marB="45731">
                    <a:solidFill>
                      <a:schemeClr val="bg1"/>
                    </a:solidFill>
                  </a:tcPr>
                </a:tc>
                <a:tc>
                  <a:txBody>
                    <a:bodyPr/>
                    <a:lstStyle/>
                    <a:p>
                      <a:pPr algn="ctr"/>
                      <a:r>
                        <a:rPr lang="en-US" sz="2400" b="1" dirty="0">
                          <a:latin typeface="+mn-lt"/>
                        </a:rPr>
                        <a:t>18 (90.0)</a:t>
                      </a:r>
                    </a:p>
                  </a:txBody>
                  <a:tcPr>
                    <a:solidFill>
                      <a:schemeClr val="bg1"/>
                    </a:solidFill>
                  </a:tcPr>
                </a:tc>
                <a:extLst>
                  <a:ext uri="{0D108BD9-81ED-4DB2-BD59-A6C34878D82A}">
                    <a16:rowId xmlns:a16="http://schemas.microsoft.com/office/drawing/2014/main" val="2156869579"/>
                  </a:ext>
                </a:extLst>
              </a:tr>
              <a:tr h="458759">
                <a:tc>
                  <a:txBody>
                    <a:bodyPr/>
                    <a:lstStyle/>
                    <a:p>
                      <a:pPr algn="l"/>
                      <a:r>
                        <a:rPr lang="en-US" sz="2400" b="1" dirty="0">
                          <a:solidFill>
                            <a:schemeClr val="tx1"/>
                          </a:solidFill>
                          <a:latin typeface="+mn-lt"/>
                          <a:cs typeface="Arial" panose="020B0604020202020204" pitchFamily="34" charset="0"/>
                        </a:rPr>
                        <a:t>Race</a:t>
                      </a:r>
                      <a:r>
                        <a:rPr lang="en-US" sz="2400" b="1" baseline="0" dirty="0">
                          <a:solidFill>
                            <a:schemeClr val="tx1"/>
                          </a:solidFill>
                          <a:latin typeface="+mn-lt"/>
                          <a:cs typeface="Arial" panose="020B0604020202020204" pitchFamily="34" charset="0"/>
                        </a:rPr>
                        <a:t> (White)</a:t>
                      </a:r>
                      <a:endParaRPr lang="en-US" sz="2400" b="1" dirty="0">
                        <a:solidFill>
                          <a:schemeClr val="tx1"/>
                        </a:solidFill>
                        <a:latin typeface="+mn-lt"/>
                        <a:cs typeface="Arial" panose="020B0604020202020204" pitchFamily="34" charset="0"/>
                      </a:endParaRPr>
                    </a:p>
                  </a:txBody>
                  <a:tcPr marL="91441" marR="91441" marT="45731" marB="45731">
                    <a:solidFill>
                      <a:schemeClr val="bg1"/>
                    </a:solidFill>
                  </a:tcPr>
                </a:tc>
                <a:tc>
                  <a:txBody>
                    <a:bodyPr/>
                    <a:lstStyle/>
                    <a:p>
                      <a:pPr algn="ctr"/>
                      <a:r>
                        <a:rPr lang="en-US" sz="2400" b="1" dirty="0">
                          <a:latin typeface="+mn-lt"/>
                        </a:rPr>
                        <a:t>19 (95.0)</a:t>
                      </a:r>
                    </a:p>
                  </a:txBody>
                  <a:tcPr>
                    <a:solidFill>
                      <a:schemeClr val="bg1"/>
                    </a:solidFill>
                  </a:tcPr>
                </a:tc>
                <a:extLst>
                  <a:ext uri="{0D108BD9-81ED-4DB2-BD59-A6C34878D82A}">
                    <a16:rowId xmlns:a16="http://schemas.microsoft.com/office/drawing/2014/main" val="1861618528"/>
                  </a:ext>
                </a:extLst>
              </a:tr>
              <a:tr h="2794076">
                <a:tc>
                  <a:txBody>
                    <a:bodyPr/>
                    <a:lstStyle/>
                    <a:p>
                      <a:pPr algn="l"/>
                      <a:r>
                        <a:rPr lang="en-US" sz="2400" b="1" dirty="0">
                          <a:latin typeface="+mn-lt"/>
                        </a:rPr>
                        <a:t>Occupation type</a:t>
                      </a:r>
                    </a:p>
                    <a:p>
                      <a:pPr algn="l"/>
                      <a:r>
                        <a:rPr lang="en-US" sz="2400" b="1" dirty="0">
                          <a:latin typeface="+mn-lt"/>
                        </a:rPr>
                        <a:t>     Community health worker/Health educator</a:t>
                      </a:r>
                    </a:p>
                    <a:p>
                      <a:pPr algn="l"/>
                      <a:r>
                        <a:rPr lang="en-US" sz="2400" b="1" dirty="0">
                          <a:latin typeface="+mn-lt"/>
                        </a:rPr>
                        <a:t>     Nurse</a:t>
                      </a:r>
                    </a:p>
                    <a:p>
                      <a:pPr algn="l"/>
                      <a:r>
                        <a:rPr lang="en-US" sz="2400" b="1" dirty="0">
                          <a:latin typeface="+mn-lt"/>
                        </a:rPr>
                        <a:t>     Dietitian</a:t>
                      </a:r>
                    </a:p>
                    <a:p>
                      <a:pPr algn="l"/>
                      <a:r>
                        <a:rPr lang="en-US" sz="2400" b="1" dirty="0">
                          <a:latin typeface="+mn-lt"/>
                        </a:rPr>
                        <a:t>     Pharmacist</a:t>
                      </a:r>
                    </a:p>
                    <a:p>
                      <a:pPr algn="l"/>
                      <a:r>
                        <a:rPr lang="en-US" sz="2400" b="1" dirty="0">
                          <a:latin typeface="+mn-lt"/>
                        </a:rPr>
                        <a:t>     Exercise physiologist</a:t>
                      </a:r>
                    </a:p>
                    <a:p>
                      <a:pPr algn="l"/>
                      <a:r>
                        <a:rPr lang="en-US" sz="2400" b="1" dirty="0">
                          <a:latin typeface="+mn-lt"/>
                        </a:rPr>
                        <a:t>     Medical Directors</a:t>
                      </a:r>
                    </a:p>
                    <a:p>
                      <a:pPr algn="l"/>
                      <a:r>
                        <a:rPr lang="en-US" sz="2400" b="1" dirty="0">
                          <a:latin typeface="+mn-lt"/>
                        </a:rPr>
                        <a:t>     Physical therapist</a:t>
                      </a:r>
                    </a:p>
                    <a:p>
                      <a:pPr algn="l"/>
                      <a:r>
                        <a:rPr lang="en-US" sz="2400" b="1" dirty="0">
                          <a:latin typeface="+mn-lt"/>
                        </a:rPr>
                        <a:t>     Psychologist</a:t>
                      </a:r>
                    </a:p>
                  </a:txBody>
                  <a:tcPr>
                    <a:solidFill>
                      <a:schemeClr val="bg1"/>
                    </a:solidFill>
                  </a:tcPr>
                </a:tc>
                <a:tc>
                  <a:txBody>
                    <a:bodyPr/>
                    <a:lstStyle/>
                    <a:p>
                      <a:pPr algn="ctr"/>
                      <a:endParaRPr lang="en-US" sz="2400" b="1" dirty="0">
                        <a:latin typeface="+mn-lt"/>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b="1" dirty="0">
                          <a:latin typeface="+mn-lt"/>
                        </a:rPr>
                        <a:t>5 (25.0)</a:t>
                      </a:r>
                    </a:p>
                    <a:p>
                      <a:pPr algn="ctr"/>
                      <a:r>
                        <a:rPr lang="en-US" sz="2400" b="1" dirty="0">
                          <a:latin typeface="+mn-lt"/>
                        </a:rPr>
                        <a:t>4 (20.0)</a:t>
                      </a:r>
                    </a:p>
                    <a:p>
                      <a:pPr algn="ctr"/>
                      <a:r>
                        <a:rPr lang="en-US" sz="2400" b="1" dirty="0">
                          <a:latin typeface="+mn-lt"/>
                        </a:rPr>
                        <a:t>3 (15.0)</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b="1" dirty="0">
                          <a:latin typeface="+mn-lt"/>
                        </a:rPr>
                        <a:t>2 (10.0)</a:t>
                      </a:r>
                    </a:p>
                    <a:p>
                      <a:pPr algn="ctr"/>
                      <a:r>
                        <a:rPr lang="en-US" sz="2400" b="1" dirty="0">
                          <a:latin typeface="+mn-lt"/>
                        </a:rPr>
                        <a:t>2 (10.0)</a:t>
                      </a:r>
                    </a:p>
                    <a:p>
                      <a:pPr algn="ctr"/>
                      <a:r>
                        <a:rPr lang="en-US" sz="2400" b="1" dirty="0">
                          <a:latin typeface="+mn-lt"/>
                        </a:rPr>
                        <a:t>2 (10.0)</a:t>
                      </a:r>
                    </a:p>
                    <a:p>
                      <a:pPr algn="ctr"/>
                      <a:r>
                        <a:rPr lang="en-US" sz="2400" b="1" dirty="0">
                          <a:latin typeface="+mn-lt"/>
                        </a:rPr>
                        <a:t>1 (5.0)</a:t>
                      </a:r>
                    </a:p>
                    <a:p>
                      <a:pPr algn="ctr"/>
                      <a:r>
                        <a:rPr lang="en-US" sz="2400" b="1" dirty="0">
                          <a:latin typeface="+mn-lt"/>
                        </a:rPr>
                        <a:t>1 (5.0)</a:t>
                      </a:r>
                    </a:p>
                  </a:txBody>
                  <a:tcPr>
                    <a:solidFill>
                      <a:schemeClr val="bg1"/>
                    </a:solidFill>
                  </a:tcPr>
                </a:tc>
                <a:extLst>
                  <a:ext uri="{0D108BD9-81ED-4DB2-BD59-A6C34878D82A}">
                    <a16:rowId xmlns:a16="http://schemas.microsoft.com/office/drawing/2014/main" val="2478952491"/>
                  </a:ext>
                </a:extLst>
              </a:tr>
              <a:tr h="2794076">
                <a:tc>
                  <a:txBody>
                    <a:bodyPr/>
                    <a:lstStyle/>
                    <a:p>
                      <a:pPr algn="l"/>
                      <a:r>
                        <a:rPr lang="en-US" sz="2400" b="1" dirty="0">
                          <a:latin typeface="+mn-lt"/>
                        </a:rPr>
                        <a:t>Years of clinical and/or academic experience</a:t>
                      </a:r>
                    </a:p>
                    <a:p>
                      <a:pPr algn="l"/>
                      <a:r>
                        <a:rPr lang="en-US" sz="2400" b="1" dirty="0">
                          <a:latin typeface="+mn-lt"/>
                        </a:rPr>
                        <a:t>     1-5 years</a:t>
                      </a:r>
                    </a:p>
                    <a:p>
                      <a:pPr algn="l"/>
                      <a:r>
                        <a:rPr lang="en-US" sz="2400" b="1" dirty="0">
                          <a:latin typeface="+mn-lt"/>
                        </a:rPr>
                        <a:t>     6-10 years</a:t>
                      </a:r>
                    </a:p>
                    <a:p>
                      <a:pPr algn="l"/>
                      <a:r>
                        <a:rPr lang="en-US" sz="2400" b="1" dirty="0">
                          <a:latin typeface="+mn-lt"/>
                        </a:rPr>
                        <a:t>     11-15 years</a:t>
                      </a:r>
                    </a:p>
                    <a:p>
                      <a:pPr algn="l"/>
                      <a:r>
                        <a:rPr lang="en-US" sz="2400" b="1" dirty="0">
                          <a:latin typeface="+mn-lt"/>
                        </a:rPr>
                        <a:t>     16-20 years</a:t>
                      </a:r>
                    </a:p>
                    <a:p>
                      <a:pPr algn="l"/>
                      <a:r>
                        <a:rPr lang="en-US" sz="2400" b="1" dirty="0">
                          <a:latin typeface="+mn-lt"/>
                        </a:rPr>
                        <a:t>     21-25 years</a:t>
                      </a:r>
                    </a:p>
                    <a:p>
                      <a:pPr algn="l"/>
                      <a:r>
                        <a:rPr lang="en-US" sz="2400" b="1" dirty="0">
                          <a:latin typeface="+mn-lt"/>
                        </a:rPr>
                        <a:t>     25+ years</a:t>
                      </a:r>
                    </a:p>
                  </a:txBody>
                  <a:tcPr>
                    <a:solidFill>
                      <a:schemeClr val="bg1"/>
                    </a:solidFill>
                  </a:tcPr>
                </a:tc>
                <a:tc>
                  <a:txBody>
                    <a:bodyPr/>
                    <a:lstStyle/>
                    <a:p>
                      <a:pPr algn="ctr"/>
                      <a:endParaRPr lang="en-US" sz="2400" b="1" dirty="0">
                        <a:latin typeface="+mn-lt"/>
                      </a:endParaRPr>
                    </a:p>
                    <a:p>
                      <a:pPr algn="ctr"/>
                      <a:r>
                        <a:rPr lang="en-US" sz="2400" b="1" dirty="0">
                          <a:latin typeface="+mn-lt"/>
                        </a:rPr>
                        <a:t>6 (30.0)</a:t>
                      </a:r>
                    </a:p>
                    <a:p>
                      <a:pPr algn="ctr"/>
                      <a:r>
                        <a:rPr lang="en-US" sz="2400" b="1" dirty="0">
                          <a:latin typeface="+mn-lt"/>
                        </a:rPr>
                        <a:t>4 (20.0)</a:t>
                      </a:r>
                    </a:p>
                    <a:p>
                      <a:pPr algn="ctr"/>
                      <a:r>
                        <a:rPr lang="en-US" sz="2400" b="1" dirty="0">
                          <a:latin typeface="+mn-lt"/>
                        </a:rPr>
                        <a:t>0 (0)</a:t>
                      </a:r>
                    </a:p>
                    <a:p>
                      <a:pPr algn="ctr"/>
                      <a:r>
                        <a:rPr lang="en-US" sz="2400" b="1" dirty="0">
                          <a:latin typeface="+mn-lt"/>
                        </a:rPr>
                        <a:t>4 (20.0)</a:t>
                      </a:r>
                    </a:p>
                    <a:p>
                      <a:pPr algn="ctr"/>
                      <a:r>
                        <a:rPr lang="en-US" sz="2400" b="1" dirty="0">
                          <a:latin typeface="+mn-lt"/>
                        </a:rPr>
                        <a:t>4 (20.0)</a:t>
                      </a:r>
                    </a:p>
                    <a:p>
                      <a:pPr algn="ctr"/>
                      <a:r>
                        <a:rPr lang="en-US" sz="2400" b="1" dirty="0">
                          <a:latin typeface="+mn-lt"/>
                        </a:rPr>
                        <a:t>2 (10.0)</a:t>
                      </a:r>
                    </a:p>
                  </a:txBody>
                  <a:tcPr>
                    <a:solidFill>
                      <a:schemeClr val="bg1"/>
                    </a:solidFill>
                  </a:tcPr>
                </a:tc>
                <a:extLst>
                  <a:ext uri="{0D108BD9-81ED-4DB2-BD59-A6C34878D82A}">
                    <a16:rowId xmlns:a16="http://schemas.microsoft.com/office/drawing/2014/main" val="3490501513"/>
                  </a:ext>
                </a:extLst>
              </a:tr>
            </a:tbl>
          </a:graphicData>
        </a:graphic>
      </p:graphicFrame>
      <p:sp>
        <p:nvSpPr>
          <p:cNvPr id="31" name="TextBox 30">
            <a:extLst>
              <a:ext uri="{FF2B5EF4-FFF2-40B4-BE49-F238E27FC236}">
                <a16:creationId xmlns:a16="http://schemas.microsoft.com/office/drawing/2014/main" id="{26470ACD-B1B3-435F-BC17-EBA60EFCD7C4}"/>
              </a:ext>
            </a:extLst>
          </p:cNvPr>
          <p:cNvSpPr txBox="1"/>
          <p:nvPr/>
        </p:nvSpPr>
        <p:spPr>
          <a:xfrm>
            <a:off x="13192114" y="17427475"/>
            <a:ext cx="11230658" cy="523220"/>
          </a:xfrm>
          <a:prstGeom prst="rect">
            <a:avLst/>
          </a:prstGeom>
          <a:noFill/>
        </p:spPr>
        <p:txBody>
          <a:bodyPr wrap="square" rtlCol="0" anchor="ctr">
            <a:spAutoFit/>
          </a:bodyPr>
          <a:lstStyle/>
          <a:p>
            <a:r>
              <a:rPr lang="en-US" sz="2800" b="1" dirty="0">
                <a:latin typeface="+mn-lt"/>
              </a:rPr>
              <a:t>Table 1. Participant Demographic Characteristics (n=20)</a:t>
            </a:r>
            <a:endParaRPr lang="en-US" sz="2800" dirty="0"/>
          </a:p>
        </p:txBody>
      </p:sp>
      <p:pic>
        <p:nvPicPr>
          <p:cNvPr id="6" name="Picture 5" descr="Qr code&#10;&#10;Description automatically generated">
            <a:extLst>
              <a:ext uri="{FF2B5EF4-FFF2-40B4-BE49-F238E27FC236}">
                <a16:creationId xmlns:a16="http://schemas.microsoft.com/office/drawing/2014/main" id="{41971A80-DB0F-1E4C-9AA7-EE2697A972F3}"/>
              </a:ext>
            </a:extLst>
          </p:cNvPr>
          <p:cNvPicPr>
            <a:picLocks noChangeAspect="1"/>
          </p:cNvPicPr>
          <p:nvPr/>
        </p:nvPicPr>
        <p:blipFill>
          <a:blip r:embed="rId5"/>
          <a:stretch>
            <a:fillRect/>
          </a:stretch>
        </p:blipFill>
        <p:spPr>
          <a:xfrm>
            <a:off x="46303519" y="27736800"/>
            <a:ext cx="4598081" cy="4598081"/>
          </a:xfrm>
          <a:prstGeom prst="rect">
            <a:avLst/>
          </a:prstGeom>
        </p:spPr>
      </p:pic>
    </p:spTree>
  </p:cSld>
  <p:clrMapOvr>
    <a:masterClrMapping/>
  </p:clrMapOvr>
</p:sld>
</file>

<file path=ppt/theme/theme1.xml><?xml version="1.0" encoding="utf-8"?>
<a:theme xmlns:a="http://schemas.openxmlformats.org/drawingml/2006/main" name="36 x 56_HCOM templat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36 x 56_HCOM template.potx</Template>
  <TotalTime>9859</TotalTime>
  <Words>1358</Words>
  <Application>Microsoft Office PowerPoint</Application>
  <PresentationFormat>Custom</PresentationFormat>
  <Paragraphs>106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Times</vt:lpstr>
      <vt:lpstr>Times New Roman</vt:lpstr>
      <vt:lpstr>Wingdings</vt:lpstr>
      <vt:lpstr>36 x 56_HCOM template</vt:lpstr>
      <vt:lpstr>PowerPoint Presentation</vt:lpstr>
    </vt:vector>
  </TitlesOfParts>
  <Manager>Danette Pratt</Manager>
  <Company>Ohio University Heritage College of Osteopathic Medicine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HCOM poster template</dc:subject>
  <dc:creator>Danette Pratt</dc:creator>
  <cp:keywords>reserach poster, scientific poster, template</cp:keywords>
  <cp:lastModifiedBy>Beverly, Elizabeth</cp:lastModifiedBy>
  <cp:revision>365</cp:revision>
  <cp:lastPrinted>2011-06-24T18:29:38Z</cp:lastPrinted>
  <dcterms:created xsi:type="dcterms:W3CDTF">2010-07-13T19:42:33Z</dcterms:created>
  <dcterms:modified xsi:type="dcterms:W3CDTF">2021-06-15T21:22:17Z</dcterms:modified>
  <cp:category>poster template</cp:category>
</cp:coreProperties>
</file>