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4"/>
  </p:sldMasterIdLst>
  <p:notesMasterIdLst>
    <p:notesMasterId r:id="rId10"/>
  </p:notesMasterIdLst>
  <p:sldIdLst>
    <p:sldId id="319" r:id="rId5"/>
    <p:sldId id="321" r:id="rId6"/>
    <p:sldId id="309" r:id="rId7"/>
    <p:sldId id="264" r:id="rId8"/>
    <p:sldId id="317" r:id="rId9"/>
  </p:sldIdLst>
  <p:sldSz cx="32918400" cy="19202400"/>
  <p:notesSz cx="9601200" cy="73152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Lato" panose="020F0502020204030203" pitchFamily="34" charset="0"/>
      <p:regular r:id="rId17"/>
      <p:bold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0384" userDrawn="1">
          <p15:clr>
            <a:srgbClr val="A4A3A4"/>
          </p15:clr>
        </p15:guide>
        <p15:guide id="3" pos="4016" userDrawn="1">
          <p15:clr>
            <a:srgbClr val="A4A3A4"/>
          </p15:clr>
        </p15:guide>
        <p15:guide id="4" pos="176" userDrawn="1">
          <p15:clr>
            <a:srgbClr val="A4A3A4"/>
          </p15:clr>
        </p15:guide>
        <p15:guide id="5" pos="496" userDrawn="1">
          <p15:clr>
            <a:srgbClr val="A4A3A4"/>
          </p15:clr>
        </p15:guide>
        <p15:guide id="6" orient="horz" pos="60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dsay Herr" initials="LH" lastIdx="1" clrIdx="0">
    <p:extLst>
      <p:ext uri="{19B8F6BF-5375-455C-9EA6-DF929625EA0E}">
        <p15:presenceInfo xmlns:p15="http://schemas.microsoft.com/office/powerpoint/2012/main" userId="S::Lindsay.Herr@asco.org::2d679bad-8c1c-43f8-9b76-32e18ee1ec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238"/>
    <a:srgbClr val="EEEBE9"/>
    <a:srgbClr val="EA4C89"/>
    <a:srgbClr val="FFF59D"/>
    <a:srgbClr val="FFFFFF"/>
    <a:srgbClr val="EFF8F3"/>
    <a:srgbClr val="874A4C"/>
    <a:srgbClr val="FFA726"/>
    <a:srgbClr val="80DEEA"/>
    <a:srgbClr val="FFD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03" autoAdjust="0"/>
    <p:restoredTop sz="94503" autoAdjust="0"/>
  </p:normalViewPr>
  <p:slideViewPr>
    <p:cSldViewPr snapToGrid="0" showGuides="1">
      <p:cViewPr varScale="1">
        <p:scale>
          <a:sx n="31" d="100"/>
          <a:sy n="31" d="100"/>
        </p:scale>
        <p:origin x="438" y="90"/>
      </p:cViewPr>
      <p:guideLst>
        <p:guide pos="10384"/>
        <p:guide pos="4016"/>
        <p:guide pos="176"/>
        <p:guide pos="496"/>
        <p:guide orient="horz" pos="60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D1CB04D-1C75-43E0-9B64-B7DDAA42BB2C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6050" y="914400"/>
            <a:ext cx="422910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39"/>
            <a:ext cx="7680960" cy="288036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26C2670-3342-473C-969D-FDFF399F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66471" rtl="0" eaLnBrk="1" latinLnBrk="0" hangingPunct="1">
      <a:defRPr sz="743" kern="1200">
        <a:solidFill>
          <a:schemeClr val="tx1"/>
        </a:solidFill>
        <a:latin typeface="+mn-lt"/>
        <a:ea typeface="+mn-ea"/>
        <a:cs typeface="+mn-cs"/>
      </a:defRPr>
    </a:lvl1pPr>
    <a:lvl2pPr marL="283235" algn="l" defTabSz="566471" rtl="0" eaLnBrk="1" latinLnBrk="0" hangingPunct="1">
      <a:defRPr sz="743" kern="1200">
        <a:solidFill>
          <a:schemeClr val="tx1"/>
        </a:solidFill>
        <a:latin typeface="+mn-lt"/>
        <a:ea typeface="+mn-ea"/>
        <a:cs typeface="+mn-cs"/>
      </a:defRPr>
    </a:lvl2pPr>
    <a:lvl3pPr marL="566471" algn="l" defTabSz="566471" rtl="0" eaLnBrk="1" latinLnBrk="0" hangingPunct="1">
      <a:defRPr sz="743" kern="1200">
        <a:solidFill>
          <a:schemeClr val="tx1"/>
        </a:solidFill>
        <a:latin typeface="+mn-lt"/>
        <a:ea typeface="+mn-ea"/>
        <a:cs typeface="+mn-cs"/>
      </a:defRPr>
    </a:lvl3pPr>
    <a:lvl4pPr marL="849706" algn="l" defTabSz="566471" rtl="0" eaLnBrk="1" latinLnBrk="0" hangingPunct="1">
      <a:defRPr sz="743" kern="1200">
        <a:solidFill>
          <a:schemeClr val="tx1"/>
        </a:solidFill>
        <a:latin typeface="+mn-lt"/>
        <a:ea typeface="+mn-ea"/>
        <a:cs typeface="+mn-cs"/>
      </a:defRPr>
    </a:lvl4pPr>
    <a:lvl5pPr marL="1132942" algn="l" defTabSz="566471" rtl="0" eaLnBrk="1" latinLnBrk="0" hangingPunct="1">
      <a:defRPr sz="743" kern="1200">
        <a:solidFill>
          <a:schemeClr val="tx1"/>
        </a:solidFill>
        <a:latin typeface="+mn-lt"/>
        <a:ea typeface="+mn-ea"/>
        <a:cs typeface="+mn-cs"/>
      </a:defRPr>
    </a:lvl5pPr>
    <a:lvl6pPr marL="1416177" algn="l" defTabSz="566471" rtl="0" eaLnBrk="1" latinLnBrk="0" hangingPunct="1">
      <a:defRPr sz="743" kern="1200">
        <a:solidFill>
          <a:schemeClr val="tx1"/>
        </a:solidFill>
        <a:latin typeface="+mn-lt"/>
        <a:ea typeface="+mn-ea"/>
        <a:cs typeface="+mn-cs"/>
      </a:defRPr>
    </a:lvl6pPr>
    <a:lvl7pPr marL="1699412" algn="l" defTabSz="566471" rtl="0" eaLnBrk="1" latinLnBrk="0" hangingPunct="1">
      <a:defRPr sz="743" kern="1200">
        <a:solidFill>
          <a:schemeClr val="tx1"/>
        </a:solidFill>
        <a:latin typeface="+mn-lt"/>
        <a:ea typeface="+mn-ea"/>
        <a:cs typeface="+mn-cs"/>
      </a:defRPr>
    </a:lvl7pPr>
    <a:lvl8pPr marL="1982648" algn="l" defTabSz="566471" rtl="0" eaLnBrk="1" latinLnBrk="0" hangingPunct="1">
      <a:defRPr sz="743" kern="1200">
        <a:solidFill>
          <a:schemeClr val="tx1"/>
        </a:solidFill>
        <a:latin typeface="+mn-lt"/>
        <a:ea typeface="+mn-ea"/>
        <a:cs typeface="+mn-cs"/>
      </a:defRPr>
    </a:lvl8pPr>
    <a:lvl9pPr marL="2265883" algn="l" defTabSz="566471" rtl="0" eaLnBrk="1" latinLnBrk="0" hangingPunct="1">
      <a:defRPr sz="74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Poster Template using Individual Text Boxes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5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1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6050" y="914400"/>
            <a:ext cx="4229100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 LIFE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0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3142616"/>
            <a:ext cx="24688800" cy="6685280"/>
          </a:xfrm>
        </p:spPr>
        <p:txBody>
          <a:bodyPr anchor="b"/>
          <a:lstStyle>
            <a:lvl1pPr algn="ctr">
              <a:defRPr sz="16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0085706"/>
            <a:ext cx="24688800" cy="4636134"/>
          </a:xfrm>
        </p:spPr>
        <p:txBody>
          <a:bodyPr/>
          <a:lstStyle>
            <a:lvl1pPr marL="0" indent="0" algn="ctr">
              <a:buNone/>
              <a:defRPr sz="6480"/>
            </a:lvl1pPr>
            <a:lvl2pPr marL="1234440" indent="0" algn="ctr">
              <a:buNone/>
              <a:defRPr sz="5400"/>
            </a:lvl2pPr>
            <a:lvl3pPr marL="2468880" indent="0" algn="ctr">
              <a:buNone/>
              <a:defRPr sz="4860"/>
            </a:lvl3pPr>
            <a:lvl4pPr marL="3703320" indent="0" algn="ctr">
              <a:buNone/>
              <a:defRPr sz="4320"/>
            </a:lvl4pPr>
            <a:lvl5pPr marL="4937760" indent="0" algn="ctr">
              <a:buNone/>
              <a:defRPr sz="4320"/>
            </a:lvl5pPr>
            <a:lvl6pPr marL="6172200" indent="0" algn="ctr">
              <a:buNone/>
              <a:defRPr sz="4320"/>
            </a:lvl6pPr>
            <a:lvl7pPr marL="7406640" indent="0" algn="ctr">
              <a:buNone/>
              <a:defRPr sz="4320"/>
            </a:lvl7pPr>
            <a:lvl8pPr marL="8641080" indent="0" algn="ctr">
              <a:buNone/>
              <a:defRPr sz="4320"/>
            </a:lvl8pPr>
            <a:lvl9pPr marL="9875520" indent="0" algn="ctr">
              <a:buNone/>
              <a:defRPr sz="43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38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5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0" y="1022350"/>
            <a:ext cx="7098030" cy="162731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0" y="1022350"/>
            <a:ext cx="20882610" cy="1627314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5" y="4787268"/>
            <a:ext cx="28392120" cy="7987664"/>
          </a:xfrm>
        </p:spPr>
        <p:txBody>
          <a:bodyPr anchor="b"/>
          <a:lstStyle>
            <a:lvl1pPr>
              <a:defRPr sz="16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5" y="12850498"/>
            <a:ext cx="28392120" cy="4200524"/>
          </a:xfrm>
        </p:spPr>
        <p:txBody>
          <a:bodyPr/>
          <a:lstStyle>
            <a:lvl1pPr marL="0" indent="0">
              <a:buNone/>
              <a:defRPr sz="6480">
                <a:solidFill>
                  <a:schemeClr val="tx1">
                    <a:tint val="75000"/>
                  </a:schemeClr>
                </a:solidFill>
              </a:defRPr>
            </a:lvl1pPr>
            <a:lvl2pPr marL="123444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2pPr>
            <a:lvl3pPr marL="2468880" indent="0">
              <a:buNone/>
              <a:defRPr sz="4860">
                <a:solidFill>
                  <a:schemeClr val="tx1">
                    <a:tint val="75000"/>
                  </a:schemeClr>
                </a:solidFill>
              </a:defRPr>
            </a:lvl3pPr>
            <a:lvl4pPr marL="37033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4pPr>
            <a:lvl5pPr marL="49377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5pPr>
            <a:lvl6pPr marL="617220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6pPr>
            <a:lvl7pPr marL="740664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7pPr>
            <a:lvl8pPr marL="864108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8pPr>
            <a:lvl9pPr marL="987552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3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111750"/>
            <a:ext cx="13990320" cy="12183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111750"/>
            <a:ext cx="13990320" cy="12183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5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022352"/>
            <a:ext cx="28392120" cy="37115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29" y="4707256"/>
            <a:ext cx="13926025" cy="2306954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29" y="7014210"/>
            <a:ext cx="13926025" cy="103168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0" y="4707256"/>
            <a:ext cx="13994608" cy="2306954"/>
          </a:xfrm>
        </p:spPr>
        <p:txBody>
          <a:bodyPr anchor="b"/>
          <a:lstStyle>
            <a:lvl1pPr marL="0" indent="0">
              <a:buNone/>
              <a:defRPr sz="6480" b="1"/>
            </a:lvl1pPr>
            <a:lvl2pPr marL="1234440" indent="0">
              <a:buNone/>
              <a:defRPr sz="5400" b="1"/>
            </a:lvl2pPr>
            <a:lvl3pPr marL="2468880" indent="0">
              <a:buNone/>
              <a:defRPr sz="4860" b="1"/>
            </a:lvl3pPr>
            <a:lvl4pPr marL="3703320" indent="0">
              <a:buNone/>
              <a:defRPr sz="4320" b="1"/>
            </a:lvl4pPr>
            <a:lvl5pPr marL="4937760" indent="0">
              <a:buNone/>
              <a:defRPr sz="4320" b="1"/>
            </a:lvl5pPr>
            <a:lvl6pPr marL="6172200" indent="0">
              <a:buNone/>
              <a:defRPr sz="4320" b="1"/>
            </a:lvl6pPr>
            <a:lvl7pPr marL="7406640" indent="0">
              <a:buNone/>
              <a:defRPr sz="4320" b="1"/>
            </a:lvl7pPr>
            <a:lvl8pPr marL="8641080" indent="0">
              <a:buNone/>
              <a:defRPr sz="4320" b="1"/>
            </a:lvl8pPr>
            <a:lvl9pPr marL="9875520" indent="0">
              <a:buNone/>
              <a:defRPr sz="4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0" y="7014210"/>
            <a:ext cx="13994608" cy="103168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12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8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9" y="1280160"/>
            <a:ext cx="10617040" cy="448056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2764791"/>
            <a:ext cx="16664940" cy="13646150"/>
          </a:xfrm>
        </p:spPr>
        <p:txBody>
          <a:bodyPr/>
          <a:lstStyle>
            <a:lvl1pPr>
              <a:defRPr sz="8640"/>
            </a:lvl1pPr>
            <a:lvl2pPr>
              <a:defRPr sz="7560"/>
            </a:lvl2pPr>
            <a:lvl3pPr>
              <a:defRPr sz="6480"/>
            </a:lvl3pPr>
            <a:lvl4pPr>
              <a:defRPr sz="5400"/>
            </a:lvl4pPr>
            <a:lvl5pPr>
              <a:defRPr sz="5400"/>
            </a:lvl5pPr>
            <a:lvl6pPr>
              <a:defRPr sz="5400"/>
            </a:lvl6pPr>
            <a:lvl7pPr>
              <a:defRPr sz="5400"/>
            </a:lvl7pPr>
            <a:lvl8pPr>
              <a:defRPr sz="5400"/>
            </a:lvl8pPr>
            <a:lvl9pPr>
              <a:defRPr sz="5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9" y="5760720"/>
            <a:ext cx="10617040" cy="10672446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28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9" y="1280160"/>
            <a:ext cx="10617040" cy="4480560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2764791"/>
            <a:ext cx="16664940" cy="13646150"/>
          </a:xfrm>
        </p:spPr>
        <p:txBody>
          <a:bodyPr anchor="t"/>
          <a:lstStyle>
            <a:lvl1pPr marL="0" indent="0">
              <a:buNone/>
              <a:defRPr sz="8640"/>
            </a:lvl1pPr>
            <a:lvl2pPr marL="1234440" indent="0">
              <a:buNone/>
              <a:defRPr sz="7560"/>
            </a:lvl2pPr>
            <a:lvl3pPr marL="2468880" indent="0">
              <a:buNone/>
              <a:defRPr sz="6480"/>
            </a:lvl3pPr>
            <a:lvl4pPr marL="3703320" indent="0">
              <a:buNone/>
              <a:defRPr sz="5400"/>
            </a:lvl4pPr>
            <a:lvl5pPr marL="4937760" indent="0">
              <a:buNone/>
              <a:defRPr sz="5400"/>
            </a:lvl5pPr>
            <a:lvl6pPr marL="6172200" indent="0">
              <a:buNone/>
              <a:defRPr sz="5400"/>
            </a:lvl6pPr>
            <a:lvl7pPr marL="7406640" indent="0">
              <a:buNone/>
              <a:defRPr sz="5400"/>
            </a:lvl7pPr>
            <a:lvl8pPr marL="8641080" indent="0">
              <a:buNone/>
              <a:defRPr sz="5400"/>
            </a:lvl8pPr>
            <a:lvl9pPr marL="9875520" indent="0">
              <a:buNone/>
              <a:defRPr sz="5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9" y="5760720"/>
            <a:ext cx="10617040" cy="10672446"/>
          </a:xfrm>
        </p:spPr>
        <p:txBody>
          <a:bodyPr/>
          <a:lstStyle>
            <a:lvl1pPr marL="0" indent="0">
              <a:buNone/>
              <a:defRPr sz="4320"/>
            </a:lvl1pPr>
            <a:lvl2pPr marL="1234440" indent="0">
              <a:buNone/>
              <a:defRPr sz="3780"/>
            </a:lvl2pPr>
            <a:lvl3pPr marL="2468880" indent="0">
              <a:buNone/>
              <a:defRPr sz="3240"/>
            </a:lvl3pPr>
            <a:lvl4pPr marL="3703320" indent="0">
              <a:buNone/>
              <a:defRPr sz="2700"/>
            </a:lvl4pPr>
            <a:lvl5pPr marL="4937760" indent="0">
              <a:buNone/>
              <a:defRPr sz="2700"/>
            </a:lvl5pPr>
            <a:lvl6pPr marL="6172200" indent="0">
              <a:buNone/>
              <a:defRPr sz="2700"/>
            </a:lvl6pPr>
            <a:lvl7pPr marL="7406640" indent="0">
              <a:buNone/>
              <a:defRPr sz="2700"/>
            </a:lvl7pPr>
            <a:lvl8pPr marL="8641080" indent="0">
              <a:buNone/>
              <a:defRPr sz="2700"/>
            </a:lvl8pPr>
            <a:lvl9pPr marL="9875520" indent="0">
              <a:buNone/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07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022352"/>
            <a:ext cx="28392120" cy="3711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111750"/>
            <a:ext cx="28392120" cy="12183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17797781"/>
            <a:ext cx="7406640" cy="1022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5061-2F74-46D4-9F8F-C77EF304855D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17797781"/>
            <a:ext cx="11109960" cy="1022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17797781"/>
            <a:ext cx="7406640" cy="10223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8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2468880" rtl="0" eaLnBrk="1" latinLnBrk="0" hangingPunct="1">
        <a:lnSpc>
          <a:spcPct val="90000"/>
        </a:lnSpc>
        <a:spcBef>
          <a:spcPct val="0"/>
        </a:spcBef>
        <a:buNone/>
        <a:defRPr sz="118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7220" indent="-617220" algn="l" defTabSz="2468880" rtl="0" eaLnBrk="1" latinLnBrk="0" hangingPunct="1">
        <a:lnSpc>
          <a:spcPct val="90000"/>
        </a:lnSpc>
        <a:spcBef>
          <a:spcPts val="27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8516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0861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5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555498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78942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802386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925830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10492740" indent="-617220" algn="l" defTabSz="246888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2pPr>
      <a:lvl3pPr marL="24688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3pPr>
      <a:lvl4pPr marL="37033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5pPr>
      <a:lvl6pPr marL="617220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6pPr>
      <a:lvl7pPr marL="740664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7pPr>
      <a:lvl8pPr marL="864108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8pPr>
      <a:lvl9pPr marL="9875520" algn="l" defTabSz="2468880" rtl="0" eaLnBrk="1" latinLnBrk="0" hangingPunct="1">
        <a:defRPr sz="48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highered.com/news/2019/06/24/theres-movement-better-scientific-posters-are-they-really-bett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kristinrojasmd" TargetMode="External"/><Relationship Id="rId3" Type="http://schemas.openxmlformats.org/officeDocument/2006/relationships/hyperlink" Target="https://www.qrcode-monkey.com/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s://linktr.e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kristinrojasmd/status/1124418213050298368" TargetMode="Externa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RwJbhkCA58&amp;feature=youtu.be" TargetMode="External"/><Relationship Id="rId2" Type="http://schemas.openxmlformats.org/officeDocument/2006/relationships/hyperlink" Target="https://www.insidehighered.com/news/2019/06/24/theres-movement-better-scientific-posters-are-they-really-better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2AD944-7D57-4665-971F-668A33F598C8}"/>
              </a:ext>
            </a:extLst>
          </p:cNvPr>
          <p:cNvSpPr txBox="1"/>
          <p:nvPr/>
        </p:nvSpPr>
        <p:spPr>
          <a:xfrm>
            <a:off x="0" y="0"/>
            <a:ext cx="32918400" cy="255454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Abstract #: Abstract Title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Authors: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EC3DA-1C54-4FCA-8123-728A6D0DC052}"/>
              </a:ext>
            </a:extLst>
          </p:cNvPr>
          <p:cNvSpPr txBox="1"/>
          <p:nvPr/>
        </p:nvSpPr>
        <p:spPr>
          <a:xfrm>
            <a:off x="11332029" y="2554545"/>
            <a:ext cx="11201400" cy="1652760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Conclusions/Main Finding Goes Here in Plain English </a:t>
            </a:r>
          </a:p>
          <a:p>
            <a:endParaRPr lang="en-US" sz="9600" dirty="0">
              <a:solidFill>
                <a:schemeClr val="bg1"/>
              </a:solidFill>
            </a:endParaRPr>
          </a:p>
          <a:p>
            <a:r>
              <a:rPr lang="en-US" sz="9600" i="1" dirty="0">
                <a:solidFill>
                  <a:schemeClr val="bg1"/>
                </a:solidFill>
              </a:rPr>
              <a:t>Emphasize Important Words</a:t>
            </a:r>
          </a:p>
          <a:p>
            <a:endParaRPr lang="en-US" sz="9600" dirty="0">
              <a:solidFill>
                <a:schemeClr val="bg1"/>
              </a:solidFill>
            </a:endParaRPr>
          </a:p>
          <a:p>
            <a:endParaRPr lang="en-US" sz="9600" dirty="0">
              <a:solidFill>
                <a:schemeClr val="bg1"/>
              </a:solidFill>
            </a:endParaRPr>
          </a:p>
          <a:p>
            <a:endParaRPr lang="en-US" sz="9600" dirty="0">
              <a:solidFill>
                <a:schemeClr val="bg1"/>
              </a:solidFill>
            </a:endParaRPr>
          </a:p>
          <a:p>
            <a:endParaRPr lang="en-US" sz="9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Insert Logos, Acknowledgements, Author Contact Information, QR Codes here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E0184-1599-4CA6-A246-A096FD37DD48}"/>
              </a:ext>
            </a:extLst>
          </p:cNvPr>
          <p:cNvSpPr txBox="1"/>
          <p:nvPr/>
        </p:nvSpPr>
        <p:spPr>
          <a:xfrm>
            <a:off x="0" y="2554545"/>
            <a:ext cx="11332029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Background/Methods: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Who cares?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Explain why your study matters in the fastest, most concise way possible (</a:t>
            </a:r>
            <a:r>
              <a:rPr lang="en-US" sz="4000" b="1" dirty="0"/>
              <a:t>feel free to add graphics/images!)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9C1F6-3D38-4E5E-A734-7BC16958D47A}"/>
              </a:ext>
            </a:extLst>
          </p:cNvPr>
          <p:cNvSpPr txBox="1"/>
          <p:nvPr/>
        </p:nvSpPr>
        <p:spPr>
          <a:xfrm>
            <a:off x="0" y="10649069"/>
            <a:ext cx="11332029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Methods: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How did you find this?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What did you collect and who did you collect it from?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How did you test it?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Illustrate your methods if you can!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34632-24C8-466A-83D9-E07601553C0D}"/>
              </a:ext>
            </a:extLst>
          </p:cNvPr>
          <p:cNvSpPr txBox="1"/>
          <p:nvPr/>
        </p:nvSpPr>
        <p:spPr>
          <a:xfrm>
            <a:off x="22533429" y="2554545"/>
            <a:ext cx="10384971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Results/Graphs/Data: </a:t>
            </a:r>
          </a:p>
          <a:p>
            <a:r>
              <a:rPr lang="en-US" sz="4000" dirty="0"/>
              <a:t>Delete this text and replace with your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Graphs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Charts/Comparisons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0672C-393D-4C8C-BD57-83F777616BF2}"/>
              </a:ext>
            </a:extLst>
          </p:cNvPr>
          <p:cNvSpPr txBox="1"/>
          <p:nvPr/>
        </p:nvSpPr>
        <p:spPr>
          <a:xfrm>
            <a:off x="22664059" y="13726835"/>
            <a:ext cx="102543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Future Directions for Research: 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2921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2AD944-7D57-4665-971F-668A33F598C8}"/>
              </a:ext>
            </a:extLst>
          </p:cNvPr>
          <p:cNvSpPr txBox="1"/>
          <p:nvPr/>
        </p:nvSpPr>
        <p:spPr>
          <a:xfrm>
            <a:off x="0" y="0"/>
            <a:ext cx="32918400" cy="255454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</a:rPr>
              <a:t>Abstract #: How to Create a Stellar Poster Presentation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Authors: John Doe, Jane Smith, ASCO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EC3DA-1C54-4FCA-8123-728A6D0DC052}"/>
              </a:ext>
            </a:extLst>
          </p:cNvPr>
          <p:cNvSpPr txBox="1"/>
          <p:nvPr/>
        </p:nvSpPr>
        <p:spPr>
          <a:xfrm>
            <a:off x="11332029" y="2554545"/>
            <a:ext cx="11201400" cy="1671226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6600" dirty="0">
              <a:solidFill>
                <a:schemeClr val="bg1"/>
              </a:solidFill>
            </a:endParaRPr>
          </a:p>
          <a:p>
            <a:r>
              <a:rPr lang="en-US" sz="6000" b="1" dirty="0">
                <a:solidFill>
                  <a:schemeClr val="bg1"/>
                </a:solidFill>
              </a:rPr>
              <a:t>Your poster is a vehicle for explaining to attendees where the research in the field is going, and </a:t>
            </a:r>
            <a:r>
              <a:rPr lang="en-US" sz="6000" b="1" i="1" dirty="0">
                <a:solidFill>
                  <a:schemeClr val="bg1"/>
                </a:solidFill>
              </a:rPr>
              <a:t>why it matters to clinicians.</a:t>
            </a:r>
          </a:p>
          <a:p>
            <a:endParaRPr lang="en-US" sz="9600" dirty="0">
              <a:solidFill>
                <a:schemeClr val="bg1"/>
              </a:solidFill>
            </a:endParaRPr>
          </a:p>
          <a:p>
            <a:r>
              <a:rPr lang="en-US" sz="7000" i="1" u="sng" dirty="0">
                <a:solidFill>
                  <a:schemeClr val="bg1"/>
                </a:solidFill>
              </a:rPr>
              <a:t>Emphasize actionable take-home points </a:t>
            </a:r>
            <a:r>
              <a:rPr lang="en-US" sz="7000" i="1" dirty="0">
                <a:solidFill>
                  <a:schemeClr val="bg1"/>
                </a:solidFill>
              </a:rPr>
              <a:t>for optimal attendee learning.</a:t>
            </a:r>
          </a:p>
          <a:p>
            <a:endParaRPr lang="en-US" sz="9600" dirty="0">
              <a:solidFill>
                <a:schemeClr val="bg1"/>
              </a:solidFill>
            </a:endParaRPr>
          </a:p>
          <a:p>
            <a:endParaRPr lang="en-US" sz="9600" dirty="0">
              <a:solidFill>
                <a:schemeClr val="bg1"/>
              </a:solidFill>
            </a:endParaRPr>
          </a:p>
          <a:p>
            <a:endParaRPr lang="en-US" sz="9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Insert Logos, Acknowledgements, Author Contact Information, QR Codes here 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E0184-1599-4CA6-A246-A096FD37DD48}"/>
              </a:ext>
            </a:extLst>
          </p:cNvPr>
          <p:cNvSpPr txBox="1"/>
          <p:nvPr/>
        </p:nvSpPr>
        <p:spPr>
          <a:xfrm>
            <a:off x="0" y="2554545"/>
            <a:ext cx="113320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Background/Methods: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Use bullet point to create visual space within the text on your poster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Only include what is necessary.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Set the stage for the study.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Focus more on the Results and Conclusions than on Background and Methods. 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9C1F6-3D38-4E5E-A734-7BC16958D47A}"/>
              </a:ext>
            </a:extLst>
          </p:cNvPr>
          <p:cNvSpPr txBox="1"/>
          <p:nvPr/>
        </p:nvSpPr>
        <p:spPr>
          <a:xfrm>
            <a:off x="247135" y="9245830"/>
            <a:ext cx="113320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Methods: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This poster was built to serve as a guide for attendees to organize their research for poster presentation.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Why is this study important? Who does this research help?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What questions does this study aim to answer?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Why is it relevant to attendees?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34632-24C8-466A-83D9-E07601553C0D}"/>
              </a:ext>
            </a:extLst>
          </p:cNvPr>
          <p:cNvSpPr txBox="1"/>
          <p:nvPr/>
        </p:nvSpPr>
        <p:spPr>
          <a:xfrm>
            <a:off x="22533429" y="2554545"/>
            <a:ext cx="10384971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Results/Graphs/Data: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We surveyed meeting attendees and ASCO staff to find out what they loved or hated about poster presentations.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The survey included 5 questions.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90% stated that posters with too much text can be overwhelming.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10% of respondents do not visit the Poster Sessions.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80% appreciate use of tables/charts/graphs to demonstrate findings.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0672C-393D-4C8C-BD57-83F777616BF2}"/>
              </a:ext>
            </a:extLst>
          </p:cNvPr>
          <p:cNvSpPr txBox="1"/>
          <p:nvPr/>
        </p:nvSpPr>
        <p:spPr>
          <a:xfrm>
            <a:off x="22664059" y="13726835"/>
            <a:ext cx="102543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/>
              <a:t>Future Directions for Research: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How does this study help move the field forward/ provide value to clinicians and patients? </a:t>
            </a:r>
            <a:endParaRPr lang="en-US" sz="4000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0000"/>
                </a:solidFill>
              </a:rPr>
              <a:t>Make a better poster! Learn more here:</a:t>
            </a:r>
          </a:p>
          <a:p>
            <a:r>
              <a:rPr lang="en-US" sz="4000" dirty="0">
                <a:hlinkClick r:id="rId3"/>
              </a:rPr>
              <a:t>https://www.insidehighered.com/news/2019/06/24/theres-movement-better-scientific-posters-are-they-really-better</a:t>
            </a:r>
            <a:r>
              <a:rPr lang="en-US" sz="4000" dirty="0"/>
              <a:t> </a:t>
            </a:r>
          </a:p>
          <a:p>
            <a:endParaRPr lang="en-US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439206-49F8-47CB-AC00-A580350E7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9367" y="9289789"/>
            <a:ext cx="7267576" cy="4437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A4341B-253D-4B79-AB76-594CCB77D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61" y="14435461"/>
            <a:ext cx="10208706" cy="40121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267E30-DC66-425E-BC33-A7DB13C9C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7789" y="17875248"/>
            <a:ext cx="1402406" cy="114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1DE618-643E-4290-8444-2D670EB7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7687" y="-2212"/>
            <a:ext cx="13603026" cy="1965831"/>
          </a:xfrm>
        </p:spPr>
        <p:txBody>
          <a:bodyPr>
            <a:normAutofit/>
          </a:bodyPr>
          <a:lstStyle/>
          <a:p>
            <a:r>
              <a:rPr lang="en-US" sz="11000" b="1" dirty="0">
                <a:latin typeface="+mn-lt"/>
              </a:rPr>
              <a:t>Real World Samples</a:t>
            </a:r>
          </a:p>
        </p:txBody>
      </p:sp>
      <p:pic>
        <p:nvPicPr>
          <p:cNvPr id="3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AB442DAB-8B55-4921-B9F7-4BFBEE9EC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769" y="1963619"/>
            <a:ext cx="11890951" cy="8276102"/>
          </a:xfrm>
          <a:prstGeom prst="rect">
            <a:avLst/>
          </a:prstGeo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FB512EB-4A7F-472B-87BA-C1E3FC61E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65" y="9601200"/>
            <a:ext cx="11890951" cy="8718049"/>
          </a:xfrm>
          <a:prstGeom prst="rect">
            <a:avLst/>
          </a:prstGeom>
        </p:spPr>
      </p:pic>
      <p:pic>
        <p:nvPicPr>
          <p:cNvPr id="9" name="Picture 8" descr="A screenshot of text&#10;&#10;Description automatically generated">
            <a:extLst>
              <a:ext uri="{FF2B5EF4-FFF2-40B4-BE49-F238E27FC236}">
                <a16:creationId xmlns:a16="http://schemas.microsoft.com/office/drawing/2014/main" id="{AB363741-AE8D-4802-990A-086E943C1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017" y="10239721"/>
            <a:ext cx="14232398" cy="8302232"/>
          </a:xfrm>
          <a:prstGeom prst="rect">
            <a:avLst/>
          </a:prstGeom>
        </p:spPr>
      </p:pic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F37A1AD-FC7F-448A-8329-0CC9E6338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65" y="1919181"/>
            <a:ext cx="12203613" cy="71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2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2"/>
            <a:extLst>
              <a:ext uri="{FF2B5EF4-FFF2-40B4-BE49-F238E27FC236}">
                <a16:creationId xmlns:a16="http://schemas.microsoft.com/office/drawing/2014/main" id="{08346F16-E6F8-42FC-BA64-9229E18AAB57}"/>
              </a:ext>
            </a:extLst>
          </p:cNvPr>
          <p:cNvSpPr/>
          <p:nvPr/>
        </p:nvSpPr>
        <p:spPr>
          <a:xfrm>
            <a:off x="2362200" y="16210083"/>
            <a:ext cx="3268579" cy="25591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71ABED-F630-40F1-81A5-EEC922E4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7974" y="411946"/>
            <a:ext cx="11170376" cy="2233283"/>
          </a:xfrm>
        </p:spPr>
        <p:txBody>
          <a:bodyPr>
            <a:normAutofit/>
          </a:bodyPr>
          <a:lstStyle/>
          <a:p>
            <a:pPr algn="ctr"/>
            <a:r>
              <a:rPr lang="en-US" sz="11000" b="1" dirty="0">
                <a:latin typeface="+mn-lt"/>
                <a:ea typeface="Lato Black" panose="020F0502020204030203" pitchFamily="34" charset="0"/>
                <a:cs typeface="Lato Black" panose="020F0502020204030203" pitchFamily="34" charset="0"/>
              </a:rPr>
              <a:t>How to QR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007E-F751-4980-B13D-3DDB6802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8028" y="4278085"/>
            <a:ext cx="16114874" cy="1044000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7800" b="1" dirty="0">
                <a:latin typeface="Lato" panose="020F0502020204030203" pitchFamily="34" charset="0"/>
                <a:cs typeface="Arial" panose="020B0604020202020204" pitchFamily="34" charset="0"/>
              </a:rPr>
              <a:t>How do I</a:t>
            </a:r>
            <a:r>
              <a:rPr lang="en-US" sz="7800" b="1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7800" b="1" dirty="0">
                <a:solidFill>
                  <a:schemeClr val="accent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create</a:t>
            </a:r>
            <a:r>
              <a:rPr lang="en-US" sz="7800" b="1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7800" b="1" dirty="0">
                <a:latin typeface="Lato" panose="020F0502020204030203" pitchFamily="34" charset="0"/>
                <a:cs typeface="Arial" panose="020B0604020202020204" pitchFamily="34" charset="0"/>
              </a:rPr>
              <a:t>a QR code?</a:t>
            </a:r>
          </a:p>
          <a:p>
            <a:pPr>
              <a:lnSpc>
                <a:spcPct val="110000"/>
              </a:lnSpc>
            </a:pPr>
            <a:r>
              <a:rPr lang="en-US" sz="6000" dirty="0">
                <a:solidFill>
                  <a:srgbClr val="2196F3"/>
                </a:solidFill>
                <a:latin typeface="Lato" panose="020F0502020204030203" pitchFamily="34" charset="0"/>
                <a:cs typeface="Arial" panose="020B0604020202020204" pitchFamily="34" charset="0"/>
                <a:hlinkClick r:id="rId3"/>
              </a:rPr>
              <a:t>https://www.qrcode-monkey.com/</a:t>
            </a:r>
            <a:r>
              <a:rPr lang="en-US" sz="6000" dirty="0">
                <a:solidFill>
                  <a:srgbClr val="2196F3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Lato" panose="020F0502020204030203" pitchFamily="34" charset="0"/>
                <a:cs typeface="Arial" panose="020B0604020202020204" pitchFamily="34" charset="0"/>
              </a:rPr>
              <a:t>is free, URLs don’t expire, and you can add cool features like images.</a:t>
            </a:r>
            <a:br>
              <a:rPr lang="en-US" sz="6000" dirty="0">
                <a:solidFill>
                  <a:srgbClr val="2196F3"/>
                </a:solidFill>
                <a:latin typeface="Lato" panose="020F0502020204030203" pitchFamily="34" charset="0"/>
                <a:cs typeface="Arial" panose="020B0604020202020204" pitchFamily="34" charset="0"/>
              </a:rPr>
            </a:br>
            <a:br>
              <a:rPr lang="en-US" sz="6000" dirty="0">
                <a:solidFill>
                  <a:srgbClr val="2196F3"/>
                </a:solidFill>
                <a:latin typeface="Lato" panose="020F0502020204030203" pitchFamily="34" charset="0"/>
                <a:cs typeface="Arial" panose="020B0604020202020204" pitchFamily="34" charset="0"/>
              </a:rPr>
            </a:br>
            <a:endParaRPr lang="en-US" sz="6000" dirty="0">
              <a:solidFill>
                <a:srgbClr val="2196F3"/>
              </a:solidFill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7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I </a:t>
            </a:r>
            <a:r>
              <a:rPr lang="en-US" sz="78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scan</a:t>
            </a:r>
            <a:r>
              <a:rPr lang="en-US" sz="7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 QR code?</a:t>
            </a:r>
          </a:p>
          <a:p>
            <a:pPr>
              <a:lnSpc>
                <a:spcPct val="110000"/>
              </a:lnSpc>
            </a:pPr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Just pull out your phone and take a picture!</a:t>
            </a:r>
            <a:r>
              <a:rPr lang="en-US" sz="6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modern iPhones and most Android phones have built-in QR detection in their cameras. Some Android phones may need an app.</a:t>
            </a:r>
            <a:b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6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6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9D3D64-A9B7-4AFC-A66C-1B29B4F9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57724" y="4278085"/>
            <a:ext cx="4686300" cy="4686300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CAF5EFFD-3E2B-4BB2-93BE-1BF0E052C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5018" y="11021785"/>
            <a:ext cx="4686300" cy="44958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E6096-B3BF-47AC-962E-5C88CBF8FB4A}"/>
              </a:ext>
            </a:extLst>
          </p:cNvPr>
          <p:cNvSpPr txBox="1"/>
          <p:nvPr/>
        </p:nvSpPr>
        <p:spPr>
          <a:xfrm>
            <a:off x="1027620" y="8375443"/>
            <a:ext cx="5937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/>
              <a:t>Ctrl-click</a:t>
            </a:r>
            <a:r>
              <a:rPr lang="en-US" sz="4000" dirty="0"/>
              <a:t> this thumbnail to watch a video on scanning #betterposter QR codes</a:t>
            </a:r>
            <a:r>
              <a:rPr lang="en-US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06F7F1-B026-4D3E-9F80-50B4EBBCC9D3}"/>
              </a:ext>
            </a:extLst>
          </p:cNvPr>
          <p:cNvSpPr/>
          <p:nvPr/>
        </p:nvSpPr>
        <p:spPr>
          <a:xfrm>
            <a:off x="5492928" y="10419347"/>
            <a:ext cx="2107019" cy="1384995"/>
          </a:xfrm>
          <a:custGeom>
            <a:avLst/>
            <a:gdLst>
              <a:gd name="connsiteX0" fmla="*/ 980 w 1589149"/>
              <a:gd name="connsiteY0" fmla="*/ 0 h 2069432"/>
              <a:gd name="connsiteX1" fmla="*/ 257654 w 1589149"/>
              <a:gd name="connsiteY1" fmla="*/ 1780674 h 2069432"/>
              <a:gd name="connsiteX2" fmla="*/ 1589149 w 1589149"/>
              <a:gd name="connsiteY2" fmla="*/ 2069432 h 206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9149" h="2069432">
                <a:moveTo>
                  <a:pt x="980" y="0"/>
                </a:moveTo>
                <a:cubicBezTo>
                  <a:pt x="-3031" y="717884"/>
                  <a:pt x="-7041" y="1435769"/>
                  <a:pt x="257654" y="1780674"/>
                </a:cubicBezTo>
                <a:cubicBezTo>
                  <a:pt x="522349" y="2125579"/>
                  <a:pt x="1131949" y="2007937"/>
                  <a:pt x="1589149" y="2069432"/>
                </a:cubicBezTo>
              </a:path>
            </a:pathLst>
          </a:custGeom>
          <a:solidFill>
            <a:schemeClr val="bg1"/>
          </a:solidFill>
          <a:ln w="7620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F8CF84-10E7-4689-A819-230811EEEDBF}"/>
              </a:ext>
            </a:extLst>
          </p:cNvPr>
          <p:cNvSpPr txBox="1"/>
          <p:nvPr/>
        </p:nvSpPr>
        <p:spPr>
          <a:xfrm>
            <a:off x="7971924" y="15517585"/>
            <a:ext cx="5372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Donated by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@kristinrojasmd</a:t>
            </a:r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dirty="0">
                <a:hlinkClick r:id="rId6"/>
              </a:rPr>
              <a:t>https://twitter.com/kristinrojasmd/status/1124418213050298368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45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3FDB8-DD92-48A8-B2F8-9F4171D37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1000" b="1" dirty="0"/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57AA-55ED-4E0D-A086-91973DD7A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about the development of this Template by Mike Morrison, Michigan State University: </a:t>
            </a:r>
            <a:r>
              <a:rPr lang="en-US" dirty="0">
                <a:hlinkClick r:id="rId2"/>
              </a:rPr>
              <a:t>https://www.insidehighered.com/news/2019/06/24/theres-movement-better-scientific-posters-are-they-really-better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Watch this YouTube Video explaining the Template: </a:t>
            </a:r>
            <a:r>
              <a:rPr lang="en-US" dirty="0">
                <a:hlinkClick r:id="rId3"/>
              </a:rPr>
              <a:t>https://www.youtube.com/watch?v=1RwJbhkCA58&amp;feature=youtu.be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298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C24C4ACFCE9A48B8FB24D317AF858B" ma:contentTypeVersion="12" ma:contentTypeDescription="Create a new document." ma:contentTypeScope="" ma:versionID="57617d509fbf826dc059d49637aea493">
  <xsd:schema xmlns:xsd="http://www.w3.org/2001/XMLSchema" xmlns:xs="http://www.w3.org/2001/XMLSchema" xmlns:p="http://schemas.microsoft.com/office/2006/metadata/properties" xmlns:ns2="7c3013fe-70f9-4ff4-8610-8d1cdb634c0d" xmlns:ns3="c358cfc3-f71e-41a5-9d77-25d9b3a30863" targetNamespace="http://schemas.microsoft.com/office/2006/metadata/properties" ma:root="true" ma:fieldsID="20a276d81431d8b95807eb994ce1c865" ns2:_="" ns3:_="">
    <xsd:import namespace="7c3013fe-70f9-4ff4-8610-8d1cdb634c0d"/>
    <xsd:import namespace="c358cfc3-f71e-41a5-9d77-25d9b3a308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013fe-70f9-4ff4-8610-8d1cdb634c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8cfc3-f71e-41a5-9d77-25d9b3a308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3943FB-B30E-4EA8-AC49-4555611B5C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DF4B4D-E2FB-4D27-8E56-E0FB6F9C2260}">
  <ds:schemaRefs>
    <ds:schemaRef ds:uri="7c3013fe-70f9-4ff4-8610-8d1cdb634c0d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c358cfc3-f71e-41a5-9d77-25d9b3a3086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B1A6537-1BFF-4A37-BC53-1AE7D3FE18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3013fe-70f9-4ff4-8610-8d1cdb634c0d"/>
    <ds:schemaRef ds:uri="c358cfc3-f71e-41a5-9d77-25d9b3a308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</TotalTime>
  <Words>523</Words>
  <Application>Microsoft Office PowerPoint</Application>
  <PresentationFormat>Custom</PresentationFormat>
  <Paragraphs>103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Lato</vt:lpstr>
      <vt:lpstr>Arial</vt:lpstr>
      <vt:lpstr>Calibri Light</vt:lpstr>
      <vt:lpstr>Office Theme</vt:lpstr>
      <vt:lpstr>PowerPoint Presentation</vt:lpstr>
      <vt:lpstr>PowerPoint Presentation</vt:lpstr>
      <vt:lpstr>Real World Samples</vt:lpstr>
      <vt:lpstr>How to QR Code</vt:lpstr>
      <vt:lpstr>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finding goes here, translated into plain English. Emphasize the important words.</dc:title>
  <dc:creator>Lisa Greaves</dc:creator>
  <cp:lastModifiedBy>Jennifer Vitek</cp:lastModifiedBy>
  <cp:revision>34</cp:revision>
  <dcterms:created xsi:type="dcterms:W3CDTF">2019-07-25T20:43:26Z</dcterms:created>
  <dcterms:modified xsi:type="dcterms:W3CDTF">2020-03-20T15:58:14Z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0x010100B1C24C4ACFCE9A48B8FB24D317AF858B</vt:lpwstr>
  </property>
</Properties>
</file>