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2.xml" ContentType="application/vnd.openxmlformats-officedocument.theme+xml"/>
  <Override PartName="/ppt/tags/tag99.xml" ContentType="application/vnd.openxmlformats-officedocument.presentationml.tags+xml"/>
  <Override PartName="/ppt/notesSlides/notesSlide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6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30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31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.xml" ContentType="application/vnd.openxmlformats-officedocument.presentationml.notesSlide+xml"/>
  <Override PartName="/ppt/tags/tag135.xml" ContentType="application/vnd.openxmlformats-officedocument.presentationml.tags+xml"/>
  <Override PartName="/ppt/notesSlides/notesSlide4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40"/>
  </p:notesMasterIdLst>
  <p:sldIdLst>
    <p:sldId id="2145726537" r:id="rId5"/>
    <p:sldId id="2145726503" r:id="rId6"/>
    <p:sldId id="2145726557" r:id="rId7"/>
    <p:sldId id="2145726556" r:id="rId8"/>
    <p:sldId id="2145726566" r:id="rId9"/>
    <p:sldId id="2145726563" r:id="rId10"/>
    <p:sldId id="2145726567" r:id="rId11"/>
    <p:sldId id="2145726640" r:id="rId12"/>
    <p:sldId id="2145726573" r:id="rId13"/>
    <p:sldId id="2145726587" r:id="rId14"/>
    <p:sldId id="2145726641" r:id="rId15"/>
    <p:sldId id="2145726652" r:id="rId16"/>
    <p:sldId id="2145726569" r:id="rId17"/>
    <p:sldId id="2145726653" r:id="rId18"/>
    <p:sldId id="2145726578" r:id="rId19"/>
    <p:sldId id="2145726644" r:id="rId20"/>
    <p:sldId id="2145726668" r:id="rId21"/>
    <p:sldId id="2145726598" r:id="rId22"/>
    <p:sldId id="2145726643" r:id="rId23"/>
    <p:sldId id="2145726581" r:id="rId24"/>
    <p:sldId id="2145726657" r:id="rId25"/>
    <p:sldId id="2145726658" r:id="rId26"/>
    <p:sldId id="2145726659" r:id="rId27"/>
    <p:sldId id="2145726660" r:id="rId28"/>
    <p:sldId id="2145726661" r:id="rId29"/>
    <p:sldId id="2145726662" r:id="rId30"/>
    <p:sldId id="2145726665" r:id="rId31"/>
    <p:sldId id="2145726664" r:id="rId32"/>
    <p:sldId id="2145726655" r:id="rId33"/>
    <p:sldId id="1611" r:id="rId34"/>
    <p:sldId id="2145726666" r:id="rId35"/>
    <p:sldId id="2145726670" r:id="rId36"/>
    <p:sldId id="1527" r:id="rId37"/>
    <p:sldId id="298" r:id="rId38"/>
    <p:sldId id="1741" r:id="rId39"/>
  </p:sldIdLst>
  <p:sldSz cx="12192000" cy="6858000"/>
  <p:notesSz cx="7102475" cy="9388475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6" clrIdx="2"/>
  <p:cmAuthor id="4" name="Balfour, William" initials="BW" lastIdx="2" clrIdx="3">
    <p:extLst>
      <p:ext uri="{19B8F6BF-5375-455C-9EA6-DF929625EA0E}">
        <p15:presenceInfo xmlns:p15="http://schemas.microsoft.com/office/powerpoint/2012/main" userId="S::wbalfour@chartis.com::f2498415-ed97-4045-9031-7ac6bd846f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00294C"/>
    <a:srgbClr val="33C2BF"/>
    <a:srgbClr val="7CAF2A"/>
    <a:srgbClr val="92CDFF"/>
    <a:srgbClr val="2EB0AD"/>
    <a:srgbClr val="D7D0DF"/>
    <a:srgbClr val="AFA1BE"/>
    <a:srgbClr val="87729E"/>
    <a:srgbClr val="5F4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1690F-789D-4090-B825-B970039CA0C2}" v="930" dt="2022-08-01T21:40:52.388"/>
    <p1510:client id="{2B80E951-24F5-42F5-9FE0-C36D1ED67765}" v="525" dt="2022-08-02T12:34:58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May-21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50%-69%</c:v>
                </c:pt>
                <c:pt idx="2">
                  <c:v>70%-89%</c:v>
                </c:pt>
                <c:pt idx="3">
                  <c:v>90%-100%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37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7-400C-A61C-CB5281889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Oct-21</c:v>
                </c:pt>
              </c:strCache>
            </c:strRef>
          </c:tx>
          <c:spPr>
            <a:solidFill>
              <a:srgbClr val="7CAF2A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50%-69%</c:v>
                </c:pt>
                <c:pt idx="2">
                  <c:v>70%-89%</c:v>
                </c:pt>
                <c:pt idx="3">
                  <c:v>90%-100%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11.5</c:v>
                </c:pt>
                <c:pt idx="1">
                  <c:v>43.9</c:v>
                </c:pt>
                <c:pt idx="2">
                  <c:v>30.8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7-400C-A61C-CB5281889D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22-Apr</c:v>
                </c:pt>
              </c:strCache>
            </c:strRef>
          </c:tx>
          <c:spPr>
            <a:solidFill>
              <a:srgbClr val="33C2BF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&lt;50%</c:v>
                </c:pt>
                <c:pt idx="1">
                  <c:v>50%-69%</c:v>
                </c:pt>
                <c:pt idx="2">
                  <c:v>70%-89%</c:v>
                </c:pt>
                <c:pt idx="3">
                  <c:v>90%-100%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8</c:v>
                </c:pt>
                <c:pt idx="2">
                  <c:v>39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7-4C18-B31F-E8313FE16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6005083461389E-2"/>
          <c:y val="1.621814363186107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Oct-21</c:v>
                </c:pt>
              </c:strCache>
            </c:strRef>
          </c:tx>
          <c:spPr>
            <a:solidFill>
              <a:srgbClr val="7CAF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7-403F-A305-CF3278CC61E4}"/>
              </c:ext>
            </c:extLst>
          </c:dPt>
          <c:dPt>
            <c:idx val="1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9-4A7F-9E3B-D4939A559982}"/>
              </c:ext>
            </c:extLst>
          </c:dPt>
          <c:dPt>
            <c:idx val="2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07-403F-A305-CF3278CC61E4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23.1</c:v>
                </c:pt>
                <c:pt idx="1">
                  <c:v>52.3</c:v>
                </c:pt>
                <c:pt idx="2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9-4A7F-9E3B-D4939A5599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rgbClr val="33C2B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50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F7-4ECF-B4A3-3C908AF81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Inpatient Market Share</c:v>
                </c:pt>
                <c:pt idx="1">
                  <c:v>Outpatient Market Share</c:v>
                </c:pt>
                <c:pt idx="2">
                  <c:v>Quality</c:v>
                </c:pt>
                <c:pt idx="3">
                  <c:v>Outcomes</c:v>
                </c:pt>
                <c:pt idx="4">
                  <c:v>Patient Perspective</c:v>
                </c:pt>
                <c:pt idx="5">
                  <c:v>Cost</c:v>
                </c:pt>
                <c:pt idx="6">
                  <c:v>Charge</c:v>
                </c:pt>
                <c:pt idx="7">
                  <c:v>Finance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73.2</c:v>
                </c:pt>
                <c:pt idx="1">
                  <c:v>80.7</c:v>
                </c:pt>
                <c:pt idx="2">
                  <c:v>76.5</c:v>
                </c:pt>
                <c:pt idx="3">
                  <c:v>67.7</c:v>
                </c:pt>
                <c:pt idx="4">
                  <c:v>79.2</c:v>
                </c:pt>
                <c:pt idx="5">
                  <c:v>39.200000000000003</c:v>
                </c:pt>
                <c:pt idx="6">
                  <c:v>79.599999999999994</c:v>
                </c:pt>
                <c:pt idx="7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8-4910-A610-092DFD3A53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T100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Inpatient Market Share</c:v>
                </c:pt>
                <c:pt idx="1">
                  <c:v>Outpatient Market Share</c:v>
                </c:pt>
                <c:pt idx="2">
                  <c:v>Quality</c:v>
                </c:pt>
                <c:pt idx="3">
                  <c:v>Outcomes</c:v>
                </c:pt>
                <c:pt idx="4">
                  <c:v>Patient Perspective</c:v>
                </c:pt>
                <c:pt idx="5">
                  <c:v>Cost</c:v>
                </c:pt>
                <c:pt idx="6">
                  <c:v>Charge</c:v>
                </c:pt>
                <c:pt idx="7">
                  <c:v>Finance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41.5</c:v>
                </c:pt>
                <c:pt idx="1">
                  <c:v>48.1</c:v>
                </c:pt>
                <c:pt idx="2">
                  <c:v>63.2</c:v>
                </c:pt>
                <c:pt idx="3">
                  <c:v>50.8</c:v>
                </c:pt>
                <c:pt idx="4">
                  <c:v>69.099999999999994</c:v>
                </c:pt>
                <c:pt idx="5">
                  <c:v>33.799999999999997</c:v>
                </c:pt>
                <c:pt idx="6">
                  <c:v>58.4</c:v>
                </c:pt>
                <c:pt idx="7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8-4910-A610-092DFD3A5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059823"/>
        <c:axId val="595075631"/>
      </c:barChart>
      <c:catAx>
        <c:axId val="59505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75631"/>
        <c:crosses val="autoZero"/>
        <c:auto val="1"/>
        <c:lblAlgn val="ctr"/>
        <c:lblOffset val="100"/>
        <c:noMultiLvlLbl val="0"/>
      </c:catAx>
      <c:valAx>
        <c:axId val="59507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5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33859360911766E-2"/>
          <c:y val="9.6496517105643706E-2"/>
          <c:w val="0.91393228127817649"/>
          <c:h val="0.86926278327622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11%-15%</c:v>
                </c:pt>
                <c:pt idx="1">
                  <c:v>6%-10%</c:v>
                </c:pt>
                <c:pt idx="2">
                  <c:v>3%-5%</c:v>
                </c:pt>
                <c:pt idx="3">
                  <c:v>&lt;2%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7-400C-A61C-CB5281889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11%-15%</c:v>
                </c:pt>
                <c:pt idx="1">
                  <c:v>6%-10%</c:v>
                </c:pt>
                <c:pt idx="2">
                  <c:v>3%-5%</c:v>
                </c:pt>
                <c:pt idx="3">
                  <c:v>&lt;2%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13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0-4D40-9111-5BC78F93B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29127800862328E-2"/>
          <c:y val="2.500000000000000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May-21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1270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5-4CFE-AA8A-605B3B5A45F8}"/>
              </c:ext>
            </c:extLst>
          </c:dPt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Facilities</c:v>
                </c:pt>
                <c:pt idx="2">
                  <c:v>Administration</c:v>
                </c:pt>
                <c:pt idx="3">
                  <c:v>Ancillary Services</c:v>
                </c:pt>
                <c:pt idx="4">
                  <c:v>Physicians</c:v>
                </c:pt>
                <c:pt idx="5">
                  <c:v>Nurses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0">
                  <c:v>7.7</c:v>
                </c:pt>
                <c:pt idx="1">
                  <c:v>23.1</c:v>
                </c:pt>
                <c:pt idx="2">
                  <c:v>25.4</c:v>
                </c:pt>
                <c:pt idx="3">
                  <c:v>28.5</c:v>
                </c:pt>
                <c:pt idx="4">
                  <c:v>66.2</c:v>
                </c:pt>
                <c:pt idx="5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5-4CFE-AA8A-605B3B5A4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6005083461389E-2"/>
          <c:y val="2.500000000000000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Oct-21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B0-4C4C-A722-51B089A58A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95-4E25-B2D2-E32706FFB96E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9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5-4E25-B2D2-E32706FFB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6005083461389E-2"/>
          <c:y val="1.6218143631861071E-2"/>
          <c:w val="0.92749393520574297"/>
          <c:h val="0.952455520334880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rgbClr val="7CAF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7-403F-A305-CF3278CC61E4}"/>
              </c:ext>
            </c:extLst>
          </c:dPt>
          <c:dPt>
            <c:idx val="1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9-4A7F-9E3B-D4939A559982}"/>
              </c:ext>
            </c:extLst>
          </c:dPt>
          <c:dPt>
            <c:idx val="2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07-403F-A305-CF3278CC61E4}"/>
              </c:ext>
            </c:extLst>
          </c:dPt>
          <c:cat>
            <c:strRef>
              <c:f>Sheet1!$A$2:$A$6</c:f>
              <c:strCache>
                <c:ptCount val="5"/>
                <c:pt idx="0">
                  <c:v>$21K+</c:v>
                </c:pt>
                <c:pt idx="1">
                  <c:v>$16K-$20K</c:v>
                </c:pt>
                <c:pt idx="2">
                  <c:v>$11K-$15K</c:v>
                </c:pt>
                <c:pt idx="3">
                  <c:v>$6K-$10K</c:v>
                </c:pt>
                <c:pt idx="4">
                  <c:v>$1k-$5K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34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9-4A7F-9E3B-D4939A559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29127800862328E-2"/>
          <c:y val="2.500000000000000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Oct. 21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05-4C10-BDBD-9C5F7FFF2D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F-4DDA-B28A-0C407812568F}"/>
              </c:ext>
            </c:extLst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">
                  <c:v>52.3</c:v>
                </c:pt>
                <c:pt idx="1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9F-4DDA-B28A-0C40781256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0F-4863-8085-145605D9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6005083461389E-2"/>
          <c:y val="2.500000000000000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Oct-21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2-485B-ACCC-E9F10EABFD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A-4F9A-9B04-08DEA244A0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E2-485B-ACCC-E9F10EABFD60}"/>
              </c:ext>
            </c:extLst>
          </c:dPt>
          <c:cat>
            <c:strRef>
              <c:f>Sheet1!$A$2:$A$4</c:f>
              <c:strCache>
                <c:ptCount val="3"/>
                <c:pt idx="0">
                  <c:v>Something we are considering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21.5</c:v>
                </c:pt>
                <c:pt idx="1">
                  <c:v>51.5</c:v>
                </c:pt>
                <c:pt idx="2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A-4F9A-9B04-08DEA244A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Something we are considering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</c:v>
                </c:pt>
                <c:pt idx="1">
                  <c:v>71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01-41B9-9772-8E0EED585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6005083461389E-2"/>
          <c:y val="2.5000000000000001E-2"/>
          <c:w val="0.87892225788508149"/>
          <c:h val="0.86865625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Oct-21</c:v>
                </c:pt>
              </c:strCache>
            </c:strRef>
          </c:tx>
          <c:spPr>
            <a:solidFill>
              <a:srgbClr val="7CAF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B0-4C4C-A722-51B089A58A0B}"/>
              </c:ext>
            </c:extLst>
          </c:dPt>
          <c:dPt>
            <c:idx val="1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5-4E25-B2D2-E32706FFB96E}"/>
              </c:ext>
            </c:extLst>
          </c:dPt>
          <c:dPt>
            <c:idx val="2"/>
            <c:invertIfNegative val="0"/>
            <c:bubble3D val="0"/>
            <c:spPr>
              <a:solidFill>
                <a:srgbClr val="7CAF2A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B0-4C4C-A722-51B089A58A0B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53.9</c:v>
                </c:pt>
                <c:pt idx="1">
                  <c:v>25.4</c:v>
                </c:pt>
                <c:pt idx="2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5-4E25-B2D2-E32706FFB9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rgbClr val="33C2B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1A-4004-9198-7796282AD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287375"/>
        <c:axId val="1035289039"/>
      </c:barChart>
      <c:catAx>
        <c:axId val="103528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289039"/>
        <c:crosses val="autoZero"/>
        <c:auto val="1"/>
        <c:lblAlgn val="ctr"/>
        <c:lblOffset val="100"/>
        <c:noMultiLvlLbl val="0"/>
      </c:catAx>
      <c:valAx>
        <c:axId val="1035289039"/>
        <c:scaling>
          <c:orientation val="minMax"/>
          <c:max val="100"/>
        </c:scaling>
        <c:delete val="1"/>
        <c:axPos val="b"/>
        <c:numFmt formatCode="0" sourceLinked="0"/>
        <c:majorTickMark val="none"/>
        <c:minorTickMark val="none"/>
        <c:tickLblPos val="nextTo"/>
        <c:crossAx val="10352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48C0C57C-2696-4DDD-BFE4-5F78DF17E85B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517548"/>
            <a:ext cx="5681343" cy="3697767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300"/>
            <a:ext cx="3078058" cy="471175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4040F445-DC38-4AA7-ADD3-A5A42148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0F445-DC38-4AA7-ADD3-A5A421485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0F445-DC38-4AA7-ADD3-A5A421485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A0800-4CE1-45D3-A54E-89343416D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1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A0800-4CE1-45D3-A54E-89343416D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9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sv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sv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sv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8.sv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8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hartis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5CEAAB6D-19CA-4691-85FD-38268F4AF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909528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5CEAAB6D-19CA-4691-85FD-38268F4AF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7523F81-5288-43A8-BD7C-B0854769AF6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39C46-638F-4788-9308-D95F85EF4102}"/>
              </a:ext>
            </a:extLst>
          </p:cNvPr>
          <p:cNvSpPr/>
          <p:nvPr userDrawn="1"/>
        </p:nvSpPr>
        <p:spPr>
          <a:xfrm>
            <a:off x="1" y="0"/>
            <a:ext cx="121849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6BF5F01E-FB41-49A0-9167-EB3B871AF096}"/>
              </a:ext>
            </a:extLst>
          </p:cNvPr>
          <p:cNvSpPr/>
          <p:nvPr userDrawn="1"/>
        </p:nvSpPr>
        <p:spPr>
          <a:xfrm>
            <a:off x="7379343" y="0"/>
            <a:ext cx="4826179" cy="6858000"/>
          </a:xfrm>
          <a:custGeom>
            <a:avLst/>
            <a:gdLst>
              <a:gd name="connsiteX0" fmla="*/ 2227641 w 6548808"/>
              <a:gd name="connsiteY0" fmla="*/ 0 h 6858000"/>
              <a:gd name="connsiteX1" fmla="*/ 6552614 w 6548808"/>
              <a:gd name="connsiteY1" fmla="*/ 476 h 6858000"/>
              <a:gd name="connsiteX2" fmla="*/ 6552614 w 6548808"/>
              <a:gd name="connsiteY2" fmla="*/ 6858000 h 6858000"/>
              <a:gd name="connsiteX3" fmla="*/ 0 w 6548808"/>
              <a:gd name="connsiteY3" fmla="*/ 6858000 h 6858000"/>
              <a:gd name="connsiteX4" fmla="*/ 2227641 w 6548808"/>
              <a:gd name="connsiteY4" fmla="*/ 0 h 6858000"/>
              <a:gd name="connsiteX0" fmla="*/ 2227641 w 6552614"/>
              <a:gd name="connsiteY0" fmla="*/ 0 h 6858000"/>
              <a:gd name="connsiteX1" fmla="*/ 4025074 w 6552614"/>
              <a:gd name="connsiteY1" fmla="*/ 207510 h 6858000"/>
              <a:gd name="connsiteX2" fmla="*/ 6552614 w 6552614"/>
              <a:gd name="connsiteY2" fmla="*/ 6858000 h 6858000"/>
              <a:gd name="connsiteX3" fmla="*/ 0 w 6552614"/>
              <a:gd name="connsiteY3" fmla="*/ 6858000 h 6858000"/>
              <a:gd name="connsiteX4" fmla="*/ 2227641 w 6552614"/>
              <a:gd name="connsiteY4" fmla="*/ 0 h 6858000"/>
              <a:gd name="connsiteX0" fmla="*/ 2227641 w 6552614"/>
              <a:gd name="connsiteY0" fmla="*/ 0 h 6858000"/>
              <a:gd name="connsiteX1" fmla="*/ 3619632 w 6552614"/>
              <a:gd name="connsiteY1" fmla="*/ 476 h 6858000"/>
              <a:gd name="connsiteX2" fmla="*/ 6552614 w 6552614"/>
              <a:gd name="connsiteY2" fmla="*/ 6858000 h 6858000"/>
              <a:gd name="connsiteX3" fmla="*/ 0 w 6552614"/>
              <a:gd name="connsiteY3" fmla="*/ 6858000 h 6858000"/>
              <a:gd name="connsiteX4" fmla="*/ 2227641 w 6552614"/>
              <a:gd name="connsiteY4" fmla="*/ 0 h 6858000"/>
              <a:gd name="connsiteX0" fmla="*/ 2227641 w 3619632"/>
              <a:gd name="connsiteY0" fmla="*/ 0 h 6858000"/>
              <a:gd name="connsiteX1" fmla="*/ 3619632 w 3619632"/>
              <a:gd name="connsiteY1" fmla="*/ 476 h 6858000"/>
              <a:gd name="connsiteX2" fmla="*/ 3240071 w 3619632"/>
              <a:gd name="connsiteY2" fmla="*/ 6806242 h 6858000"/>
              <a:gd name="connsiteX3" fmla="*/ 0 w 3619632"/>
              <a:gd name="connsiteY3" fmla="*/ 6858000 h 6858000"/>
              <a:gd name="connsiteX4" fmla="*/ 2227641 w 3619632"/>
              <a:gd name="connsiteY4" fmla="*/ 0 h 6858000"/>
              <a:gd name="connsiteX0" fmla="*/ 2227641 w 3619633"/>
              <a:gd name="connsiteY0" fmla="*/ 0 h 6858000"/>
              <a:gd name="connsiteX1" fmla="*/ 3619632 w 3619633"/>
              <a:gd name="connsiteY1" fmla="*/ 476 h 6858000"/>
              <a:gd name="connsiteX2" fmla="*/ 3619633 w 3619633"/>
              <a:gd name="connsiteY2" fmla="*/ 6858000 h 6858000"/>
              <a:gd name="connsiteX3" fmla="*/ 0 w 3619633"/>
              <a:gd name="connsiteY3" fmla="*/ 6858000 h 6858000"/>
              <a:gd name="connsiteX4" fmla="*/ 2227641 w 36196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633" h="6858000">
                <a:moveTo>
                  <a:pt x="2227641" y="0"/>
                </a:moveTo>
                <a:lnTo>
                  <a:pt x="3619632" y="476"/>
                </a:lnTo>
                <a:cubicBezTo>
                  <a:pt x="3619632" y="2286317"/>
                  <a:pt x="3619633" y="4572159"/>
                  <a:pt x="3619633" y="6858000"/>
                </a:cubicBezTo>
                <a:lnTo>
                  <a:pt x="0" y="6858000"/>
                </a:lnTo>
                <a:lnTo>
                  <a:pt x="2227641" y="0"/>
                </a:lnTo>
              </a:path>
            </a:pathLst>
          </a:custGeom>
          <a:solidFill>
            <a:srgbClr val="FFFFFF"/>
          </a:solidFill>
          <a:ln w="22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DF3627-6FC4-4937-ADBE-CA4997CB6C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745695" y="3766194"/>
            <a:ext cx="5613400" cy="701021"/>
          </a:xfrm>
        </p:spPr>
        <p:txBody>
          <a:bodyPr>
            <a:noAutofit/>
          </a:bodyPr>
          <a:lstStyle>
            <a:lvl1pPr marL="0" indent="0" algn="l">
              <a:buNone/>
              <a:defRPr sz="2000" i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D363EA3-47B1-4095-90C5-7026EC0D0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45695" y="4606524"/>
            <a:ext cx="5613400" cy="37306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1050" b="1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INSERT DATE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D25C394-494F-451E-B7D9-0C407C181CB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45695" y="2064389"/>
            <a:ext cx="5613400" cy="1498700"/>
          </a:xfr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6C9D6E-D16C-4C9C-A405-12A975BB84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585379"/>
            <a:ext cx="2573991" cy="67070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8CBF01-616E-4147-B456-332B040827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6865" y="5519202"/>
            <a:ext cx="3103033" cy="101917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client logo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999929FD-352B-45F9-83B5-383522EC99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5" y="5632165"/>
            <a:ext cx="2145256" cy="5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2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is Divider Marigold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55607" y="2546645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414722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is Divider Aqua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55607" y="2546645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13527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rtis Divider Blue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271119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Gray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blackGray">
          <a:xfrm>
            <a:off x="655609" y="2555780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236320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rtis Divider Chartreuse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38902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Gray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blackGray">
          <a:xfrm>
            <a:off x="655609" y="2555780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24844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rtis Divider Salmon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Gray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blackGray">
          <a:xfrm>
            <a:off x="655609" y="2555780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00894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rtis Divider Marigold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Gray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blackGray">
          <a:xfrm>
            <a:off x="655609" y="2555780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60695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rtis Divider Aqua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Gray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blackGray">
          <a:xfrm>
            <a:off x="655609" y="2555780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4547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is 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D1A32-8270-44A3-9FAC-D00C409F1C8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3BD35-1D90-49D9-A8BD-4D7B6C14F6BD}"/>
              </a:ext>
            </a:extLst>
          </p:cNvPr>
          <p:cNvSpPr/>
          <p:nvPr/>
        </p:nvSpPr>
        <p:spPr>
          <a:xfrm>
            <a:off x="3" y="2534195"/>
            <a:ext cx="12191997" cy="1648359"/>
          </a:xfrm>
          <a:custGeom>
            <a:avLst/>
            <a:gdLst>
              <a:gd name="connsiteX0" fmla="*/ 0 w 9150814"/>
              <a:gd name="connsiteY0" fmla="*/ 0 h 1648358"/>
              <a:gd name="connsiteX1" fmla="*/ 9156875 w 9150814"/>
              <a:gd name="connsiteY1" fmla="*/ 0 h 1648358"/>
              <a:gd name="connsiteX2" fmla="*/ 9156875 w 9150814"/>
              <a:gd name="connsiteY2" fmla="*/ 1654419 h 1648358"/>
              <a:gd name="connsiteX3" fmla="*/ 0 w 9150814"/>
              <a:gd name="connsiteY3" fmla="*/ 1654419 h 16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14" h="1648358">
                <a:moveTo>
                  <a:pt x="0" y="0"/>
                </a:moveTo>
                <a:lnTo>
                  <a:pt x="9156875" y="0"/>
                </a:lnTo>
                <a:lnTo>
                  <a:pt x="9156875" y="1654419"/>
                </a:lnTo>
                <a:lnTo>
                  <a:pt x="0" y="1654419"/>
                </a:lnTo>
                <a:close/>
              </a:path>
            </a:pathLst>
          </a:custGeom>
          <a:solidFill>
            <a:schemeClr val="accent1"/>
          </a:solidFill>
          <a:ln w="12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10673753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594" y="2774593"/>
            <a:ext cx="10673753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28554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hartis Divider Chartreuse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D1A32-8270-44A3-9FAC-D00C409F1C8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3BD35-1D90-49D9-A8BD-4D7B6C14F6BD}"/>
              </a:ext>
            </a:extLst>
          </p:cNvPr>
          <p:cNvSpPr/>
          <p:nvPr/>
        </p:nvSpPr>
        <p:spPr>
          <a:xfrm>
            <a:off x="3" y="2534195"/>
            <a:ext cx="12191997" cy="1648359"/>
          </a:xfrm>
          <a:custGeom>
            <a:avLst/>
            <a:gdLst>
              <a:gd name="connsiteX0" fmla="*/ 0 w 9150814"/>
              <a:gd name="connsiteY0" fmla="*/ 0 h 1648358"/>
              <a:gd name="connsiteX1" fmla="*/ 9156875 w 9150814"/>
              <a:gd name="connsiteY1" fmla="*/ 0 h 1648358"/>
              <a:gd name="connsiteX2" fmla="*/ 9156875 w 9150814"/>
              <a:gd name="connsiteY2" fmla="*/ 1654419 h 1648358"/>
              <a:gd name="connsiteX3" fmla="*/ 0 w 9150814"/>
              <a:gd name="connsiteY3" fmla="*/ 1654419 h 16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14" h="1648358">
                <a:moveTo>
                  <a:pt x="0" y="0"/>
                </a:moveTo>
                <a:lnTo>
                  <a:pt x="9156875" y="0"/>
                </a:lnTo>
                <a:lnTo>
                  <a:pt x="9156875" y="1654419"/>
                </a:lnTo>
                <a:lnTo>
                  <a:pt x="0" y="1654419"/>
                </a:lnTo>
                <a:close/>
              </a:path>
            </a:pathLst>
          </a:custGeom>
          <a:solidFill>
            <a:schemeClr val="accent1"/>
          </a:solidFill>
          <a:ln w="12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10673753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594" y="2774593"/>
            <a:ext cx="10673753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816636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is Divider Salmon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D1A32-8270-44A3-9FAC-D00C409F1C8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3BD35-1D90-49D9-A8BD-4D7B6C14F6BD}"/>
              </a:ext>
            </a:extLst>
          </p:cNvPr>
          <p:cNvSpPr/>
          <p:nvPr/>
        </p:nvSpPr>
        <p:spPr>
          <a:xfrm>
            <a:off x="3" y="2534195"/>
            <a:ext cx="12191997" cy="1648359"/>
          </a:xfrm>
          <a:custGeom>
            <a:avLst/>
            <a:gdLst>
              <a:gd name="connsiteX0" fmla="*/ 0 w 9150814"/>
              <a:gd name="connsiteY0" fmla="*/ 0 h 1648358"/>
              <a:gd name="connsiteX1" fmla="*/ 9156875 w 9150814"/>
              <a:gd name="connsiteY1" fmla="*/ 0 h 1648358"/>
              <a:gd name="connsiteX2" fmla="*/ 9156875 w 9150814"/>
              <a:gd name="connsiteY2" fmla="*/ 1654419 h 1648358"/>
              <a:gd name="connsiteX3" fmla="*/ 0 w 9150814"/>
              <a:gd name="connsiteY3" fmla="*/ 1654419 h 16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14" h="1648358">
                <a:moveTo>
                  <a:pt x="0" y="0"/>
                </a:moveTo>
                <a:lnTo>
                  <a:pt x="9156875" y="0"/>
                </a:lnTo>
                <a:lnTo>
                  <a:pt x="9156875" y="1654419"/>
                </a:lnTo>
                <a:lnTo>
                  <a:pt x="0" y="1654419"/>
                </a:lnTo>
                <a:close/>
              </a:path>
            </a:pathLst>
          </a:custGeom>
          <a:solidFill>
            <a:schemeClr val="accent1"/>
          </a:solidFill>
          <a:ln w="12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10673753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594" y="2774593"/>
            <a:ext cx="10673753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8006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hartis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5CEAAB6D-19CA-4691-85FD-38268F4AF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9631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5CEAAB6D-19CA-4691-85FD-38268F4AF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7523F81-5288-43A8-BD7C-B0854769AF6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DF3627-6FC4-4937-ADBE-CA4997CB6C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45697" y="3766194"/>
            <a:ext cx="5613400" cy="701021"/>
          </a:xfrm>
        </p:spPr>
        <p:txBody>
          <a:bodyPr>
            <a:noAutofit/>
          </a:bodyPr>
          <a:lstStyle>
            <a:lvl1pPr marL="0" indent="0" algn="l">
              <a:buNone/>
              <a:defRPr sz="2000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D363EA3-47B1-4095-90C5-7026EC0D0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45696" y="4606524"/>
            <a:ext cx="5613400" cy="37306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105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INSERT DATE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D25C394-494F-451E-B7D9-0C407C181CBD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745695" y="2064389"/>
            <a:ext cx="5613400" cy="1498700"/>
          </a:xfr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6C9D6E-D16C-4C9C-A405-12A975BB84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585379"/>
            <a:ext cx="2573991" cy="67070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ADD535-05D6-4DCC-AA98-0B460F4A8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5760"/>
          <a:stretch/>
        </p:blipFill>
        <p:spPr>
          <a:xfrm>
            <a:off x="6578601" y="0"/>
            <a:ext cx="56134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8CBF01-616E-4147-B456-332B040827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5068" y="5389805"/>
            <a:ext cx="3103033" cy="1019175"/>
          </a:xfr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to 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2714744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is Divider Marigold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D1A32-8270-44A3-9FAC-D00C409F1C8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3BD35-1D90-49D9-A8BD-4D7B6C14F6BD}"/>
              </a:ext>
            </a:extLst>
          </p:cNvPr>
          <p:cNvSpPr/>
          <p:nvPr/>
        </p:nvSpPr>
        <p:spPr>
          <a:xfrm>
            <a:off x="3" y="2534195"/>
            <a:ext cx="12191997" cy="1648359"/>
          </a:xfrm>
          <a:custGeom>
            <a:avLst/>
            <a:gdLst>
              <a:gd name="connsiteX0" fmla="*/ 0 w 9150814"/>
              <a:gd name="connsiteY0" fmla="*/ 0 h 1648358"/>
              <a:gd name="connsiteX1" fmla="*/ 9156875 w 9150814"/>
              <a:gd name="connsiteY1" fmla="*/ 0 h 1648358"/>
              <a:gd name="connsiteX2" fmla="*/ 9156875 w 9150814"/>
              <a:gd name="connsiteY2" fmla="*/ 1654419 h 1648358"/>
              <a:gd name="connsiteX3" fmla="*/ 0 w 9150814"/>
              <a:gd name="connsiteY3" fmla="*/ 1654419 h 16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14" h="1648358">
                <a:moveTo>
                  <a:pt x="0" y="0"/>
                </a:moveTo>
                <a:lnTo>
                  <a:pt x="9156875" y="0"/>
                </a:lnTo>
                <a:lnTo>
                  <a:pt x="9156875" y="1654419"/>
                </a:lnTo>
                <a:lnTo>
                  <a:pt x="0" y="1654419"/>
                </a:lnTo>
                <a:close/>
              </a:path>
            </a:pathLst>
          </a:custGeom>
          <a:solidFill>
            <a:schemeClr val="accent1"/>
          </a:solidFill>
          <a:ln w="12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93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10673753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594" y="2774593"/>
            <a:ext cx="10673753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241989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is Divider Aqua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D1A32-8270-44A3-9FAC-D00C409F1C8A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3BD35-1D90-49D9-A8BD-4D7B6C14F6BD}"/>
              </a:ext>
            </a:extLst>
          </p:cNvPr>
          <p:cNvSpPr/>
          <p:nvPr/>
        </p:nvSpPr>
        <p:spPr>
          <a:xfrm>
            <a:off x="3" y="2534195"/>
            <a:ext cx="12191997" cy="1648359"/>
          </a:xfrm>
          <a:custGeom>
            <a:avLst/>
            <a:gdLst>
              <a:gd name="connsiteX0" fmla="*/ 0 w 9150814"/>
              <a:gd name="connsiteY0" fmla="*/ 0 h 1648358"/>
              <a:gd name="connsiteX1" fmla="*/ 9156875 w 9150814"/>
              <a:gd name="connsiteY1" fmla="*/ 0 h 1648358"/>
              <a:gd name="connsiteX2" fmla="*/ 9156875 w 9150814"/>
              <a:gd name="connsiteY2" fmla="*/ 1654419 h 1648358"/>
              <a:gd name="connsiteX3" fmla="*/ 0 w 9150814"/>
              <a:gd name="connsiteY3" fmla="*/ 1654419 h 16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814" h="1648358">
                <a:moveTo>
                  <a:pt x="0" y="0"/>
                </a:moveTo>
                <a:lnTo>
                  <a:pt x="9156875" y="0"/>
                </a:lnTo>
                <a:lnTo>
                  <a:pt x="9156875" y="1654419"/>
                </a:lnTo>
                <a:lnTo>
                  <a:pt x="0" y="1654419"/>
                </a:lnTo>
                <a:close/>
              </a:path>
            </a:pathLst>
          </a:custGeom>
          <a:solidFill>
            <a:schemeClr val="accent1"/>
          </a:solidFill>
          <a:ln w="12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93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10673753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594" y="2774593"/>
            <a:ext cx="10673753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87612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rtis Divider Chartreuse Highlight">
    <p:bg bwMode="gray">
      <p:bgPr>
        <a:solidFill>
          <a:srgbClr val="0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A2FC2-10C1-4E13-AA07-7DE760E3DA85}"/>
              </a:ext>
            </a:extLst>
          </p:cNvPr>
          <p:cNvSpPr/>
          <p:nvPr userDrawn="1"/>
        </p:nvSpPr>
        <p:spPr>
          <a:xfrm>
            <a:off x="1" y="0"/>
            <a:ext cx="121849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598" y="3137927"/>
            <a:ext cx="8066569" cy="582147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90205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3DBAF4-295A-4C88-AA48-7D1763A41C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09598" y="2312159"/>
            <a:ext cx="8066569" cy="817563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  <a:lvl2pPr marL="230187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19526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rtis Divider Salmon Highlight">
    <p:bg bwMode="gray">
      <p:bgPr>
        <a:solidFill>
          <a:srgbClr val="0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A2FC2-10C1-4E13-AA07-7DE760E3DA85}"/>
              </a:ext>
            </a:extLst>
          </p:cNvPr>
          <p:cNvSpPr/>
          <p:nvPr userDrawn="1"/>
        </p:nvSpPr>
        <p:spPr>
          <a:xfrm>
            <a:off x="1" y="0"/>
            <a:ext cx="121849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598" y="3137927"/>
            <a:ext cx="8066569" cy="582147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90205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3DBAF4-295A-4C88-AA48-7D1763A41C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09598" y="2312159"/>
            <a:ext cx="8066569" cy="817563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  <a:lvl2pPr marL="230187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655768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rtis Divider Marigold Highlight">
    <p:bg bwMode="gray">
      <p:bgPr>
        <a:solidFill>
          <a:srgbClr val="0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A2FC2-10C1-4E13-AA07-7DE760E3DA85}"/>
              </a:ext>
            </a:extLst>
          </p:cNvPr>
          <p:cNvSpPr/>
          <p:nvPr userDrawn="1"/>
        </p:nvSpPr>
        <p:spPr>
          <a:xfrm>
            <a:off x="1" y="0"/>
            <a:ext cx="121849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93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598" y="3137927"/>
            <a:ext cx="8066569" cy="582147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90205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3DBAF4-295A-4C88-AA48-7D1763A41C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09598" y="2312159"/>
            <a:ext cx="8066569" cy="817563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230187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95884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rtis Divider Aqua Highlight">
    <p:bg bwMode="gray">
      <p:bgPr>
        <a:solidFill>
          <a:srgbClr val="0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A2FC2-10C1-4E13-AA07-7DE760E3DA85}"/>
              </a:ext>
            </a:extLst>
          </p:cNvPr>
          <p:cNvSpPr/>
          <p:nvPr userDrawn="1"/>
        </p:nvSpPr>
        <p:spPr>
          <a:xfrm>
            <a:off x="1" y="0"/>
            <a:ext cx="121849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93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598" y="3137927"/>
            <a:ext cx="8066569" cy="582147"/>
          </a:xfrm>
        </p:spPr>
        <p:txBody>
          <a:bodyPr anchor="b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90205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3DBAF4-295A-4C88-AA48-7D1763A41C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09598" y="2312159"/>
            <a:ext cx="8066569" cy="817563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  <a:lvl2pPr marL="230187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88202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rtis Divider Chartreuse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187991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A01ED9BD-E838-4E64-9893-07F4614E97F1}"/>
              </a:ext>
            </a:extLst>
          </p:cNvPr>
          <p:cNvGrpSpPr/>
          <p:nvPr userDrawn="1"/>
        </p:nvGrpSpPr>
        <p:grpSpPr>
          <a:xfrm>
            <a:off x="1" y="2337759"/>
            <a:ext cx="12201087" cy="1961031"/>
            <a:chOff x="0" y="2534194"/>
            <a:chExt cx="9150815" cy="1648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2742E0-0654-4C3F-AEFF-66059A8709EB}"/>
                </a:ext>
              </a:extLst>
            </p:cNvPr>
            <p:cNvSpPr/>
            <p:nvPr/>
          </p:nvSpPr>
          <p:spPr>
            <a:xfrm>
              <a:off x="0" y="2534194"/>
              <a:ext cx="9150815" cy="1648359"/>
            </a:xfrm>
            <a:custGeom>
              <a:avLst/>
              <a:gdLst>
                <a:gd name="connsiteX0" fmla="*/ 0 w 9150814"/>
                <a:gd name="connsiteY0" fmla="*/ 0 h 1648358"/>
                <a:gd name="connsiteX1" fmla="*/ 9156875 w 9150814"/>
                <a:gd name="connsiteY1" fmla="*/ 0 h 1648358"/>
                <a:gd name="connsiteX2" fmla="*/ 9156875 w 9150814"/>
                <a:gd name="connsiteY2" fmla="*/ 1654419 h 1648358"/>
                <a:gd name="connsiteX3" fmla="*/ 0 w 9150814"/>
                <a:gd name="connsiteY3" fmla="*/ 1654419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0814" h="1648358">
                  <a:moveTo>
                    <a:pt x="0" y="0"/>
                  </a:moveTo>
                  <a:lnTo>
                    <a:pt x="9156875" y="0"/>
                  </a:lnTo>
                  <a:lnTo>
                    <a:pt x="9156875" y="1654419"/>
                  </a:lnTo>
                  <a:lnTo>
                    <a:pt x="0" y="1654419"/>
                  </a:lnTo>
                  <a:close/>
                </a:path>
              </a:pathLst>
            </a:custGeom>
            <a:solidFill>
              <a:srgbClr val="0D2A4A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30F6E-F95B-48F3-B1A1-D2884B687F2E}"/>
                </a:ext>
              </a:extLst>
            </p:cNvPr>
            <p:cNvSpPr/>
            <p:nvPr/>
          </p:nvSpPr>
          <p:spPr>
            <a:xfrm>
              <a:off x="6750999" y="2534194"/>
              <a:ext cx="2399816" cy="1648359"/>
            </a:xfrm>
            <a:custGeom>
              <a:avLst/>
              <a:gdLst>
                <a:gd name="connsiteX0" fmla="*/ 2407088 w 2399816"/>
                <a:gd name="connsiteY0" fmla="*/ 0 h 1648358"/>
                <a:gd name="connsiteX1" fmla="*/ 2407088 w 2399816"/>
                <a:gd name="connsiteY1" fmla="*/ 1654419 h 1648358"/>
                <a:gd name="connsiteX2" fmla="*/ 0 w 2399816"/>
                <a:gd name="connsiteY2" fmla="*/ 1654419 h 1648358"/>
                <a:gd name="connsiteX3" fmla="*/ 924778 w 2399816"/>
                <a:gd name="connsiteY3" fmla="*/ 0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816" h="1648358">
                  <a:moveTo>
                    <a:pt x="2407088" y="0"/>
                  </a:moveTo>
                  <a:lnTo>
                    <a:pt x="2407088" y="1654419"/>
                  </a:lnTo>
                  <a:lnTo>
                    <a:pt x="0" y="1654419"/>
                  </a:lnTo>
                  <a:lnTo>
                    <a:pt x="924778" y="0"/>
                  </a:lnTo>
                  <a:close/>
                </a:path>
              </a:pathLst>
            </a:custGeom>
            <a:solidFill>
              <a:srgbClr val="7BAF42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8626417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586594" y="2774593"/>
            <a:ext cx="8626417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32018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rtis Divider Salmon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A01ED9BD-E838-4E64-9893-07F4614E97F1}"/>
              </a:ext>
            </a:extLst>
          </p:cNvPr>
          <p:cNvGrpSpPr/>
          <p:nvPr userDrawn="1"/>
        </p:nvGrpSpPr>
        <p:grpSpPr>
          <a:xfrm>
            <a:off x="1" y="2337759"/>
            <a:ext cx="12201087" cy="1961031"/>
            <a:chOff x="0" y="2534194"/>
            <a:chExt cx="9150815" cy="1648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2742E0-0654-4C3F-AEFF-66059A8709EB}"/>
                </a:ext>
              </a:extLst>
            </p:cNvPr>
            <p:cNvSpPr/>
            <p:nvPr/>
          </p:nvSpPr>
          <p:spPr>
            <a:xfrm>
              <a:off x="0" y="2534194"/>
              <a:ext cx="9150815" cy="1648359"/>
            </a:xfrm>
            <a:custGeom>
              <a:avLst/>
              <a:gdLst>
                <a:gd name="connsiteX0" fmla="*/ 0 w 9150814"/>
                <a:gd name="connsiteY0" fmla="*/ 0 h 1648358"/>
                <a:gd name="connsiteX1" fmla="*/ 9156875 w 9150814"/>
                <a:gd name="connsiteY1" fmla="*/ 0 h 1648358"/>
                <a:gd name="connsiteX2" fmla="*/ 9156875 w 9150814"/>
                <a:gd name="connsiteY2" fmla="*/ 1654419 h 1648358"/>
                <a:gd name="connsiteX3" fmla="*/ 0 w 9150814"/>
                <a:gd name="connsiteY3" fmla="*/ 1654419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0814" h="1648358">
                  <a:moveTo>
                    <a:pt x="0" y="0"/>
                  </a:moveTo>
                  <a:lnTo>
                    <a:pt x="9156875" y="0"/>
                  </a:lnTo>
                  <a:lnTo>
                    <a:pt x="9156875" y="1654419"/>
                  </a:lnTo>
                  <a:lnTo>
                    <a:pt x="0" y="1654419"/>
                  </a:lnTo>
                  <a:close/>
                </a:path>
              </a:pathLst>
            </a:custGeom>
            <a:solidFill>
              <a:srgbClr val="0D2A4A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30F6E-F95B-48F3-B1A1-D2884B687F2E}"/>
                </a:ext>
              </a:extLst>
            </p:cNvPr>
            <p:cNvSpPr/>
            <p:nvPr/>
          </p:nvSpPr>
          <p:spPr>
            <a:xfrm>
              <a:off x="6750999" y="2534194"/>
              <a:ext cx="2399816" cy="1648359"/>
            </a:xfrm>
            <a:custGeom>
              <a:avLst/>
              <a:gdLst>
                <a:gd name="connsiteX0" fmla="*/ 2407088 w 2399816"/>
                <a:gd name="connsiteY0" fmla="*/ 0 h 1648358"/>
                <a:gd name="connsiteX1" fmla="*/ 2407088 w 2399816"/>
                <a:gd name="connsiteY1" fmla="*/ 1654419 h 1648358"/>
                <a:gd name="connsiteX2" fmla="*/ 0 w 2399816"/>
                <a:gd name="connsiteY2" fmla="*/ 1654419 h 1648358"/>
                <a:gd name="connsiteX3" fmla="*/ 924778 w 2399816"/>
                <a:gd name="connsiteY3" fmla="*/ 0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816" h="1648358">
                  <a:moveTo>
                    <a:pt x="2407088" y="0"/>
                  </a:moveTo>
                  <a:lnTo>
                    <a:pt x="2407088" y="1654419"/>
                  </a:lnTo>
                  <a:lnTo>
                    <a:pt x="0" y="1654419"/>
                  </a:lnTo>
                  <a:lnTo>
                    <a:pt x="924778" y="0"/>
                  </a:lnTo>
                  <a:close/>
                </a:path>
              </a:pathLst>
            </a:custGeom>
            <a:solidFill>
              <a:schemeClr val="accent5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8626417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586594" y="2774593"/>
            <a:ext cx="8626417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579021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rtis Divider Marigold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A01ED9BD-E838-4E64-9893-07F4614E97F1}"/>
              </a:ext>
            </a:extLst>
          </p:cNvPr>
          <p:cNvGrpSpPr/>
          <p:nvPr userDrawn="1"/>
        </p:nvGrpSpPr>
        <p:grpSpPr>
          <a:xfrm>
            <a:off x="1" y="2337759"/>
            <a:ext cx="12201087" cy="1961031"/>
            <a:chOff x="0" y="2534194"/>
            <a:chExt cx="9150815" cy="1648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2742E0-0654-4C3F-AEFF-66059A8709EB}"/>
                </a:ext>
              </a:extLst>
            </p:cNvPr>
            <p:cNvSpPr/>
            <p:nvPr/>
          </p:nvSpPr>
          <p:spPr>
            <a:xfrm>
              <a:off x="0" y="2534194"/>
              <a:ext cx="9150815" cy="1648359"/>
            </a:xfrm>
            <a:custGeom>
              <a:avLst/>
              <a:gdLst>
                <a:gd name="connsiteX0" fmla="*/ 0 w 9150814"/>
                <a:gd name="connsiteY0" fmla="*/ 0 h 1648358"/>
                <a:gd name="connsiteX1" fmla="*/ 9156875 w 9150814"/>
                <a:gd name="connsiteY1" fmla="*/ 0 h 1648358"/>
                <a:gd name="connsiteX2" fmla="*/ 9156875 w 9150814"/>
                <a:gd name="connsiteY2" fmla="*/ 1654419 h 1648358"/>
                <a:gd name="connsiteX3" fmla="*/ 0 w 9150814"/>
                <a:gd name="connsiteY3" fmla="*/ 1654419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0814" h="1648358">
                  <a:moveTo>
                    <a:pt x="0" y="0"/>
                  </a:moveTo>
                  <a:lnTo>
                    <a:pt x="9156875" y="0"/>
                  </a:lnTo>
                  <a:lnTo>
                    <a:pt x="9156875" y="1654419"/>
                  </a:lnTo>
                  <a:lnTo>
                    <a:pt x="0" y="1654419"/>
                  </a:lnTo>
                  <a:close/>
                </a:path>
              </a:pathLst>
            </a:custGeom>
            <a:solidFill>
              <a:srgbClr val="0D2A4A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30F6E-F95B-48F3-B1A1-D2884B687F2E}"/>
                </a:ext>
              </a:extLst>
            </p:cNvPr>
            <p:cNvSpPr/>
            <p:nvPr/>
          </p:nvSpPr>
          <p:spPr>
            <a:xfrm>
              <a:off x="6750999" y="2534194"/>
              <a:ext cx="2399816" cy="1648359"/>
            </a:xfrm>
            <a:custGeom>
              <a:avLst/>
              <a:gdLst>
                <a:gd name="connsiteX0" fmla="*/ 2407088 w 2399816"/>
                <a:gd name="connsiteY0" fmla="*/ 0 h 1648358"/>
                <a:gd name="connsiteX1" fmla="*/ 2407088 w 2399816"/>
                <a:gd name="connsiteY1" fmla="*/ 1654419 h 1648358"/>
                <a:gd name="connsiteX2" fmla="*/ 0 w 2399816"/>
                <a:gd name="connsiteY2" fmla="*/ 1654419 h 1648358"/>
                <a:gd name="connsiteX3" fmla="*/ 924778 w 2399816"/>
                <a:gd name="connsiteY3" fmla="*/ 0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816" h="1648358">
                  <a:moveTo>
                    <a:pt x="2407088" y="0"/>
                  </a:moveTo>
                  <a:lnTo>
                    <a:pt x="2407088" y="1654419"/>
                  </a:lnTo>
                  <a:lnTo>
                    <a:pt x="0" y="1654419"/>
                  </a:lnTo>
                  <a:lnTo>
                    <a:pt x="924778" y="0"/>
                  </a:lnTo>
                  <a:close/>
                </a:path>
              </a:pathLst>
            </a:custGeom>
            <a:solidFill>
              <a:schemeClr val="accent2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8626417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586594" y="2774593"/>
            <a:ext cx="8626417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2603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rtis Divider Aqua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A01ED9BD-E838-4E64-9893-07F4614E97F1}"/>
              </a:ext>
            </a:extLst>
          </p:cNvPr>
          <p:cNvGrpSpPr/>
          <p:nvPr userDrawn="1"/>
        </p:nvGrpSpPr>
        <p:grpSpPr>
          <a:xfrm>
            <a:off x="1" y="2337759"/>
            <a:ext cx="12201087" cy="1961031"/>
            <a:chOff x="0" y="2534194"/>
            <a:chExt cx="9150815" cy="1648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2742E0-0654-4C3F-AEFF-66059A8709EB}"/>
                </a:ext>
              </a:extLst>
            </p:cNvPr>
            <p:cNvSpPr/>
            <p:nvPr/>
          </p:nvSpPr>
          <p:spPr>
            <a:xfrm>
              <a:off x="0" y="2534194"/>
              <a:ext cx="9150815" cy="1648359"/>
            </a:xfrm>
            <a:custGeom>
              <a:avLst/>
              <a:gdLst>
                <a:gd name="connsiteX0" fmla="*/ 0 w 9150814"/>
                <a:gd name="connsiteY0" fmla="*/ 0 h 1648358"/>
                <a:gd name="connsiteX1" fmla="*/ 9156875 w 9150814"/>
                <a:gd name="connsiteY1" fmla="*/ 0 h 1648358"/>
                <a:gd name="connsiteX2" fmla="*/ 9156875 w 9150814"/>
                <a:gd name="connsiteY2" fmla="*/ 1654419 h 1648358"/>
                <a:gd name="connsiteX3" fmla="*/ 0 w 9150814"/>
                <a:gd name="connsiteY3" fmla="*/ 1654419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0814" h="1648358">
                  <a:moveTo>
                    <a:pt x="0" y="0"/>
                  </a:moveTo>
                  <a:lnTo>
                    <a:pt x="9156875" y="0"/>
                  </a:lnTo>
                  <a:lnTo>
                    <a:pt x="9156875" y="1654419"/>
                  </a:lnTo>
                  <a:lnTo>
                    <a:pt x="0" y="1654419"/>
                  </a:lnTo>
                  <a:close/>
                </a:path>
              </a:pathLst>
            </a:custGeom>
            <a:solidFill>
              <a:srgbClr val="0D2A4A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30F6E-F95B-48F3-B1A1-D2884B687F2E}"/>
                </a:ext>
              </a:extLst>
            </p:cNvPr>
            <p:cNvSpPr/>
            <p:nvPr/>
          </p:nvSpPr>
          <p:spPr>
            <a:xfrm>
              <a:off x="6750999" y="2534194"/>
              <a:ext cx="2399816" cy="1648359"/>
            </a:xfrm>
            <a:custGeom>
              <a:avLst/>
              <a:gdLst>
                <a:gd name="connsiteX0" fmla="*/ 2407088 w 2399816"/>
                <a:gd name="connsiteY0" fmla="*/ 0 h 1648358"/>
                <a:gd name="connsiteX1" fmla="*/ 2407088 w 2399816"/>
                <a:gd name="connsiteY1" fmla="*/ 1654419 h 1648358"/>
                <a:gd name="connsiteX2" fmla="*/ 0 w 2399816"/>
                <a:gd name="connsiteY2" fmla="*/ 1654419 h 1648358"/>
                <a:gd name="connsiteX3" fmla="*/ 924778 w 2399816"/>
                <a:gd name="connsiteY3" fmla="*/ 0 h 164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816" h="1648358">
                  <a:moveTo>
                    <a:pt x="2407088" y="0"/>
                  </a:moveTo>
                  <a:lnTo>
                    <a:pt x="2407088" y="1654419"/>
                  </a:lnTo>
                  <a:lnTo>
                    <a:pt x="0" y="1654419"/>
                  </a:lnTo>
                  <a:lnTo>
                    <a:pt x="924778" y="0"/>
                  </a:lnTo>
                  <a:close/>
                </a:path>
              </a:pathLst>
            </a:custGeom>
            <a:solidFill>
              <a:schemeClr val="accent3"/>
            </a:solidFill>
            <a:ln w="12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86594" y="3369216"/>
            <a:ext cx="8626417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F3093-81AC-44DF-A486-40E55EE56D2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586594" y="2774593"/>
            <a:ext cx="8626417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47982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is Divider Chartreuse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09738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598" y="3137927"/>
            <a:ext cx="7811389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83113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B7F2-1584-48FC-91B2-E265345D41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598" y="2216475"/>
            <a:ext cx="7811389" cy="914400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4225790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rtis Divider with Sextant No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A6CF4F-2674-4AC2-80D1-FED53A410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A6CF4F-2674-4AC2-80D1-FED53A410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6CE0E9-4415-4DC0-9BD4-93726F9EAD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8B007B-874A-46D4-8E73-B2E0B3EF3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83835" y="2533762"/>
            <a:ext cx="6521571" cy="5124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lang="en-US" sz="2000" b="1" kern="1200" cap="all" baseline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6C69E4-55CA-44D8-890F-57D9B88513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083835" y="3046236"/>
            <a:ext cx="6521571" cy="1134738"/>
          </a:xfrm>
        </p:spPr>
        <p:txBody>
          <a:bodyPr anchor="t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202C55-AA47-4003-A79E-323AB4E0C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-2536"/>
          <a:stretch/>
        </p:blipFill>
        <p:spPr>
          <a:xfrm>
            <a:off x="0" y="1525237"/>
            <a:ext cx="4456541" cy="3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hartis Divider with Sextant Chartreuse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A6CF4F-2674-4AC2-80D1-FED53A410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A6CF4F-2674-4AC2-80D1-FED53A410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6CE0E9-4415-4DC0-9BD4-93726F9EAD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8B007B-874A-46D4-8E73-B2E0B3EF3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83835" y="2533762"/>
            <a:ext cx="6521571" cy="5124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lang="en-US" sz="2000" b="1" kern="1200" cap="all" baseline="0" dirty="0">
                <a:solidFill>
                  <a:schemeClr val="accent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6C69E4-55CA-44D8-890F-57D9B88513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083835" y="3046236"/>
            <a:ext cx="6521571" cy="1134738"/>
          </a:xfrm>
        </p:spPr>
        <p:txBody>
          <a:bodyPr anchor="t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202C55-AA47-4003-A79E-323AB4E0C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-2536"/>
          <a:stretch/>
        </p:blipFill>
        <p:spPr>
          <a:xfrm>
            <a:off x="0" y="1525237"/>
            <a:ext cx="4456541" cy="3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rtis Divider with Sextant Salmon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A6CF4F-2674-4AC2-80D1-FED53A410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A6CF4F-2674-4AC2-80D1-FED53A410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6CE0E9-4415-4DC0-9BD4-93726F9EAD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8B007B-874A-46D4-8E73-B2E0B3EF3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83835" y="2533762"/>
            <a:ext cx="6521571" cy="5124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lang="en-US" sz="2000" b="1" kern="1200" cap="all" baseline="0" dirty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6C69E4-55CA-44D8-890F-57D9B88513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083835" y="3046236"/>
            <a:ext cx="6521571" cy="1134738"/>
          </a:xfrm>
        </p:spPr>
        <p:txBody>
          <a:bodyPr anchor="t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202C55-AA47-4003-A79E-323AB4E0C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-2536"/>
          <a:stretch/>
        </p:blipFill>
        <p:spPr>
          <a:xfrm>
            <a:off x="0" y="1525237"/>
            <a:ext cx="4456541" cy="3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rtis Divider with Sextant Marigold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A6CF4F-2674-4AC2-80D1-FED53A410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A6CF4F-2674-4AC2-80D1-FED53A410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6CE0E9-4415-4DC0-9BD4-93726F9EAD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8B007B-874A-46D4-8E73-B2E0B3EF3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83835" y="2533762"/>
            <a:ext cx="6521571" cy="5124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lang="en-US" sz="2000" b="1" kern="1200" cap="all" baseline="0" dirty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6C69E4-55CA-44D8-890F-57D9B88513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083835" y="3046236"/>
            <a:ext cx="6521571" cy="1134738"/>
          </a:xfrm>
        </p:spPr>
        <p:txBody>
          <a:bodyPr anchor="t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202C55-AA47-4003-A79E-323AB4E0C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-2536"/>
          <a:stretch/>
        </p:blipFill>
        <p:spPr>
          <a:xfrm>
            <a:off x="0" y="1525237"/>
            <a:ext cx="4456541" cy="3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rtis Divider with Sextant Aqua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A6CF4F-2674-4AC2-80D1-FED53A410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A6CF4F-2674-4AC2-80D1-FED53A410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E6CE0E9-4415-4DC0-9BD4-93726F9EAD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8B007B-874A-46D4-8E73-B2E0B3EF3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083835" y="2533762"/>
            <a:ext cx="6521571" cy="5124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buNone/>
              <a:defRPr lang="en-US" sz="2000" b="1" kern="1200" cap="all" baseline="0" dirty="0">
                <a:solidFill>
                  <a:schemeClr val="accent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A6C69E4-55CA-44D8-890F-57D9B88513A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083835" y="3046236"/>
            <a:ext cx="6521571" cy="1134738"/>
          </a:xfrm>
        </p:spPr>
        <p:txBody>
          <a:bodyPr anchor="t"/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202C55-AA47-4003-A79E-323AB4E0C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-2536"/>
          <a:stretch/>
        </p:blipFill>
        <p:spPr>
          <a:xfrm>
            <a:off x="0" y="1525237"/>
            <a:ext cx="4456541" cy="3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566186-ECA7-4991-90EE-D534FDC6C0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49034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566186-ECA7-4991-90EE-D534FDC6C0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495991-1E07-4639-8B3E-0877E93670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7A342-4A26-42F1-BF69-F677C0331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1595888"/>
            <a:ext cx="11024659" cy="4761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704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d-in Sentenc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868839B-DA81-41E8-8663-EFBA614B14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591131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868839B-DA81-41E8-8663-EFBA614B1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E541E18-E1EE-4A8B-A16C-8E642269DB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3087"/>
            <a:ext cx="11023600" cy="4390745"/>
          </a:xfrm>
        </p:spPr>
        <p:txBody>
          <a:bodyPr/>
          <a:lstStyle>
            <a:lvl2pPr marL="457200" indent="-223838">
              <a:defRPr/>
            </a:lvl2pPr>
            <a:lvl3pPr marL="690563" indent="-233363">
              <a:defRPr/>
            </a:lvl3pPr>
            <a:lvl4pPr marL="914400" indent="-2238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250830"/>
            <a:ext cx="12192000" cy="577970"/>
          </a:xfrm>
          <a:solidFill>
            <a:srgbClr val="00294C"/>
          </a:solidFill>
        </p:spPr>
        <p:txBody>
          <a:bodyPr lIns="457200" rIns="45720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65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2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Lead-i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2C7125-4F5B-4830-9F52-3D8E4D81F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678979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E2C7125-4F5B-4830-9F52-3D8E4D81F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E124D31-E018-4C00-953A-6786DDE0583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250830"/>
            <a:ext cx="12192000" cy="577970"/>
          </a:xfrm>
          <a:solidFill>
            <a:srgbClr val="00294C"/>
          </a:solidFill>
        </p:spPr>
        <p:txBody>
          <a:bodyPr lIns="457200" rIns="45720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837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2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2C7125-4F5B-4830-9F52-3D8E4D81F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07169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E2C7125-4F5B-4830-9F52-3D8E4D81F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E124D31-E018-4C00-953A-6786DDE0583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250830"/>
            <a:ext cx="3772619" cy="5262113"/>
          </a:xfrm>
          <a:solidFill>
            <a:srgbClr val="00294C"/>
          </a:solidFill>
        </p:spPr>
        <p:txBody>
          <a:bodyPr lIns="457200" rIns="45720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71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2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566186-ECA7-4991-90EE-D534FDC6C0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25107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566186-ECA7-4991-90EE-D534FDC6C0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495991-1E07-4639-8B3E-0877E93670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96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is Divider Salmon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598" y="3137927"/>
            <a:ext cx="7811389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83113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B7F2-1584-48FC-91B2-E265345D41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598" y="2216475"/>
            <a:ext cx="7811389" cy="914400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203471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566186-ECA7-4991-90EE-D534FDC6C0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1473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566186-ECA7-4991-90EE-D534FDC6C0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495991-1E07-4639-8B3E-0877E93670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BD18B-D759-487E-8D63-5FB067B90F6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2F6FB-4FA8-477E-8BB9-BDFCD53137D3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07A342-4A26-42F1-BF69-F677C0331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1595888"/>
            <a:ext cx="11024659" cy="4761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8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566186-ECA7-4991-90EE-D534FDC6C0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11784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566186-ECA7-4991-90EE-D534FDC6C0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B495991-1E07-4639-8B3E-0877E93670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BD9A1-8F1F-41E5-9C00-C6E15BEE1ABC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54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836665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549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613480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CCBEC1A1-9DAE-421F-BEB1-6A2E3CB246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1A2CC-AC51-446C-B70F-C6C49C636C06}"/>
              </a:ext>
            </a:extLst>
          </p:cNvPr>
          <p:cNvSpPr/>
          <p:nvPr userDrawn="1"/>
        </p:nvSpPr>
        <p:spPr>
          <a:xfrm>
            <a:off x="1" y="1"/>
            <a:ext cx="12184908" cy="6512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346B5CE-33D5-48E4-B6E5-19D00D2A676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98100" y="0"/>
            <a:ext cx="8946033" cy="736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35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29027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CCBEC1A1-9DAE-421F-BEB1-6A2E3CB246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346B5CE-33D5-48E4-B6E5-19D00D2A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8946033" cy="78327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75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 4up w/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37331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CCBEC1A1-9DAE-421F-BEB1-6A2E3CB246B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346B5CE-33D5-48E4-B6E5-19D00D2A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8946033" cy="78327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34B74B-8DD4-4E33-B43D-E7A57414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31" r="51914"/>
          <a:stretch/>
        </p:blipFill>
        <p:spPr>
          <a:xfrm>
            <a:off x="7990205" y="-1"/>
            <a:ext cx="4201796" cy="65129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85BD64-3845-4FFB-B9CF-183CDAB99401}"/>
              </a:ext>
            </a:extLst>
          </p:cNvPr>
          <p:cNvSpPr/>
          <p:nvPr userDrawn="1"/>
        </p:nvSpPr>
        <p:spPr>
          <a:xfrm>
            <a:off x="2" y="1527681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2B3456-4A49-41BB-A1B7-E5273B9E4175}"/>
              </a:ext>
            </a:extLst>
          </p:cNvPr>
          <p:cNvSpPr/>
          <p:nvPr userDrawn="1"/>
        </p:nvSpPr>
        <p:spPr>
          <a:xfrm>
            <a:off x="2" y="2815582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C898F-4A3D-4A67-A694-4A06E3699F16}"/>
              </a:ext>
            </a:extLst>
          </p:cNvPr>
          <p:cNvSpPr/>
          <p:nvPr userDrawn="1"/>
        </p:nvSpPr>
        <p:spPr>
          <a:xfrm>
            <a:off x="2" y="4089428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EF7F7-9800-43BF-8B69-7309369EC4EA}"/>
              </a:ext>
            </a:extLst>
          </p:cNvPr>
          <p:cNvSpPr/>
          <p:nvPr userDrawn="1"/>
        </p:nvSpPr>
        <p:spPr>
          <a:xfrm>
            <a:off x="2" y="5377329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C61E27AC-02A7-4567-B438-EA845383B0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851" y="1278799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0441E7A0-8172-4FE9-A9F6-7C24CF1953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4851" y="2566700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EC91AE41-5E48-49FB-A98D-7892194296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851" y="3854601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A336FF40-15BC-4372-8418-034468ED5B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4851" y="5142502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</p:spTree>
    <p:extLst>
      <p:ext uri="{BB962C8B-B14F-4D97-AF65-F5344CB8AC3E}">
        <p14:creationId xmlns:p14="http://schemas.microsoft.com/office/powerpoint/2010/main" val="220142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49BE8FE-65F6-4A51-8CB8-4AA59C7C4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66929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49BE8FE-65F6-4A51-8CB8-4AA59C7C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973AAAEC-9F7B-4DD5-AEA0-3F8785B5D5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EFD1D-D1D9-4610-A6A3-708197C1FB91}"/>
              </a:ext>
            </a:extLst>
          </p:cNvPr>
          <p:cNvSpPr/>
          <p:nvPr userDrawn="1"/>
        </p:nvSpPr>
        <p:spPr bwMode="white">
          <a:xfrm>
            <a:off x="0" y="1"/>
            <a:ext cx="12192000" cy="6512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BEB92E-C754-4187-BE3A-354A7CA65E40}"/>
              </a:ext>
            </a:extLst>
          </p:cNvPr>
          <p:cNvSpPr/>
          <p:nvPr userDrawn="1"/>
        </p:nvSpPr>
        <p:spPr>
          <a:xfrm>
            <a:off x="2" y="1527681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F875F-8FB2-47C3-B2A9-014E805BC18A}"/>
              </a:ext>
            </a:extLst>
          </p:cNvPr>
          <p:cNvSpPr/>
          <p:nvPr userDrawn="1"/>
        </p:nvSpPr>
        <p:spPr>
          <a:xfrm>
            <a:off x="2" y="2815582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224B5-E970-4C5D-A110-403F460D37E8}"/>
              </a:ext>
            </a:extLst>
          </p:cNvPr>
          <p:cNvSpPr/>
          <p:nvPr userDrawn="1"/>
        </p:nvSpPr>
        <p:spPr>
          <a:xfrm>
            <a:off x="2" y="4089428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2E754B-EE2B-4AB3-AC53-25C0FA1581D6}"/>
              </a:ext>
            </a:extLst>
          </p:cNvPr>
          <p:cNvSpPr/>
          <p:nvPr userDrawn="1"/>
        </p:nvSpPr>
        <p:spPr>
          <a:xfrm>
            <a:off x="2" y="5377329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F14320BE-7859-4F4C-BBE7-0F4AC7F100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851" y="1278799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3CAE88BC-331D-4E6C-AFCB-2DDD06BBC1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4851" y="2566700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5B4D3486-AC55-4EB1-8096-BD2C753C31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851" y="3854601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9CA1906-117D-42D2-AC1F-353CB46610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4851" y="5142502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52470F-8620-434E-B590-9ED41A1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033"/>
            <a:ext cx="8946033" cy="7692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51996-7279-4313-9424-08969AE1D6EE}"/>
              </a:ext>
            </a:extLst>
          </p:cNvPr>
          <p:cNvSpPr/>
          <p:nvPr userDrawn="1"/>
        </p:nvSpPr>
        <p:spPr>
          <a:xfrm>
            <a:off x="5530322" y="1527681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E9D07-6846-45DB-8EBA-BBE49D76D8F0}"/>
              </a:ext>
            </a:extLst>
          </p:cNvPr>
          <p:cNvSpPr/>
          <p:nvPr userDrawn="1"/>
        </p:nvSpPr>
        <p:spPr>
          <a:xfrm>
            <a:off x="5530322" y="2815582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A876B8-FD9B-4746-9816-1D86F34E84E7}"/>
              </a:ext>
            </a:extLst>
          </p:cNvPr>
          <p:cNvSpPr/>
          <p:nvPr userDrawn="1"/>
        </p:nvSpPr>
        <p:spPr>
          <a:xfrm>
            <a:off x="5530322" y="4089428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6ECC8A-CB67-4455-BFD8-9ADF1EB283AD}"/>
              </a:ext>
            </a:extLst>
          </p:cNvPr>
          <p:cNvSpPr/>
          <p:nvPr userDrawn="1"/>
        </p:nvSpPr>
        <p:spPr>
          <a:xfrm>
            <a:off x="5530322" y="5377329"/>
            <a:ext cx="2141621" cy="440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1D97DCC-8451-4CDD-9934-53C34A1F9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5171" y="1278799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2058D80B-A995-4AB9-82FA-B0FFD8B513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5171" y="2566700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0FC70883-55F8-4A68-B0AE-CC44A2173B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5171" y="3854601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3179A647-4271-4D6C-ADB4-3F1DE84754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5171" y="5142502"/>
            <a:ext cx="1253067" cy="938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</a:t>
            </a:r>
          </a:p>
        </p:txBody>
      </p:sp>
    </p:spTree>
    <p:extLst>
      <p:ext uri="{BB962C8B-B14F-4D97-AF65-F5344CB8AC3E}">
        <p14:creationId xmlns:p14="http://schemas.microsoft.com/office/powerpoint/2010/main" val="564307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7328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3F34F3-3D02-4006-8A23-B9E3F9C697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52451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3F34F3-3D02-4006-8A23-B9E3F9C69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CBE1552-DCF3-4B3E-9BF5-EA62E9FF00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7570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d-in Sentence and b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AF2F0-023A-4CE6-BCB3-0C3D31630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5558"/>
            <a:ext cx="12192000" cy="2462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250830"/>
            <a:ext cx="12192000" cy="577970"/>
          </a:xfrm>
          <a:solidFill>
            <a:srgbClr val="00294C"/>
          </a:solidFill>
        </p:spPr>
        <p:txBody>
          <a:bodyPr lIns="457200" rIns="45720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41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is Divider Marigold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598" y="3137927"/>
            <a:ext cx="7811389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83113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B7F2-1584-48FC-91B2-E265345D41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598" y="2216475"/>
            <a:ext cx="7811389" cy="914400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4144988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1">
    <p:bg bwMode="gray">
      <p:bgPr>
        <a:solidFill>
          <a:srgbClr val="0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31651" y="3137930"/>
            <a:ext cx="8653756" cy="582147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3BFA5B-B9C8-4DD8-B468-0BB598A57E29}"/>
              </a:ext>
            </a:extLst>
          </p:cNvPr>
          <p:cNvGrpSpPr/>
          <p:nvPr userDrawn="1"/>
        </p:nvGrpSpPr>
        <p:grpSpPr>
          <a:xfrm>
            <a:off x="8522234" y="48060"/>
            <a:ext cx="3693975" cy="6319211"/>
            <a:chOff x="6380656" y="48055"/>
            <a:chExt cx="2770481" cy="6319211"/>
          </a:xfrm>
          <a:solidFill>
            <a:schemeClr val="bg1">
              <a:lumMod val="95000"/>
              <a:alpha val="20000"/>
            </a:schemeClr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DAC3BE9-5667-412A-85AB-F05FFB0CD1F4}"/>
                </a:ext>
              </a:extLst>
            </p:cNvPr>
            <p:cNvSpPr/>
            <p:nvPr/>
          </p:nvSpPr>
          <p:spPr>
            <a:xfrm>
              <a:off x="8760208" y="48055"/>
              <a:ext cx="390929" cy="849860"/>
            </a:xfrm>
            <a:custGeom>
              <a:avLst/>
              <a:gdLst>
                <a:gd name="connsiteX0" fmla="*/ 390929 w 390929"/>
                <a:gd name="connsiteY0" fmla="*/ 0 h 849860"/>
                <a:gd name="connsiteX1" fmla="*/ 390929 w 390929"/>
                <a:gd name="connsiteY1" fmla="*/ 849860 h 849860"/>
                <a:gd name="connsiteX2" fmla="*/ 343063 w 390929"/>
                <a:gd name="connsiteY2" fmla="*/ 845055 h 849860"/>
                <a:gd name="connsiteX3" fmla="*/ 0 w 390929"/>
                <a:gd name="connsiteY3" fmla="*/ 425629 h 849860"/>
                <a:gd name="connsiteX4" fmla="*/ 343063 w 390929"/>
                <a:gd name="connsiteY4" fmla="*/ 4838 h 8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29" h="849860">
                  <a:moveTo>
                    <a:pt x="390929" y="0"/>
                  </a:moveTo>
                  <a:lnTo>
                    <a:pt x="390929" y="849860"/>
                  </a:lnTo>
                  <a:lnTo>
                    <a:pt x="343063" y="845055"/>
                  </a:lnTo>
                  <a:cubicBezTo>
                    <a:pt x="147495" y="805216"/>
                    <a:pt x="0" y="632903"/>
                    <a:pt x="0" y="425629"/>
                  </a:cubicBezTo>
                  <a:cubicBezTo>
                    <a:pt x="0" y="218355"/>
                    <a:pt x="147495" y="44951"/>
                    <a:pt x="343063" y="48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30675C1-7BFD-4334-9629-9E1379414AC2}"/>
                </a:ext>
              </a:extLst>
            </p:cNvPr>
            <p:cNvSpPr/>
            <p:nvPr/>
          </p:nvSpPr>
          <p:spPr>
            <a:xfrm>
              <a:off x="8536166" y="1093010"/>
              <a:ext cx="607834" cy="869804"/>
            </a:xfrm>
            <a:custGeom>
              <a:avLst/>
              <a:gdLst>
                <a:gd name="connsiteX0" fmla="*/ 409553 w 607834"/>
                <a:gd name="connsiteY0" fmla="*/ 0 h 869804"/>
                <a:gd name="connsiteX1" fmla="*/ 509802 w 607834"/>
                <a:gd name="connsiteY1" fmla="*/ 30859 h 869804"/>
                <a:gd name="connsiteX2" fmla="*/ 607834 w 607834"/>
                <a:gd name="connsiteY2" fmla="*/ 44466 h 869804"/>
                <a:gd name="connsiteX3" fmla="*/ 607834 w 607834"/>
                <a:gd name="connsiteY3" fmla="*/ 869804 h 869804"/>
                <a:gd name="connsiteX4" fmla="*/ 469176 w 607834"/>
                <a:gd name="connsiteY4" fmla="*/ 860937 h 869804"/>
                <a:gd name="connsiteX5" fmla="*/ 0 w 607834"/>
                <a:gd name="connsiteY5" fmla="*/ 709227 h 86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834" h="869804">
                  <a:moveTo>
                    <a:pt x="409553" y="0"/>
                  </a:moveTo>
                  <a:cubicBezTo>
                    <a:pt x="441662" y="12843"/>
                    <a:pt x="475197" y="23189"/>
                    <a:pt x="509802" y="30859"/>
                  </a:cubicBezTo>
                  <a:lnTo>
                    <a:pt x="607834" y="44466"/>
                  </a:lnTo>
                  <a:lnTo>
                    <a:pt x="607834" y="869804"/>
                  </a:lnTo>
                  <a:lnTo>
                    <a:pt x="469176" y="860937"/>
                  </a:lnTo>
                  <a:cubicBezTo>
                    <a:pt x="300744" y="839264"/>
                    <a:pt x="142345" y="786286"/>
                    <a:pt x="0" y="709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FFABAA1-C90C-4F76-9D50-13F6996C6796}"/>
                </a:ext>
              </a:extLst>
            </p:cNvPr>
            <p:cNvSpPr/>
            <p:nvPr/>
          </p:nvSpPr>
          <p:spPr>
            <a:xfrm>
              <a:off x="7461622" y="1962064"/>
              <a:ext cx="1666042" cy="2244118"/>
            </a:xfrm>
            <a:custGeom>
              <a:avLst/>
              <a:gdLst>
                <a:gd name="connsiteX0" fmla="*/ 983214 w 1666042"/>
                <a:gd name="connsiteY0" fmla="*/ 0 h 2244118"/>
                <a:gd name="connsiteX1" fmla="*/ 1519015 w 1666042"/>
                <a:gd name="connsiteY1" fmla="*/ 170373 h 2244118"/>
                <a:gd name="connsiteX2" fmla="*/ 1666042 w 1666042"/>
                <a:gd name="connsiteY2" fmla="*/ 179510 h 2244118"/>
                <a:gd name="connsiteX3" fmla="*/ 1666042 w 1666042"/>
                <a:gd name="connsiteY3" fmla="*/ 2244118 h 2244118"/>
                <a:gd name="connsiteX4" fmla="*/ 1478350 w 1666042"/>
                <a:gd name="connsiteY4" fmla="*/ 2236682 h 2244118"/>
                <a:gd name="connsiteX5" fmla="*/ 0 w 1666042"/>
                <a:gd name="connsiteY5" fmla="*/ 1696723 h 224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042" h="2244118">
                  <a:moveTo>
                    <a:pt x="983214" y="0"/>
                  </a:moveTo>
                  <a:cubicBezTo>
                    <a:pt x="1143753" y="86691"/>
                    <a:pt x="1325163" y="146091"/>
                    <a:pt x="1519015" y="170373"/>
                  </a:cubicBezTo>
                  <a:lnTo>
                    <a:pt x="1666042" y="179510"/>
                  </a:lnTo>
                  <a:lnTo>
                    <a:pt x="1666042" y="2244118"/>
                  </a:lnTo>
                  <a:lnTo>
                    <a:pt x="1478350" y="2236682"/>
                  </a:lnTo>
                  <a:cubicBezTo>
                    <a:pt x="928207" y="2192902"/>
                    <a:pt x="422040" y="1998894"/>
                    <a:pt x="0" y="1696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6DD23-BE76-489B-BEA5-AEC9E5A48850}"/>
                </a:ext>
              </a:extLst>
            </p:cNvPr>
            <p:cNvSpPr/>
            <p:nvPr/>
          </p:nvSpPr>
          <p:spPr>
            <a:xfrm>
              <a:off x="6387792" y="163308"/>
              <a:ext cx="2397388" cy="3382030"/>
            </a:xfrm>
            <a:custGeom>
              <a:avLst/>
              <a:gdLst/>
              <a:ahLst/>
              <a:cxnLst/>
              <a:rect l="0" t="0" r="0" b="0"/>
              <a:pathLst>
                <a:path w="1600200" h="2257425">
                  <a:moveTo>
                    <a:pt x="205264" y="1789271"/>
                  </a:moveTo>
                  <a:cubicBezTo>
                    <a:pt x="314801" y="1965484"/>
                    <a:pt x="453866" y="2122646"/>
                    <a:pt x="614839" y="2254091"/>
                  </a:cubicBezTo>
                  <a:lnTo>
                    <a:pt x="1263491" y="1132046"/>
                  </a:lnTo>
                  <a:cubicBezTo>
                    <a:pt x="1155859" y="1052989"/>
                    <a:pt x="1067276" y="954881"/>
                    <a:pt x="1005364" y="841534"/>
                  </a:cubicBezTo>
                  <a:lnTo>
                    <a:pt x="1003459" y="842486"/>
                  </a:lnTo>
                  <a:lnTo>
                    <a:pt x="1005364" y="841534"/>
                  </a:lnTo>
                  <a:lnTo>
                    <a:pt x="1005364" y="841534"/>
                  </a:lnTo>
                  <a:lnTo>
                    <a:pt x="1110139" y="790099"/>
                  </a:lnTo>
                  <a:cubicBezTo>
                    <a:pt x="1166336" y="880586"/>
                    <a:pt x="1239679" y="960596"/>
                    <a:pt x="1325404" y="1024414"/>
                  </a:cubicBezTo>
                  <a:lnTo>
                    <a:pt x="1595914" y="556736"/>
                  </a:lnTo>
                  <a:cubicBezTo>
                    <a:pt x="1494949" y="476726"/>
                    <a:pt x="1430179" y="352901"/>
                    <a:pt x="1430179" y="213836"/>
                  </a:cubicBezTo>
                  <a:cubicBezTo>
                    <a:pt x="1430179" y="138589"/>
                    <a:pt x="1449229" y="69056"/>
                    <a:pt x="1482566" y="7144"/>
                  </a:cubicBezTo>
                  <a:cubicBezTo>
                    <a:pt x="671036" y="262414"/>
                    <a:pt x="69056" y="998696"/>
                    <a:pt x="7144" y="1885474"/>
                  </a:cubicBezTo>
                  <a:lnTo>
                    <a:pt x="205264" y="1789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5E3DCCE-4B01-45A7-B1E7-E8078A548131}"/>
                </a:ext>
              </a:extLst>
            </p:cNvPr>
            <p:cNvSpPr/>
            <p:nvPr/>
          </p:nvSpPr>
          <p:spPr>
            <a:xfrm>
              <a:off x="6893670" y="4014114"/>
              <a:ext cx="2233995" cy="2353152"/>
            </a:xfrm>
            <a:custGeom>
              <a:avLst/>
              <a:gdLst>
                <a:gd name="connsiteX0" fmla="*/ 363889 w 2233995"/>
                <a:gd name="connsiteY0" fmla="*/ 0 h 2353152"/>
                <a:gd name="connsiteX1" fmla="*/ 2017595 w 2233995"/>
                <a:gd name="connsiteY1" fmla="*/ 579193 h 2353152"/>
                <a:gd name="connsiteX2" fmla="*/ 2233995 w 2233995"/>
                <a:gd name="connsiteY2" fmla="*/ 587386 h 2353152"/>
                <a:gd name="connsiteX3" fmla="*/ 2233995 w 2233995"/>
                <a:gd name="connsiteY3" fmla="*/ 2353152 h 2353152"/>
                <a:gd name="connsiteX4" fmla="*/ 2044801 w 2233995"/>
                <a:gd name="connsiteY4" fmla="*/ 2322027 h 2353152"/>
                <a:gd name="connsiteX5" fmla="*/ 0 w 2233995"/>
                <a:gd name="connsiteY5" fmla="*/ 917572 h 2353152"/>
                <a:gd name="connsiteX6" fmla="*/ 234031 w 2233995"/>
                <a:gd name="connsiteY6" fmla="*/ 729205 h 2353152"/>
                <a:gd name="connsiteX7" fmla="*/ 14270 w 2233995"/>
                <a:gd name="connsiteY7" fmla="*/ 603628 h 23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995" h="2353152">
                  <a:moveTo>
                    <a:pt x="363889" y="0"/>
                  </a:moveTo>
                  <a:cubicBezTo>
                    <a:pt x="829632" y="323397"/>
                    <a:pt x="1398075" y="532076"/>
                    <a:pt x="2017595" y="579193"/>
                  </a:cubicBezTo>
                  <a:lnTo>
                    <a:pt x="2233995" y="587386"/>
                  </a:lnTo>
                  <a:lnTo>
                    <a:pt x="2233995" y="2353152"/>
                  </a:lnTo>
                  <a:lnTo>
                    <a:pt x="2044801" y="2322027"/>
                  </a:lnTo>
                  <a:cubicBezTo>
                    <a:pt x="1188293" y="2152389"/>
                    <a:pt x="455664" y="1632954"/>
                    <a:pt x="0" y="917572"/>
                  </a:cubicBezTo>
                  <a:lnTo>
                    <a:pt x="234031" y="729205"/>
                  </a:lnTo>
                  <a:lnTo>
                    <a:pt x="14270" y="603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2FDF3B-8A94-44B8-9FBD-5F79F40FEB4F}"/>
                </a:ext>
              </a:extLst>
            </p:cNvPr>
            <p:cNvSpPr/>
            <p:nvPr/>
          </p:nvSpPr>
          <p:spPr>
            <a:xfrm>
              <a:off x="6380656" y="3085839"/>
              <a:ext cx="727779" cy="1441287"/>
            </a:xfrm>
            <a:custGeom>
              <a:avLst/>
              <a:gdLst/>
              <a:ahLst/>
              <a:cxnLst/>
              <a:rect l="0" t="0" r="0" b="0"/>
              <a:pathLst>
                <a:path w="485775" h="962025">
                  <a:moveTo>
                    <a:pt x="239554" y="959644"/>
                  </a:moveTo>
                  <a:lnTo>
                    <a:pt x="480536" y="542449"/>
                  </a:lnTo>
                  <a:cubicBezTo>
                    <a:pt x="290036" y="391954"/>
                    <a:pt x="130016" y="210979"/>
                    <a:pt x="9049" y="7144"/>
                  </a:cubicBezTo>
                  <a:cubicBezTo>
                    <a:pt x="8096" y="33814"/>
                    <a:pt x="7144" y="59531"/>
                    <a:pt x="7144" y="85249"/>
                  </a:cubicBezTo>
                  <a:cubicBezTo>
                    <a:pt x="7144" y="383381"/>
                    <a:pt x="68104" y="666274"/>
                    <a:pt x="177641" y="923449"/>
                  </a:cubicBezTo>
                  <a:lnTo>
                    <a:pt x="239554" y="959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27BF1E8-BE81-4B9A-8E78-C20EF228CB40}"/>
              </a:ext>
            </a:extLst>
          </p:cNvPr>
          <p:cNvSpPr/>
          <p:nvPr userDrawn="1"/>
        </p:nvSpPr>
        <p:spPr bwMode="invGray">
          <a:xfrm>
            <a:off x="0" y="6492874"/>
            <a:ext cx="12192000" cy="365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>
              <a:tabLst>
                <a:tab pos="4227513" algn="ctr"/>
                <a:tab pos="8859838" algn="dec"/>
              </a:tabLst>
            </a:pPr>
            <a:endParaRPr lang="en-US" sz="8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2479DB-042E-455C-9C11-ED25EDD08E84}"/>
              </a:ext>
            </a:extLst>
          </p:cNvPr>
          <p:cNvSpPr txBox="1"/>
          <p:nvPr userDrawn="1"/>
        </p:nvSpPr>
        <p:spPr bwMode="invGray">
          <a:xfrm>
            <a:off x="120769" y="6569835"/>
            <a:ext cx="34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© 2020 The Chartis Group, LLC. All Rights Reserved.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2FB11F-1551-4E50-9BE8-0A355BD37E52}"/>
              </a:ext>
            </a:extLst>
          </p:cNvPr>
          <p:cNvSpPr txBox="1"/>
          <p:nvPr userDrawn="1"/>
        </p:nvSpPr>
        <p:spPr bwMode="invGray">
          <a:xfrm>
            <a:off x="4373592" y="6567715"/>
            <a:ext cx="344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July 2020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AA0463-6C49-406C-B40E-26AA2DA1A3AE}"/>
              </a:ext>
            </a:extLst>
          </p:cNvPr>
          <p:cNvSpPr txBox="1"/>
          <p:nvPr userDrawn="1"/>
        </p:nvSpPr>
        <p:spPr bwMode="invGray">
          <a:xfrm>
            <a:off x="11182253" y="6569835"/>
            <a:ext cx="808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Page </a:t>
            </a:r>
            <a:fld id="{7B71ACC0-F869-49CE-AD63-26A4A0FC4B00}" type="slidenum">
              <a:rPr lang="en-US" sz="80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3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D5B472-F62B-4E17-8713-A5DF4123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1739900"/>
            <a:ext cx="11024659" cy="461786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231775" indent="0">
              <a:buNone/>
              <a:defRPr/>
            </a:lvl3pPr>
            <a:lvl4pPr marL="45720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AC2A50-746A-4177-9725-738F31B7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0"/>
            <a:ext cx="8946033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27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5496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99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F1FA3E-ED56-4F0B-B537-FC0D3CF234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702141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F1FA3E-ED56-4F0B-B537-FC0D3CF23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29" y="0"/>
            <a:ext cx="8773505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3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is Divider Aqua Highl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09598" y="3137927"/>
            <a:ext cx="7811389" cy="582147"/>
          </a:xfrm>
        </p:spPr>
        <p:txBody>
          <a:bodyPr anchor="t"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0C3109-D010-4E4E-9FF2-189FA164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1914"/>
          <a:stretch/>
        </p:blipFill>
        <p:spPr>
          <a:xfrm>
            <a:off x="7983113" y="0"/>
            <a:ext cx="4201796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B7F2-1584-48FC-91B2-E265345D41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598" y="2216475"/>
            <a:ext cx="7811389" cy="914400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26825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is Divider No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861806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55607" y="2546645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62134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rtis Divider Chartreuse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95085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55607" y="2546645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31259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rtis Divider Salmon Highligh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4E74F6-AE4E-440E-9E2D-810E4FABA8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4E74F6-AE4E-440E-9E2D-810E4FABA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CB9FEC-3736-4BF7-B02B-4EB0B28079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5609" y="3137927"/>
            <a:ext cx="11340860" cy="582147"/>
          </a:xfrm>
        </p:spPr>
        <p:txBody>
          <a:bodyPr anchor="t">
            <a:noAutofit/>
          </a:bodyPr>
          <a:lstStyle>
            <a:lvl1pPr algn="l">
              <a:defRPr lang="en-US" sz="3200" b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C1579-D643-477D-8897-5829BDE746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white">
          <a:xfrm>
            <a:off x="655607" y="2546645"/>
            <a:ext cx="11340860" cy="582147"/>
          </a:xfrm>
        </p:spPr>
        <p:txBody>
          <a:bodyPr anchor="b"/>
          <a:lstStyle>
            <a:lvl1pPr marL="0" indent="0">
              <a:buNone/>
              <a:defRPr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highlight text</a:t>
            </a:r>
          </a:p>
        </p:txBody>
      </p:sp>
    </p:spTree>
    <p:extLst>
      <p:ext uri="{BB962C8B-B14F-4D97-AF65-F5344CB8AC3E}">
        <p14:creationId xmlns:p14="http://schemas.microsoft.com/office/powerpoint/2010/main" val="27595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0D41741-3C55-4FF2-B935-2BF17D5A86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73793909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7" imgW="344" imgH="344" progId="TCLayout.ActiveDocument.1">
                  <p:embed/>
                </p:oleObj>
              </mc:Choice>
              <mc:Fallback>
                <p:oleObj name="think-cell Slide" r:id="rId57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0D41741-3C55-4FF2-B935-2BF17D5A8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6922DEA-D390-4719-9146-4F935001CF26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B50372-B98E-4E9D-A9E0-E7BA1B31D3E0}"/>
              </a:ext>
            </a:extLst>
          </p:cNvPr>
          <p:cNvSpPr/>
          <p:nvPr userDrawn="1"/>
        </p:nvSpPr>
        <p:spPr bwMode="invGray">
          <a:xfrm>
            <a:off x="0" y="6500825"/>
            <a:ext cx="12192000" cy="365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0" algn="l">
              <a:tabLst>
                <a:tab pos="4227513" algn="ctr"/>
                <a:tab pos="8859838" algn="dec"/>
              </a:tabLst>
            </a:pPr>
            <a:endParaRPr lang="en-US" sz="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8946033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01" y="1595888"/>
            <a:ext cx="11024659" cy="4761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231CD8-7DCB-47D9-A0BF-2139035605E9}"/>
              </a:ext>
            </a:extLst>
          </p:cNvPr>
          <p:cNvCxnSpPr/>
          <p:nvPr userDrawn="1"/>
        </p:nvCxnSpPr>
        <p:spPr>
          <a:xfrm>
            <a:off x="0" y="125514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A9172F-E0DB-442C-B75E-6FAC862482A2}"/>
              </a:ext>
            </a:extLst>
          </p:cNvPr>
          <p:cNvSpPr txBox="1"/>
          <p:nvPr userDrawn="1"/>
        </p:nvSpPr>
        <p:spPr bwMode="invGray">
          <a:xfrm>
            <a:off x="272960" y="6564126"/>
            <a:ext cx="4100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+mj-lt"/>
              </a:rPr>
              <a:t>© 2022 The Chartis Group, LLC. 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3B2EF-5985-4828-B191-32F0EBA7CD2B}"/>
              </a:ext>
            </a:extLst>
          </p:cNvPr>
          <p:cNvSpPr txBox="1"/>
          <p:nvPr userDrawn="1"/>
        </p:nvSpPr>
        <p:spPr bwMode="invGray">
          <a:xfrm>
            <a:off x="11030311" y="6564126"/>
            <a:ext cx="96038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+mj-lt"/>
              </a:rPr>
              <a:t>Page </a:t>
            </a:r>
            <a:fld id="{7B71ACC0-F869-49CE-AD63-26A4A0FC4B00}" type="slidenum">
              <a:rPr lang="en-US" sz="900" smtClean="0">
                <a:solidFill>
                  <a:schemeClr val="bg1"/>
                </a:solidFill>
                <a:latin typeface="+mj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14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8" r:id="rId3"/>
    <p:sldLayoutId id="2147483808" r:id="rId4"/>
    <p:sldLayoutId id="2147483809" r:id="rId5"/>
    <p:sldLayoutId id="2147483810" r:id="rId6"/>
    <p:sldLayoutId id="2147483789" r:id="rId7"/>
    <p:sldLayoutId id="2147483861" r:id="rId8"/>
    <p:sldLayoutId id="2147483812" r:id="rId9"/>
    <p:sldLayoutId id="2147483813" r:id="rId10"/>
    <p:sldLayoutId id="2147483814" r:id="rId11"/>
    <p:sldLayoutId id="2147483790" r:id="rId12"/>
    <p:sldLayoutId id="2147483860" r:id="rId13"/>
    <p:sldLayoutId id="2147483816" r:id="rId14"/>
    <p:sldLayoutId id="2147483817" r:id="rId15"/>
    <p:sldLayoutId id="2147483818" r:id="rId16"/>
    <p:sldLayoutId id="2147483792" r:id="rId17"/>
    <p:sldLayoutId id="2147483858" r:id="rId18"/>
    <p:sldLayoutId id="2147483820" r:id="rId19"/>
    <p:sldLayoutId id="2147483821" r:id="rId20"/>
    <p:sldLayoutId id="2147483822" r:id="rId21"/>
    <p:sldLayoutId id="2147483794" r:id="rId22"/>
    <p:sldLayoutId id="2147483824" r:id="rId23"/>
    <p:sldLayoutId id="2147483825" r:id="rId24"/>
    <p:sldLayoutId id="2147483826" r:id="rId25"/>
    <p:sldLayoutId id="2147483797" r:id="rId26"/>
    <p:sldLayoutId id="2147483828" r:id="rId27"/>
    <p:sldLayoutId id="2147483829" r:id="rId28"/>
    <p:sldLayoutId id="2147483830" r:id="rId29"/>
    <p:sldLayoutId id="2147483799" r:id="rId30"/>
    <p:sldLayoutId id="2147483859" r:id="rId31"/>
    <p:sldLayoutId id="2147483832" r:id="rId32"/>
    <p:sldLayoutId id="2147483833" r:id="rId33"/>
    <p:sldLayoutId id="2147483834" r:id="rId34"/>
    <p:sldLayoutId id="2147483779" r:id="rId35"/>
    <p:sldLayoutId id="2147483723" r:id="rId36"/>
    <p:sldLayoutId id="2147483737" r:id="rId37"/>
    <p:sldLayoutId id="2147483800" r:id="rId38"/>
    <p:sldLayoutId id="2147483780" r:id="rId39"/>
    <p:sldLayoutId id="2147483718" r:id="rId40"/>
    <p:sldLayoutId id="2147483781" r:id="rId41"/>
    <p:sldLayoutId id="2147483778" r:id="rId42"/>
    <p:sldLayoutId id="2147483803" r:id="rId43"/>
    <p:sldLayoutId id="2147483804" r:id="rId44"/>
    <p:sldLayoutId id="2147483852" r:id="rId45"/>
    <p:sldLayoutId id="2147483805" r:id="rId46"/>
    <p:sldLayoutId id="2147483806" r:id="rId47"/>
    <p:sldLayoutId id="2147483863" r:id="rId48"/>
    <p:sldLayoutId id="2147483865" r:id="rId49"/>
    <p:sldLayoutId id="2147483872" r:id="rId50"/>
    <p:sldLayoutId id="2147483875" r:id="rId51"/>
    <p:sldLayoutId id="2147483876" r:id="rId52"/>
    <p:sldLayoutId id="2147483877" r:id="rId53"/>
  </p:sldLayoutIdLst>
  <p:hf hdr="0"/>
  <p:txStyles>
    <p:titleStyle>
      <a:lvl1pPr marL="0" algn="l" defTabSz="914400" rtl="0" eaLnBrk="1" latinLnBrk="0" hangingPunct="1">
        <a:lnSpc>
          <a:spcPct val="108000"/>
        </a:lnSpc>
        <a:spcBef>
          <a:spcPct val="0"/>
        </a:spcBef>
        <a:buNone/>
        <a:defRPr lang="en-US" sz="2400" b="1" kern="1200" dirty="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294C"/>
        </a:buClr>
        <a:buSzPct val="70000"/>
        <a:buFont typeface="Wingdings" panose="05000000000000000000" pitchFamily="2" charset="2"/>
        <a:buChar char=""/>
        <a:defRPr lang="en-US" sz="2000" kern="1200" dirty="0" smtClean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457200" indent="-2270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294C"/>
        </a:buClr>
        <a:buSzPct val="70000"/>
        <a:buFont typeface="Wingdings" panose="05000000000000000000" pitchFamily="2" charset="2"/>
        <a:buChar char=""/>
        <a:defRPr lang="en-US" sz="1600" kern="1200" dirty="0" smtClean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685800" indent="-2317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294C"/>
        </a:buClr>
        <a:buFont typeface="Wingdings" panose="05000000000000000000" pitchFamily="2" charset="2"/>
        <a:buChar char=""/>
        <a:defRPr lang="en-US" sz="1400" kern="1200" dirty="0" smtClean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294C"/>
        </a:buClr>
        <a:buFont typeface="Calibri" panose="020F0502020204030204" pitchFamily="34" charset="0"/>
        <a:buChar char="—"/>
        <a:defRPr lang="en-US" sz="1200" kern="1200" dirty="0" smtClean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1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4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18.xml"/><Relationship Id="rId5" Type="http://schemas.openxmlformats.org/officeDocument/2006/relationships/image" Target="../media/image3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9.xml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0.xml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1.xml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0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4.xml"/><Relationship Id="rId6" Type="http://schemas.openxmlformats.org/officeDocument/2006/relationships/image" Target="../media/image32.png"/><Relationship Id="rId5" Type="http://schemas.openxmlformats.org/officeDocument/2006/relationships/chart" Target="../charts/chart1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5.xml"/><Relationship Id="rId6" Type="http://schemas.openxmlformats.org/officeDocument/2006/relationships/image" Target="../media/image32.png"/><Relationship Id="rId5" Type="http://schemas.openxmlformats.org/officeDocument/2006/relationships/chart" Target="../charts/char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6.xml"/><Relationship Id="rId6" Type="http://schemas.openxmlformats.org/officeDocument/2006/relationships/chart" Target="../charts/chart4.xml"/><Relationship Id="rId5" Type="http://schemas.openxmlformats.org/officeDocument/2006/relationships/image" Target="../media/image33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9.xml"/><Relationship Id="rId6" Type="http://schemas.openxmlformats.org/officeDocument/2006/relationships/chart" Target="../charts/chart5.xml"/><Relationship Id="rId5" Type="http://schemas.openxmlformats.org/officeDocument/2006/relationships/image" Target="../media/image33.png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0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1.xml"/><Relationship Id="rId6" Type="http://schemas.openxmlformats.org/officeDocument/2006/relationships/chart" Target="../charts/chart9.xml"/><Relationship Id="rId5" Type="http://schemas.openxmlformats.org/officeDocument/2006/relationships/image" Target="../media/image33.png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78.bin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0.emf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3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1.x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4.xml"/><Relationship Id="rId6" Type="http://schemas.openxmlformats.org/officeDocument/2006/relationships/image" Target="../media/image43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5.xml"/><Relationship Id="rId6" Type="http://schemas.openxmlformats.org/officeDocument/2006/relationships/image" Target="../media/image43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82.bin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6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20.emf"/><Relationship Id="rId9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37.xml"/><Relationship Id="rId5" Type="http://schemas.openxmlformats.org/officeDocument/2006/relationships/chart" Target="../charts/chart11.x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oleObject" Target="../embeddings/oleObject8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38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20.emf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85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3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7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6.xml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9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9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0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C0CE2FB-E845-4744-B8C9-2C660102A4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55136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C0CE2FB-E845-4744-B8C9-2C660102A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9DC79A76-18AA-431E-937E-9DCC68C47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695" y="3898275"/>
            <a:ext cx="4877433" cy="373062"/>
          </a:xfrm>
        </p:spPr>
        <p:txBody>
          <a:bodyPr/>
          <a:lstStyle/>
          <a:p>
            <a:r>
              <a:rPr lang="en-US">
                <a:solidFill>
                  <a:srgbClr val="7CAF2A"/>
                </a:solidFill>
              </a:rPr>
              <a:t>2022 Ohio Rural Health Conference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CB448-871C-4A16-B2AC-C323AABC8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695" y="4932363"/>
            <a:ext cx="5613400" cy="373062"/>
          </a:xfrm>
        </p:spPr>
        <p:txBody>
          <a:bodyPr/>
          <a:lstStyle/>
          <a:p>
            <a:r>
              <a:rPr lang="en-US"/>
              <a:t>August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15B7E-5AD9-44BE-A92E-02BC0B97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95" y="2064388"/>
            <a:ext cx="6507451" cy="1498700"/>
          </a:xfrm>
        </p:spPr>
        <p:txBody>
          <a:bodyPr vert="horz"/>
          <a:lstStyle/>
          <a:p>
            <a:r>
              <a:rPr lang="en-US" sz="2800"/>
              <a:t>Pandemic Increases Pressure on Rural Hospitals and Communities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73D1-FE86-41B2-9488-C48BD6815134}"/>
              </a:ext>
            </a:extLst>
          </p:cNvPr>
          <p:cNvSpPr/>
          <p:nvPr/>
        </p:nvSpPr>
        <p:spPr>
          <a:xfrm>
            <a:off x="638175" y="5305425"/>
            <a:ext cx="2638425" cy="108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0ABB68-59ED-4B1F-B981-E81FA22AB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5389737"/>
            <a:ext cx="2876550" cy="10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79D200-BBCE-4704-BB01-231DC23F5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130304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779D200-BBCE-4704-BB01-231DC23F5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4E9999-CB06-4AFF-81F3-735604D5F620}"/>
              </a:ext>
            </a:extLst>
          </p:cNvPr>
          <p:cNvGrpSpPr/>
          <p:nvPr/>
        </p:nvGrpSpPr>
        <p:grpSpPr>
          <a:xfrm>
            <a:off x="2647082" y="1459001"/>
            <a:ext cx="6884958" cy="4142021"/>
            <a:chOff x="959695" y="1768904"/>
            <a:chExt cx="6884958" cy="4142021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C0CCE-3352-4F90-98EC-B3430EAE3F37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9A96F2-4EFE-47EE-AA37-F15F7592789F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89D17-73C6-43EA-A604-1EFCEE27448D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564D4-94BE-46B8-A988-7A837EBFB7FF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C6D32A9-B8E1-46F7-9BF3-DACC97E10829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6FC3F1-861B-4F31-9479-1F3DB92B11C8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1089244-60BE-4277-A12A-B8F36D47A8C3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D759C-9297-4CD9-9E3D-7E2856D1973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36162A-25A0-40F0-B421-F98E09C74941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E44752-68C4-429C-B58E-17CD06802E9E}"/>
                </a:ext>
              </a:extLst>
            </p:cNvPr>
            <p:cNvGrpSpPr/>
            <p:nvPr/>
          </p:nvGrpSpPr>
          <p:grpSpPr>
            <a:xfrm>
              <a:off x="6193056" y="1768904"/>
              <a:ext cx="485368" cy="2345575"/>
              <a:chOff x="6362473" y="2140296"/>
              <a:chExt cx="485368" cy="2345575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E0A091-5C56-46B4-BED4-55FD88E178F4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D6A39D-0DDD-4934-B5C3-0E463596B324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6050E0-7F91-44B2-83A4-E8D7E3011EB9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40693"/>
                <a:chOff x="6362473" y="3345178"/>
                <a:chExt cx="485368" cy="1140693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D327E2-3129-438A-AEC9-EA055264AD9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ACB2D8C-197D-404F-9DE1-C5FA4DD06BF0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696DC5-A236-4EDE-8523-425AA2BD9BC9}"/>
                </a:ext>
              </a:extLst>
            </p:cNvPr>
            <p:cNvGrpSpPr/>
            <p:nvPr/>
          </p:nvGrpSpPr>
          <p:grpSpPr>
            <a:xfrm>
              <a:off x="5630854" y="2973949"/>
              <a:ext cx="485368" cy="2322715"/>
              <a:chOff x="6362473" y="2140296"/>
              <a:chExt cx="485368" cy="2322715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7C0611-D9B6-4451-8FFC-CC5A09AA91D6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D997E0-ECC5-4738-AF68-313BCC83FD2B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7EE296-7D6B-4A90-8D49-ECA1598359AF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B7301D-EE65-424D-AE94-A7E59330F9C0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6D9B38-890F-4169-93B7-E3D3DD5B1264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solidFill>
                  <a:srgbClr val="30223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773D84-5A9F-491E-92AB-BD66880A5FF3}"/>
                </a:ext>
              </a:extLst>
            </p:cNvPr>
            <p:cNvGrpSpPr/>
            <p:nvPr/>
          </p:nvGrpSpPr>
          <p:grpSpPr>
            <a:xfrm>
              <a:off x="5057509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B2D38C-A6C8-4601-8120-D24DB808B40C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35A82-87B7-4A4A-B9B0-C715651E9B7C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30223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2277FD-B89A-4618-B920-8C2AEB535F7E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8F87394-173A-4A2A-967A-6286CC3C194B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ACD303D-2EEF-4BF5-9798-8978AE49A4B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67103EA-31F8-4FBC-BD92-FAC6D84E681E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19C5EE-80E1-4136-8F21-D14A2853445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45C784-BE71-4CA6-B089-AD16B6C77776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30223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00A74-97B5-4231-84C2-D8684C2912DD}"/>
                </a:ext>
              </a:extLst>
            </p:cNvPr>
            <p:cNvGrpSpPr/>
            <p:nvPr/>
          </p:nvGrpSpPr>
          <p:grpSpPr>
            <a:xfrm>
              <a:off x="4482232" y="2376872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A3383C-EBCD-4B45-B7D3-32D1FCD99232}"/>
                  </a:ext>
                </a:extLst>
              </p:cNvPr>
              <p:cNvGrpSpPr/>
              <p:nvPr/>
            </p:nvGrpSpPr>
            <p:grpSpPr>
              <a:xfrm>
                <a:off x="4639914" y="3373103"/>
                <a:ext cx="485368" cy="2306797"/>
                <a:chOff x="6362473" y="2156214"/>
                <a:chExt cx="485368" cy="2306797"/>
              </a:xfrm>
              <a:grpFill/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DEF19A-5C91-4CC8-9B8D-450A92DC2F6F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30223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9381F6-98F9-4EE4-98FD-1CFAC8A873D7}"/>
                    </a:ext>
                  </a:extLst>
                </p:cNvPr>
                <p:cNvSpPr/>
                <p:nvPr/>
              </p:nvSpPr>
              <p:spPr>
                <a:xfrm>
                  <a:off x="6362473" y="2156214"/>
                  <a:ext cx="485368" cy="506400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1CA661-E912-4CCD-AE24-B2BF7588F56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6E0508F-9B85-46E2-A7D2-3094BCF38CB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33FDD69-98D8-416C-B23D-A895BC45069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FE955-9E0E-4389-BDAF-747C152994D7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90A0ADB-B88E-4BD0-9E8C-F900CBF8F3B4}"/>
                </a:ext>
              </a:extLst>
            </p:cNvPr>
            <p:cNvGrpSpPr/>
            <p:nvPr/>
          </p:nvGrpSpPr>
          <p:grpSpPr>
            <a:xfrm>
              <a:off x="2717000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D1D0BB-D19F-4C69-BC43-BF0C9C4C4F63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446E44-3EAC-4B81-89FE-ECA9FC81B9C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6CF68D-D386-4B0A-BA5A-B78D086CE9FA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289ED15-5C33-4EC2-9649-2C77081084C9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6C1FBCA-7BF5-4BBF-9320-8C1426B848E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90DE2E4-28AE-43C5-A613-15A5499C0DB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07A89-6D75-4B25-82B9-C482DC70DAD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3C5D14-BA1A-479C-A50E-610397C1135D}"/>
                </a:ext>
              </a:extLst>
            </p:cNvPr>
            <p:cNvGrpSpPr/>
            <p:nvPr/>
          </p:nvGrpSpPr>
          <p:grpSpPr>
            <a:xfrm>
              <a:off x="3297046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D014F25-F890-4B2E-A09F-1E4E6336F22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094E3C6-2C24-4B1B-8B5A-27B3F54B388E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57F9C99-CD8A-4D0B-91D6-03298B77B5C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74E6B60-5D86-436A-8EBD-13317ED2861D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F656435-EDD4-4FF8-8208-202C71E5FCF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52851F6-5A6A-4CB2-92DF-26A4EF2E037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B44EE2-516B-43E0-9A9D-AFBBD228A9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BBA300-AC45-4B1D-987B-37ADAB0E7ADD}"/>
                </a:ext>
              </a:extLst>
            </p:cNvPr>
            <p:cNvGrpSpPr/>
            <p:nvPr/>
          </p:nvGrpSpPr>
          <p:grpSpPr>
            <a:xfrm>
              <a:off x="3892259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F76874D-AA9D-4E4E-B4B2-38B023670F0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3C3C2F0-186A-4EC5-A9DC-90901ECE2D7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E8B60A-55E5-4026-A66D-590A8FB11622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7F20A3E-75F5-468D-B48C-A87D1B03B6C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98A6429-6454-43B5-8529-2D4C332DEE6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B775FAA-517E-4D5B-A1A6-1E09B1AD165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D5FD7E-828A-48A8-86C8-566BE31146B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E987E1-7CE4-44E7-82CA-3386FD9A2BBA}"/>
                </a:ext>
              </a:extLst>
            </p:cNvPr>
            <p:cNvGrpSpPr/>
            <p:nvPr/>
          </p:nvGrpSpPr>
          <p:grpSpPr>
            <a:xfrm>
              <a:off x="2136505" y="2376626"/>
              <a:ext cx="485368" cy="2332876"/>
              <a:chOff x="6362473" y="2152995"/>
              <a:chExt cx="485368" cy="2332876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D619AF0-B199-4B74-8126-12CDD775FC2D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381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D3B22C-1E69-44F6-9F1D-01D556CE12AA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Segoe UI Light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954EBD4-B184-4FCC-AFB0-F8D13294B1BC}"/>
                  </a:ext>
                </a:extLst>
              </p:cNvPr>
              <p:cNvGrpSpPr/>
              <p:nvPr/>
            </p:nvGrpSpPr>
            <p:grpSpPr>
              <a:xfrm>
                <a:off x="6362473" y="3356608"/>
                <a:ext cx="485368" cy="1129263"/>
                <a:chOff x="6362473" y="3356608"/>
                <a:chExt cx="485368" cy="1129263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2AAF3C-74F4-43EC-B1A5-252FCF38FAD7}"/>
                    </a:ext>
                  </a:extLst>
                </p:cNvPr>
                <p:cNvSpPr/>
                <p:nvPr/>
              </p:nvSpPr>
              <p:spPr>
                <a:xfrm>
                  <a:off x="6362473" y="3356608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381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D4AE8E-B9A0-4083-B237-B83C12957E05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30223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8808A3-E77A-415D-B617-A0DA25523D35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A1EA7A-FE41-4F66-98DB-B59C31E4F26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9B89BCC-1935-417A-9D90-6EC040004DB9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78C14-7CE6-4F34-80DC-C1C24488110B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6DA37E-DA41-4E9B-BDD8-41C897FF1733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13F329-1C22-44C2-80A5-2066F3DDA20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5FE275-413A-42E5-AF37-CE66B25BE0CF}"/>
                </a:ext>
              </a:extLst>
            </p:cNvPr>
            <p:cNvSpPr/>
            <p:nvPr/>
          </p:nvSpPr>
          <p:spPr>
            <a:xfrm>
              <a:off x="982738" y="3579201"/>
              <a:ext cx="485368" cy="522318"/>
            </a:xfrm>
            <a:prstGeom prst="flowChartOffpageConnector">
              <a:avLst/>
            </a:prstGeom>
            <a:solidFill>
              <a:srgbClr val="5F437D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76F64-785F-476A-9A25-C210240E611F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269ABF-8EF9-484C-B978-38FF53644F26}"/>
                </a:ext>
              </a:extLst>
            </p:cNvPr>
            <p:cNvSpPr txBox="1"/>
            <p:nvPr/>
          </p:nvSpPr>
          <p:spPr>
            <a:xfrm>
              <a:off x="978819" y="198344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D57652-6001-4199-9E2D-B8FF725CFBDA}"/>
                </a:ext>
              </a:extLst>
            </p:cNvPr>
            <p:cNvSpPr txBox="1"/>
            <p:nvPr/>
          </p:nvSpPr>
          <p:spPr>
            <a:xfrm>
              <a:off x="978819" y="371053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7600C7-A49A-4613-A4E7-D281C1509EC7}"/>
                </a:ext>
              </a:extLst>
            </p:cNvPr>
            <p:cNvSpPr txBox="1"/>
            <p:nvPr/>
          </p:nvSpPr>
          <p:spPr>
            <a:xfrm>
              <a:off x="963994" y="481954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HI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5C7BDB-0449-440F-B54A-68C639AE18B5}"/>
                </a:ext>
              </a:extLst>
            </p:cNvPr>
            <p:cNvSpPr txBox="1"/>
            <p:nvPr/>
          </p:nvSpPr>
          <p:spPr>
            <a:xfrm>
              <a:off x="7359285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59B9BE-C715-4488-A9DF-8E9D95F0B2B5}"/>
                </a:ext>
              </a:extLst>
            </p:cNvPr>
            <p:cNvSpPr txBox="1"/>
            <p:nvPr/>
          </p:nvSpPr>
          <p:spPr>
            <a:xfrm>
              <a:off x="7359285" y="248320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E93EC5-A7FF-4D9E-92D0-CA9B38C56E36}"/>
                </a:ext>
              </a:extLst>
            </p:cNvPr>
            <p:cNvSpPr txBox="1"/>
            <p:nvPr/>
          </p:nvSpPr>
          <p:spPr>
            <a:xfrm>
              <a:off x="7328132" y="308775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D1078-58C9-41A2-A271-B870F060D1CC}"/>
                </a:ext>
              </a:extLst>
            </p:cNvPr>
            <p:cNvSpPr txBox="1"/>
            <p:nvPr/>
          </p:nvSpPr>
          <p:spPr>
            <a:xfrm>
              <a:off x="6799961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7749A3-8A79-49E2-9923-D7485CDBF4F5}"/>
                </a:ext>
              </a:extLst>
            </p:cNvPr>
            <p:cNvSpPr txBox="1"/>
            <p:nvPr/>
          </p:nvSpPr>
          <p:spPr>
            <a:xfrm>
              <a:off x="6780592" y="249277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F55BAD-9DC6-45FD-AD40-49B75C9D3434}"/>
                </a:ext>
              </a:extLst>
            </p:cNvPr>
            <p:cNvSpPr txBox="1"/>
            <p:nvPr/>
          </p:nvSpPr>
          <p:spPr>
            <a:xfrm>
              <a:off x="6771683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NJ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D451A0-186B-4C21-928A-21B9671FADCB}"/>
                </a:ext>
              </a:extLst>
            </p:cNvPr>
            <p:cNvSpPr txBox="1"/>
            <p:nvPr/>
          </p:nvSpPr>
          <p:spPr>
            <a:xfrm>
              <a:off x="6755258" y="371153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8FDC06-46AE-432B-9013-4E1D785AC1B3}"/>
                </a:ext>
              </a:extLst>
            </p:cNvPr>
            <p:cNvSpPr txBox="1"/>
            <p:nvPr/>
          </p:nvSpPr>
          <p:spPr>
            <a:xfrm>
              <a:off x="6204034" y="249700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AF9554-7AD4-4EA0-A22E-ADBAE9FC09A4}"/>
                </a:ext>
              </a:extLst>
            </p:cNvPr>
            <p:cNvSpPr txBox="1"/>
            <p:nvPr/>
          </p:nvSpPr>
          <p:spPr>
            <a:xfrm>
              <a:off x="5654871" y="3092575"/>
              <a:ext cx="46003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BB5430-2B2C-42EA-A27C-974DF3B00107}"/>
                </a:ext>
              </a:extLst>
            </p:cNvPr>
            <p:cNvSpPr txBox="1"/>
            <p:nvPr/>
          </p:nvSpPr>
          <p:spPr>
            <a:xfrm>
              <a:off x="6210471" y="190660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4F771-CA96-43BC-8301-703E1D5370EC}"/>
                </a:ext>
              </a:extLst>
            </p:cNvPr>
            <p:cNvSpPr txBox="1"/>
            <p:nvPr/>
          </p:nvSpPr>
          <p:spPr>
            <a:xfrm>
              <a:off x="6197971" y="308775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6EE23-69DC-4B90-8513-3F3B0BAA172C}"/>
                </a:ext>
              </a:extLst>
            </p:cNvPr>
            <p:cNvSpPr txBox="1"/>
            <p:nvPr/>
          </p:nvSpPr>
          <p:spPr>
            <a:xfrm>
              <a:off x="6201988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70842-9753-42D6-9368-F1FE6AC562B0}"/>
                </a:ext>
              </a:extLst>
            </p:cNvPr>
            <p:cNvSpPr txBox="1"/>
            <p:nvPr/>
          </p:nvSpPr>
          <p:spPr>
            <a:xfrm>
              <a:off x="5077560" y="24989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930039-380D-459F-B442-519B3ADBA9F3}"/>
                </a:ext>
              </a:extLst>
            </p:cNvPr>
            <p:cNvSpPr txBox="1"/>
            <p:nvPr/>
          </p:nvSpPr>
          <p:spPr>
            <a:xfrm>
              <a:off x="5637166" y="37060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7092EC-EC03-42A6-A9A1-A147A8D33B63}"/>
                </a:ext>
              </a:extLst>
            </p:cNvPr>
            <p:cNvSpPr txBox="1"/>
            <p:nvPr/>
          </p:nvSpPr>
          <p:spPr>
            <a:xfrm>
              <a:off x="5637166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80C26E3-62DB-4C82-9EEC-82C29E256C59}"/>
                </a:ext>
              </a:extLst>
            </p:cNvPr>
            <p:cNvSpPr txBox="1"/>
            <p:nvPr/>
          </p:nvSpPr>
          <p:spPr>
            <a:xfrm>
              <a:off x="5629541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SC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16E2E55-F1B4-4707-BF48-484B36049946}"/>
                </a:ext>
              </a:extLst>
            </p:cNvPr>
            <p:cNvSpPr txBox="1"/>
            <p:nvPr/>
          </p:nvSpPr>
          <p:spPr>
            <a:xfrm>
              <a:off x="4488355" y="249922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72084D-F3C7-4B05-808D-8A5697486435}"/>
                </a:ext>
              </a:extLst>
            </p:cNvPr>
            <p:cNvSpPr txBox="1"/>
            <p:nvPr/>
          </p:nvSpPr>
          <p:spPr>
            <a:xfrm>
              <a:off x="5077560" y="54653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FL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964E99-8078-425F-BED0-87A4E3E8939D}"/>
                </a:ext>
              </a:extLst>
            </p:cNvPr>
            <p:cNvSpPr txBox="1"/>
            <p:nvPr/>
          </p:nvSpPr>
          <p:spPr>
            <a:xfrm>
              <a:off x="5057509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GA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1007DFA-868A-47CE-BB11-CB6EA63087F6}"/>
                </a:ext>
              </a:extLst>
            </p:cNvPr>
            <p:cNvSpPr txBox="1"/>
            <p:nvPr/>
          </p:nvSpPr>
          <p:spPr>
            <a:xfrm>
              <a:off x="5063821" y="430366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B9B035-9990-4AED-A931-C08302871A29}"/>
                </a:ext>
              </a:extLst>
            </p:cNvPr>
            <p:cNvSpPr txBox="1"/>
            <p:nvPr/>
          </p:nvSpPr>
          <p:spPr>
            <a:xfrm>
              <a:off x="5055952" y="370744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WV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4D59E4-DD09-422C-AD5D-E8D123D601C4}"/>
                </a:ext>
              </a:extLst>
            </p:cNvPr>
            <p:cNvSpPr txBox="1"/>
            <p:nvPr/>
          </p:nvSpPr>
          <p:spPr>
            <a:xfrm>
              <a:off x="5077445" y="3086005"/>
              <a:ext cx="465609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D611322-6733-4C63-A67C-FD4D74F0A572}"/>
                </a:ext>
              </a:extLst>
            </p:cNvPr>
            <p:cNvSpPr txBox="1"/>
            <p:nvPr/>
          </p:nvSpPr>
          <p:spPr>
            <a:xfrm>
              <a:off x="4499150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IL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46C6045-C84A-41B2-93FE-3138F1A0158A}"/>
                </a:ext>
              </a:extLst>
            </p:cNvPr>
            <p:cNvSpPr txBox="1"/>
            <p:nvPr/>
          </p:nvSpPr>
          <p:spPr>
            <a:xfrm>
              <a:off x="4482232" y="371571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KY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269A21-B959-4DE6-962A-FED4D52EFDC7}"/>
                </a:ext>
              </a:extLst>
            </p:cNvPr>
            <p:cNvSpPr txBox="1"/>
            <p:nvPr/>
          </p:nvSpPr>
          <p:spPr>
            <a:xfrm>
              <a:off x="4490476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AADC875-D489-4622-9416-E9917A5C3674}"/>
                </a:ext>
              </a:extLst>
            </p:cNvPr>
            <p:cNvSpPr txBox="1"/>
            <p:nvPr/>
          </p:nvSpPr>
          <p:spPr>
            <a:xfrm>
              <a:off x="4487743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7157C7-0816-4240-93ED-54894B0DD156}"/>
                </a:ext>
              </a:extLst>
            </p:cNvPr>
            <p:cNvSpPr txBox="1"/>
            <p:nvPr/>
          </p:nvSpPr>
          <p:spPr>
            <a:xfrm>
              <a:off x="3890332" y="489124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MS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D6F4-F0A0-4371-B4E3-55BA50009689}"/>
                </a:ext>
              </a:extLst>
            </p:cNvPr>
            <p:cNvSpPr txBox="1"/>
            <p:nvPr/>
          </p:nvSpPr>
          <p:spPr>
            <a:xfrm>
              <a:off x="3304587" y="487788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69FF48-DB1B-4206-BD06-7506887A63E1}"/>
                </a:ext>
              </a:extLst>
            </p:cNvPr>
            <p:cNvSpPr txBox="1"/>
            <p:nvPr/>
          </p:nvSpPr>
          <p:spPr>
            <a:xfrm>
              <a:off x="2717000" y="489816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TX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00CC741-5A64-4700-8820-24A7A9274D53}"/>
                </a:ext>
              </a:extLst>
            </p:cNvPr>
            <p:cNvSpPr txBox="1"/>
            <p:nvPr/>
          </p:nvSpPr>
          <p:spPr>
            <a:xfrm>
              <a:off x="2161833" y="429286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AZ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EDD6C34-6928-4C02-BB29-C14842769D6C}"/>
                </a:ext>
              </a:extLst>
            </p:cNvPr>
            <p:cNvSpPr txBox="1"/>
            <p:nvPr/>
          </p:nvSpPr>
          <p:spPr>
            <a:xfrm>
              <a:off x="3885376" y="430263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ABE23BE-3CF7-4C4B-8BCA-078ECAAD1073}"/>
                </a:ext>
              </a:extLst>
            </p:cNvPr>
            <p:cNvSpPr txBox="1"/>
            <p:nvPr/>
          </p:nvSpPr>
          <p:spPr>
            <a:xfrm>
              <a:off x="3315448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OK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4996A9-14D4-4729-8ED6-52E9366BC804}"/>
                </a:ext>
              </a:extLst>
            </p:cNvPr>
            <p:cNvSpPr txBox="1"/>
            <p:nvPr/>
          </p:nvSpPr>
          <p:spPr>
            <a:xfrm>
              <a:off x="2722672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257A87-3301-4C49-A65A-B281B015F51D}"/>
                </a:ext>
              </a:extLst>
            </p:cNvPr>
            <p:cNvSpPr txBox="1"/>
            <p:nvPr/>
          </p:nvSpPr>
          <p:spPr>
            <a:xfrm>
              <a:off x="1551564" y="370601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NV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0E9884F-FAC2-40EB-81DE-9C29DD083D8F}"/>
                </a:ext>
              </a:extLst>
            </p:cNvPr>
            <p:cNvSpPr txBox="1"/>
            <p:nvPr/>
          </p:nvSpPr>
          <p:spPr>
            <a:xfrm>
              <a:off x="2127027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UT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55CBD9-CFB4-470D-954C-B80C08A6792F}"/>
                </a:ext>
              </a:extLst>
            </p:cNvPr>
            <p:cNvSpPr txBox="1"/>
            <p:nvPr/>
          </p:nvSpPr>
          <p:spPr>
            <a:xfrm>
              <a:off x="2709652" y="371432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85F62-14DC-4A00-856D-55BEC784E2FE}"/>
                </a:ext>
              </a:extLst>
            </p:cNvPr>
            <p:cNvSpPr txBox="1"/>
            <p:nvPr/>
          </p:nvSpPr>
          <p:spPr>
            <a:xfrm>
              <a:off x="3299625" y="370601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KS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314832-1239-402F-A0A3-F11108F2ED5C}"/>
                </a:ext>
              </a:extLst>
            </p:cNvPr>
            <p:cNvSpPr txBox="1"/>
            <p:nvPr/>
          </p:nvSpPr>
          <p:spPr>
            <a:xfrm>
              <a:off x="3906769" y="371053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MO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62C863-9E71-4D1C-8A84-C37F3A7E3970}"/>
                </a:ext>
              </a:extLst>
            </p:cNvPr>
            <p:cNvSpPr txBox="1"/>
            <p:nvPr/>
          </p:nvSpPr>
          <p:spPr>
            <a:xfrm>
              <a:off x="3310910" y="24992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3D9DBF9-1D45-4E9A-A25C-B1163EC3BF4F}"/>
                </a:ext>
              </a:extLst>
            </p:cNvPr>
            <p:cNvSpPr txBox="1"/>
            <p:nvPr/>
          </p:nvSpPr>
          <p:spPr>
            <a:xfrm>
              <a:off x="1559148" y="25044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F2BA76-744B-4780-AF3D-6809F71E31DF}"/>
                </a:ext>
              </a:extLst>
            </p:cNvPr>
            <p:cNvSpPr txBox="1"/>
            <p:nvPr/>
          </p:nvSpPr>
          <p:spPr>
            <a:xfrm>
              <a:off x="1551564" y="30831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88804FC-C633-413C-A4D8-F14DBDEDC9A7}"/>
                </a:ext>
              </a:extLst>
            </p:cNvPr>
            <p:cNvSpPr txBox="1"/>
            <p:nvPr/>
          </p:nvSpPr>
          <p:spPr>
            <a:xfrm>
              <a:off x="2732952" y="249922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BC081B-DADA-48E5-A74E-A7006AB69A7A}"/>
                </a:ext>
              </a:extLst>
            </p:cNvPr>
            <p:cNvSpPr txBox="1"/>
            <p:nvPr/>
          </p:nvSpPr>
          <p:spPr>
            <a:xfrm>
              <a:off x="2143054" y="24992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F80DFE-FF4D-40E1-B3BB-B470CD94739A}"/>
                </a:ext>
              </a:extLst>
            </p:cNvPr>
            <p:cNvSpPr txBox="1"/>
            <p:nvPr/>
          </p:nvSpPr>
          <p:spPr>
            <a:xfrm>
              <a:off x="2141420" y="308105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5E38BC-DC40-48AB-87BA-EA128E65C36E}"/>
                </a:ext>
              </a:extLst>
            </p:cNvPr>
            <p:cNvSpPr txBox="1"/>
            <p:nvPr/>
          </p:nvSpPr>
          <p:spPr>
            <a:xfrm>
              <a:off x="3914087" y="249921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3A961-6A47-44BC-9735-BF2E1F54A2A7}"/>
                </a:ext>
              </a:extLst>
            </p:cNvPr>
            <p:cNvSpPr txBox="1"/>
            <p:nvPr/>
          </p:nvSpPr>
          <p:spPr>
            <a:xfrm>
              <a:off x="3889639" y="308141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4538AF8-170E-4AF4-9A06-4E13296AE8DD}"/>
                </a:ext>
              </a:extLst>
            </p:cNvPr>
            <p:cNvSpPr txBox="1"/>
            <p:nvPr/>
          </p:nvSpPr>
          <p:spPr>
            <a:xfrm>
              <a:off x="2713920" y="309055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7B968DE-7998-498C-803E-4E99ABBB4B7C}"/>
                </a:ext>
              </a:extLst>
            </p:cNvPr>
            <p:cNvSpPr txBox="1"/>
            <p:nvPr/>
          </p:nvSpPr>
          <p:spPr>
            <a:xfrm>
              <a:off x="3279559" y="307620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14CBE3D-E399-44AE-9D73-A710A3D1D51D}"/>
              </a:ext>
            </a:extLst>
          </p:cNvPr>
          <p:cNvSpPr/>
          <p:nvPr/>
        </p:nvSpPr>
        <p:spPr>
          <a:xfrm>
            <a:off x="732673" y="5983882"/>
            <a:ext cx="485368" cy="73890"/>
          </a:xfrm>
          <a:prstGeom prst="rect">
            <a:avLst/>
          </a:prstGeom>
          <a:solidFill>
            <a:srgbClr val="D7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2130952-02A4-41D0-8767-96FB8D8ADCF3}"/>
              </a:ext>
            </a:extLst>
          </p:cNvPr>
          <p:cNvSpPr/>
          <p:nvPr/>
        </p:nvSpPr>
        <p:spPr>
          <a:xfrm>
            <a:off x="1495276" y="5983882"/>
            <a:ext cx="485368" cy="73890"/>
          </a:xfrm>
          <a:prstGeom prst="rect">
            <a:avLst/>
          </a:prstGeom>
          <a:solidFill>
            <a:srgbClr val="AFA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6871685-4762-4296-9F79-B6B2D1B8BCC2}"/>
              </a:ext>
            </a:extLst>
          </p:cNvPr>
          <p:cNvSpPr/>
          <p:nvPr/>
        </p:nvSpPr>
        <p:spPr>
          <a:xfrm>
            <a:off x="2257879" y="5983882"/>
            <a:ext cx="485368" cy="73890"/>
          </a:xfrm>
          <a:prstGeom prst="rect">
            <a:avLst/>
          </a:prstGeom>
          <a:solidFill>
            <a:srgbClr val="877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09532-E97A-440D-BC02-12891455112C}"/>
              </a:ext>
            </a:extLst>
          </p:cNvPr>
          <p:cNvSpPr txBox="1"/>
          <p:nvPr/>
        </p:nvSpPr>
        <p:spPr>
          <a:xfrm>
            <a:off x="1278975" y="5293668"/>
            <a:ext cx="3401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Percentage of population served by rural hospitals that is under age 18 in poverty.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9616BA1-6F48-42B0-AE45-FEEC6E7406EF}"/>
              </a:ext>
            </a:extLst>
          </p:cNvPr>
          <p:cNvSpPr txBox="1"/>
          <p:nvPr/>
        </p:nvSpPr>
        <p:spPr>
          <a:xfrm>
            <a:off x="753409" y="5739759"/>
            <a:ext cx="55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0-5%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214F162-0EB5-4425-B053-3586424CA26E}"/>
              </a:ext>
            </a:extLst>
          </p:cNvPr>
          <p:cNvSpPr txBox="1"/>
          <p:nvPr/>
        </p:nvSpPr>
        <p:spPr>
          <a:xfrm>
            <a:off x="1434208" y="5733343"/>
            <a:ext cx="70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6%-10%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4912822-BB67-4579-A629-A2A1409FD70E}"/>
              </a:ext>
            </a:extLst>
          </p:cNvPr>
          <p:cNvSpPr txBox="1"/>
          <p:nvPr/>
        </p:nvSpPr>
        <p:spPr>
          <a:xfrm>
            <a:off x="2121531" y="5739759"/>
            <a:ext cx="78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11%-15%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CB9E9D1-61D7-4E64-A043-16848656A4CC}"/>
              </a:ext>
            </a:extLst>
          </p:cNvPr>
          <p:cNvSpPr txBox="1"/>
          <p:nvPr/>
        </p:nvSpPr>
        <p:spPr>
          <a:xfrm>
            <a:off x="2882182" y="5733320"/>
            <a:ext cx="787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16%-20%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C4E7183-1083-4838-930E-C415E705FC4B}"/>
              </a:ext>
            </a:extLst>
          </p:cNvPr>
          <p:cNvSpPr/>
          <p:nvPr/>
        </p:nvSpPr>
        <p:spPr>
          <a:xfrm>
            <a:off x="3720222" y="5988260"/>
            <a:ext cx="485368" cy="73890"/>
          </a:xfrm>
          <a:prstGeom prst="rect">
            <a:avLst/>
          </a:prstGeom>
          <a:solidFill>
            <a:srgbClr val="47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8A33C35-9136-431F-941E-CF20BFCA710B}"/>
              </a:ext>
            </a:extLst>
          </p:cNvPr>
          <p:cNvSpPr txBox="1"/>
          <p:nvPr/>
        </p:nvSpPr>
        <p:spPr>
          <a:xfrm>
            <a:off x="3585648" y="5733320"/>
            <a:ext cx="796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21%-25%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BDECF0C-F985-4A08-8FED-744D4E7C3E52}"/>
              </a:ext>
            </a:extLst>
          </p:cNvPr>
          <p:cNvSpPr/>
          <p:nvPr/>
        </p:nvSpPr>
        <p:spPr>
          <a:xfrm>
            <a:off x="3015100" y="5983882"/>
            <a:ext cx="485368" cy="73890"/>
          </a:xfrm>
          <a:prstGeom prst="rect">
            <a:avLst/>
          </a:prstGeom>
          <a:solidFill>
            <a:srgbClr val="5F4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AB8155A-85C4-4706-8A25-5D24DB94EF33}"/>
              </a:ext>
            </a:extLst>
          </p:cNvPr>
          <p:cNvSpPr/>
          <p:nvPr/>
        </p:nvSpPr>
        <p:spPr>
          <a:xfrm>
            <a:off x="2015195" y="6224976"/>
            <a:ext cx="485368" cy="73890"/>
          </a:xfrm>
          <a:prstGeom prst="rect">
            <a:avLst/>
          </a:prstGeom>
          <a:solidFill>
            <a:schemeClr val="bg1"/>
          </a:solidFill>
          <a:ln w="28575">
            <a:solidFill>
              <a:srgbClr val="92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60A0AA2-2004-4D0B-AD4D-707A453C10E9}"/>
              </a:ext>
            </a:extLst>
          </p:cNvPr>
          <p:cNvSpPr txBox="1"/>
          <p:nvPr/>
        </p:nvSpPr>
        <p:spPr>
          <a:xfrm>
            <a:off x="2566421" y="6166160"/>
            <a:ext cx="3050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Medicaid Expansion State 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D60909-E178-4B98-A0ED-F8CBFD30F86D}"/>
              </a:ext>
            </a:extLst>
          </p:cNvPr>
          <p:cNvSpPr/>
          <p:nvPr/>
        </p:nvSpPr>
        <p:spPr>
          <a:xfrm>
            <a:off x="4412824" y="5982841"/>
            <a:ext cx="485368" cy="73890"/>
          </a:xfrm>
          <a:prstGeom prst="rect">
            <a:avLst/>
          </a:prstGeom>
          <a:solidFill>
            <a:srgbClr val="30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16916E-8639-4B25-B0D6-C562E22E0A7E}"/>
              </a:ext>
            </a:extLst>
          </p:cNvPr>
          <p:cNvSpPr txBox="1"/>
          <p:nvPr/>
        </p:nvSpPr>
        <p:spPr>
          <a:xfrm>
            <a:off x="4274751" y="5737561"/>
            <a:ext cx="796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&gt;25%</a:t>
            </a:r>
          </a:p>
        </p:txBody>
      </p:sp>
      <p:sp>
        <p:nvSpPr>
          <p:cNvPr id="156" name="Title 1">
            <a:extLst>
              <a:ext uri="{FF2B5EF4-FFF2-40B4-BE49-F238E27FC236}">
                <a16:creationId xmlns:a16="http://schemas.microsoft.com/office/drawing/2014/main" id="{895FA807-C395-49EB-9483-BE93435D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3" y="-8168"/>
            <a:ext cx="6708775" cy="1143000"/>
          </a:xfrm>
        </p:spPr>
        <p:txBody>
          <a:bodyPr vert="horz"/>
          <a:lstStyle/>
          <a:p>
            <a:r>
              <a:rPr lang="en-US"/>
              <a:t>Rural Population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</a:rPr>
              <a:t>Child Poverty</a:t>
            </a:r>
            <a:endParaRPr lang="en-US">
              <a:latin typeface="+mn-lt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5501DD9-D038-4645-BC85-8C5FBC485544}"/>
              </a:ext>
            </a:extLst>
          </p:cNvPr>
          <p:cNvGrpSpPr/>
          <p:nvPr/>
        </p:nvGrpSpPr>
        <p:grpSpPr>
          <a:xfrm>
            <a:off x="9055011" y="4202100"/>
            <a:ext cx="2277006" cy="1487312"/>
            <a:chOff x="959695" y="1768904"/>
            <a:chExt cx="6872633" cy="4142021"/>
          </a:xfrm>
          <a:noFill/>
        </p:grpSpPr>
        <p:sp>
          <p:nvSpPr>
            <p:cNvPr id="237" name="Rectangle 12">
              <a:extLst>
                <a:ext uri="{FF2B5EF4-FFF2-40B4-BE49-F238E27FC236}">
                  <a16:creationId xmlns:a16="http://schemas.microsoft.com/office/drawing/2014/main" id="{3CD53C37-3AAC-4580-9F29-26DF925FE97D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38" name="Rectangle 13">
              <a:extLst>
                <a:ext uri="{FF2B5EF4-FFF2-40B4-BE49-F238E27FC236}">
                  <a16:creationId xmlns:a16="http://schemas.microsoft.com/office/drawing/2014/main" id="{EEEFFE55-7E9C-4CCE-A23E-4E803B035545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39" name="Rectangle 14">
              <a:extLst>
                <a:ext uri="{FF2B5EF4-FFF2-40B4-BE49-F238E27FC236}">
                  <a16:creationId xmlns:a16="http://schemas.microsoft.com/office/drawing/2014/main" id="{640AA9E7-91FF-48E5-87D0-BC920884BE38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40" name="Rectangle 15">
              <a:extLst>
                <a:ext uri="{FF2B5EF4-FFF2-40B4-BE49-F238E27FC236}">
                  <a16:creationId xmlns:a16="http://schemas.microsoft.com/office/drawing/2014/main" id="{024CBF3E-EF02-4FDB-8B8F-962248EC837A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B91FC92-2AA2-42D0-B2D5-83E1946A57A0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309" name="Rectangle 11">
                <a:extLst>
                  <a:ext uri="{FF2B5EF4-FFF2-40B4-BE49-F238E27FC236}">
                    <a16:creationId xmlns:a16="http://schemas.microsoft.com/office/drawing/2014/main" id="{1592D86C-60E8-4A5D-ABEA-B29DD37AEA1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4C172513-13B8-45C6-A89E-31812D7DEB98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11" name="Rectangle 19">
                  <a:extLst>
                    <a:ext uri="{FF2B5EF4-FFF2-40B4-BE49-F238E27FC236}">
                      <a16:creationId xmlns:a16="http://schemas.microsoft.com/office/drawing/2014/main" id="{3221EFC0-6F03-41B9-8C0A-1643DED44769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575B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2" name="Rectangle 20">
                  <a:extLst>
                    <a:ext uri="{FF2B5EF4-FFF2-40B4-BE49-F238E27FC236}">
                      <a16:creationId xmlns:a16="http://schemas.microsoft.com/office/drawing/2014/main" id="{36B05F1A-3599-40A6-882B-E48DF53898C9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A670D897-A938-4999-AD53-C68A6C946B1F}"/>
                </a:ext>
              </a:extLst>
            </p:cNvPr>
            <p:cNvGrpSpPr/>
            <p:nvPr/>
          </p:nvGrpSpPr>
          <p:grpSpPr>
            <a:xfrm>
              <a:off x="6170013" y="1768904"/>
              <a:ext cx="508411" cy="2345575"/>
              <a:chOff x="6339430" y="2140296"/>
              <a:chExt cx="508411" cy="2345575"/>
            </a:xfrm>
            <a:grpFill/>
          </p:grpSpPr>
          <p:sp>
            <p:nvSpPr>
              <p:cNvPr id="304" name="Rectangle 23">
                <a:extLst>
                  <a:ext uri="{FF2B5EF4-FFF2-40B4-BE49-F238E27FC236}">
                    <a16:creationId xmlns:a16="http://schemas.microsoft.com/office/drawing/2014/main" id="{821647C1-4BFF-425A-94C2-5E2FCFFE64B7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05" name="Rectangle 24">
                <a:extLst>
                  <a:ext uri="{FF2B5EF4-FFF2-40B4-BE49-F238E27FC236}">
                    <a16:creationId xmlns:a16="http://schemas.microsoft.com/office/drawing/2014/main" id="{AD5DD289-2220-4553-B0B6-685F7BBDF7EE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B0776816-9B89-4217-B57E-E19DF6417CED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508411" cy="1140693"/>
                <a:chOff x="6339430" y="3345178"/>
                <a:chExt cx="508411" cy="1140693"/>
              </a:xfrm>
              <a:grpFill/>
            </p:grpSpPr>
            <p:sp>
              <p:nvSpPr>
                <p:cNvPr id="307" name="Rectangle 26">
                  <a:extLst>
                    <a:ext uri="{FF2B5EF4-FFF2-40B4-BE49-F238E27FC236}">
                      <a16:creationId xmlns:a16="http://schemas.microsoft.com/office/drawing/2014/main" id="{B7E308E1-9489-4BFE-9A76-5AB89D359A06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08" name="Rectangle 27">
                  <a:extLst>
                    <a:ext uri="{FF2B5EF4-FFF2-40B4-BE49-F238E27FC236}">
                      <a16:creationId xmlns:a16="http://schemas.microsoft.com/office/drawing/2014/main" id="{CF98A0B8-4C0D-41AE-BBBE-D6001CD6F599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E02E6C40-75AA-4E66-BA8D-2E8729780864}"/>
                </a:ext>
              </a:extLst>
            </p:cNvPr>
            <p:cNvGrpSpPr/>
            <p:nvPr/>
          </p:nvGrpSpPr>
          <p:grpSpPr>
            <a:xfrm>
              <a:off x="5607811" y="2973949"/>
              <a:ext cx="508411" cy="2322715"/>
              <a:chOff x="6339430" y="2140296"/>
              <a:chExt cx="508411" cy="2322715"/>
            </a:xfrm>
            <a:grpFill/>
          </p:grpSpPr>
          <p:sp>
            <p:nvSpPr>
              <p:cNvPr id="299" name="Rectangle 35">
                <a:extLst>
                  <a:ext uri="{FF2B5EF4-FFF2-40B4-BE49-F238E27FC236}">
                    <a16:creationId xmlns:a16="http://schemas.microsoft.com/office/drawing/2014/main" id="{5D305155-0FF5-48E3-82FB-707116CC2E0A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00" name="Rectangle 36">
                <a:extLst>
                  <a:ext uri="{FF2B5EF4-FFF2-40B4-BE49-F238E27FC236}">
                    <a16:creationId xmlns:a16="http://schemas.microsoft.com/office/drawing/2014/main" id="{2E55D279-15E4-450C-8F04-F3561C3EE916}"/>
                  </a:ext>
                </a:extLst>
              </p:cNvPr>
              <p:cNvSpPr/>
              <p:nvPr/>
            </p:nvSpPr>
            <p:spPr>
              <a:xfrm>
                <a:off x="6339430" y="2140296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5593C1E7-4E27-4DB2-B4AD-1031033A5DDD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485368" cy="1117833"/>
                <a:chOff x="6339430" y="3345178"/>
                <a:chExt cx="485368" cy="1117833"/>
              </a:xfrm>
              <a:grpFill/>
            </p:grpSpPr>
            <p:sp>
              <p:nvSpPr>
                <p:cNvPr id="302" name="Rectangle 38">
                  <a:extLst>
                    <a:ext uri="{FF2B5EF4-FFF2-40B4-BE49-F238E27FC236}">
                      <a16:creationId xmlns:a16="http://schemas.microsoft.com/office/drawing/2014/main" id="{D38E426B-C138-488E-A4E7-8F61CBAE7DC8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303" name="Rectangle 39">
                  <a:extLst>
                    <a:ext uri="{FF2B5EF4-FFF2-40B4-BE49-F238E27FC236}">
                      <a16:creationId xmlns:a16="http://schemas.microsoft.com/office/drawing/2014/main" id="{AD3E34C2-352A-44A7-A490-698C891CB145}"/>
                    </a:ext>
                  </a:extLst>
                </p:cNvPr>
                <p:cNvSpPr/>
                <p:nvPr/>
              </p:nvSpPr>
              <p:spPr>
                <a:xfrm>
                  <a:off x="6339430" y="3940693"/>
                  <a:ext cx="485368" cy="522318"/>
                </a:xfrm>
                <a:prstGeom prst="flowChartOffpageConnector">
                  <a:avLst/>
                </a:prstGeom>
                <a:solidFill>
                  <a:srgbClr val="640002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BE59671C-C0D1-4BE3-9A6D-3A92C9A4FDE9}"/>
                </a:ext>
              </a:extLst>
            </p:cNvPr>
            <p:cNvGrpSpPr/>
            <p:nvPr/>
          </p:nvGrpSpPr>
          <p:grpSpPr>
            <a:xfrm>
              <a:off x="5034466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704C222D-6395-4F29-B7FB-1F4632E08F43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94" name="Rectangle 29">
                  <a:extLst>
                    <a:ext uri="{FF2B5EF4-FFF2-40B4-BE49-F238E27FC236}">
                      <a16:creationId xmlns:a16="http://schemas.microsoft.com/office/drawing/2014/main" id="{FDB84B32-482D-4B71-8D45-2D521C64D4BA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95" name="Rectangle 30">
                  <a:extLst>
                    <a:ext uri="{FF2B5EF4-FFF2-40B4-BE49-F238E27FC236}">
                      <a16:creationId xmlns:a16="http://schemas.microsoft.com/office/drawing/2014/main" id="{9A0168AB-F367-4022-8D59-FF4C4402A65C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A22BC0D6-98F4-44DE-9866-8F7A9AC2031F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485368" cy="1117833"/>
                  <a:chOff x="6339430" y="3345178"/>
                  <a:chExt cx="485368" cy="1117833"/>
                </a:xfrm>
                <a:grpFill/>
              </p:grpSpPr>
              <p:sp>
                <p:nvSpPr>
                  <p:cNvPr id="297" name="Rectangle 32">
                    <a:extLst>
                      <a:ext uri="{FF2B5EF4-FFF2-40B4-BE49-F238E27FC236}">
                        <a16:creationId xmlns:a16="http://schemas.microsoft.com/office/drawing/2014/main" id="{8D790E9C-567E-4912-866A-848AE86F34DB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9799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98" name="Rectangle 33">
                    <a:extLst>
                      <a:ext uri="{FF2B5EF4-FFF2-40B4-BE49-F238E27FC236}">
                        <a16:creationId xmlns:a16="http://schemas.microsoft.com/office/drawing/2014/main" id="{5154E45B-D357-4F13-AB7E-DD481DB19857}"/>
                      </a:ext>
                    </a:extLst>
                  </p:cNvPr>
                  <p:cNvSpPr/>
                  <p:nvPr/>
                </p:nvSpPr>
                <p:spPr>
                  <a:xfrm>
                    <a:off x="6339430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960004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93" name="Rectangle 40">
                <a:extLst>
                  <a:ext uri="{FF2B5EF4-FFF2-40B4-BE49-F238E27FC236}">
                    <a16:creationId xmlns:a16="http://schemas.microsoft.com/office/drawing/2014/main" id="{29807360-C6BD-488C-8164-EB5DE455BD1B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245" name="Rectangle 41">
              <a:extLst>
                <a:ext uri="{FF2B5EF4-FFF2-40B4-BE49-F238E27FC236}">
                  <a16:creationId xmlns:a16="http://schemas.microsoft.com/office/drawing/2014/main" id="{28DF87CA-C4E0-4544-9DBC-EB14111E1943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420002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0A386A52-6BB0-4B89-BDE0-0EA8A3410519}"/>
                </a:ext>
              </a:extLst>
            </p:cNvPr>
            <p:cNvGrpSpPr/>
            <p:nvPr/>
          </p:nvGrpSpPr>
          <p:grpSpPr>
            <a:xfrm>
              <a:off x="4459189" y="2376872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25C06A11-1460-429C-9268-6DE71DAD7C5C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87" name="Rectangle 46">
                  <a:extLst>
                    <a:ext uri="{FF2B5EF4-FFF2-40B4-BE49-F238E27FC236}">
                      <a16:creationId xmlns:a16="http://schemas.microsoft.com/office/drawing/2014/main" id="{7E1556AE-0233-4476-92CC-DD938FF6FAB1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88" name="Rectangle 47">
                  <a:extLst>
                    <a:ext uri="{FF2B5EF4-FFF2-40B4-BE49-F238E27FC236}">
                      <a16:creationId xmlns:a16="http://schemas.microsoft.com/office/drawing/2014/main" id="{4A503BF8-24FF-4091-8C99-93ED6FF9D5AC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5BC76865-B855-4BCF-B36E-A2017CA3AA51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90" name="Rectangle 49">
                    <a:extLst>
                      <a:ext uri="{FF2B5EF4-FFF2-40B4-BE49-F238E27FC236}">
                        <a16:creationId xmlns:a16="http://schemas.microsoft.com/office/drawing/2014/main" id="{2486239E-1808-47FB-B9FD-691ABC8CEF9C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91" name="Rectangle 50">
                    <a:extLst>
                      <a:ext uri="{FF2B5EF4-FFF2-40B4-BE49-F238E27FC236}">
                        <a16:creationId xmlns:a16="http://schemas.microsoft.com/office/drawing/2014/main" id="{8BE9E031-10D4-4980-B3F7-3F013D562796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86" name="Rectangle 45">
                <a:extLst>
                  <a:ext uri="{FF2B5EF4-FFF2-40B4-BE49-F238E27FC236}">
                    <a16:creationId xmlns:a16="http://schemas.microsoft.com/office/drawing/2014/main" id="{010D2271-8621-4661-AEDB-80FB80410B1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0EFBE9E-3FD6-4F56-986D-017C2C903578}"/>
                </a:ext>
              </a:extLst>
            </p:cNvPr>
            <p:cNvGrpSpPr/>
            <p:nvPr/>
          </p:nvGrpSpPr>
          <p:grpSpPr>
            <a:xfrm>
              <a:off x="2693957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A7AD2686-738E-4041-A5E3-C936BCCC24AF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80" name="Rectangle 54">
                  <a:extLst>
                    <a:ext uri="{FF2B5EF4-FFF2-40B4-BE49-F238E27FC236}">
                      <a16:creationId xmlns:a16="http://schemas.microsoft.com/office/drawing/2014/main" id="{7DE60B7E-43A1-4C60-9412-41634B8FDD4A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81" name="Rectangle 55">
                  <a:extLst>
                    <a:ext uri="{FF2B5EF4-FFF2-40B4-BE49-F238E27FC236}">
                      <a16:creationId xmlns:a16="http://schemas.microsoft.com/office/drawing/2014/main" id="{EC855F79-A7EA-4640-9C73-EB70BBD7274A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2D7CFD3E-2170-4FFD-B35F-F2AA4AC928D6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83" name="Rectangle 57">
                    <a:extLst>
                      <a:ext uri="{FF2B5EF4-FFF2-40B4-BE49-F238E27FC236}">
                        <a16:creationId xmlns:a16="http://schemas.microsoft.com/office/drawing/2014/main" id="{E4E5CD60-DE63-4C91-B0A5-E50D3A0353BB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84" name="Rectangle 58">
                    <a:extLst>
                      <a:ext uri="{FF2B5EF4-FFF2-40B4-BE49-F238E27FC236}">
                        <a16:creationId xmlns:a16="http://schemas.microsoft.com/office/drawing/2014/main" id="{553D5396-C678-489E-B878-3FE33F95280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79" name="Rectangle 53">
                <a:extLst>
                  <a:ext uri="{FF2B5EF4-FFF2-40B4-BE49-F238E27FC236}">
                    <a16:creationId xmlns:a16="http://schemas.microsoft.com/office/drawing/2014/main" id="{96D9CE01-AA6B-4DD1-979F-9FE36E1A9761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C6C5E69-8FFA-4327-BC4E-76D6C67F5EAE}"/>
                </a:ext>
              </a:extLst>
            </p:cNvPr>
            <p:cNvGrpSpPr/>
            <p:nvPr/>
          </p:nvGrpSpPr>
          <p:grpSpPr>
            <a:xfrm>
              <a:off x="3274003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8D9DDE4-14C4-429B-915A-3F4588CF7F58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73" name="Rectangle 62">
                  <a:extLst>
                    <a:ext uri="{FF2B5EF4-FFF2-40B4-BE49-F238E27FC236}">
                      <a16:creationId xmlns:a16="http://schemas.microsoft.com/office/drawing/2014/main" id="{FDF77F7F-2E17-404A-B6D6-79A3F85372B6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74" name="Rectangle 63">
                  <a:extLst>
                    <a:ext uri="{FF2B5EF4-FFF2-40B4-BE49-F238E27FC236}">
                      <a16:creationId xmlns:a16="http://schemas.microsoft.com/office/drawing/2014/main" id="{D72AE617-B222-4D75-AFBB-5BE996D77F58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7C9275FC-4ADE-4ED5-A8B5-A059649DF872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76" name="Rectangle 65">
                    <a:extLst>
                      <a:ext uri="{FF2B5EF4-FFF2-40B4-BE49-F238E27FC236}">
                        <a16:creationId xmlns:a16="http://schemas.microsoft.com/office/drawing/2014/main" id="{558854A3-DEF9-4097-9F59-00F9170CD732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77" name="Rectangle 66">
                    <a:extLst>
                      <a:ext uri="{FF2B5EF4-FFF2-40B4-BE49-F238E27FC236}">
                        <a16:creationId xmlns:a16="http://schemas.microsoft.com/office/drawing/2014/main" id="{1D913343-0BE1-4171-9D34-2C6FC46FD8E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72" name="Rectangle 61">
                <a:extLst>
                  <a:ext uri="{FF2B5EF4-FFF2-40B4-BE49-F238E27FC236}">
                    <a16:creationId xmlns:a16="http://schemas.microsoft.com/office/drawing/2014/main" id="{10C1B5EB-04C2-4CBD-A8CF-F692E5DB2C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02C901E2-AB0D-4BF0-A5E3-CC66714475F1}"/>
                </a:ext>
              </a:extLst>
            </p:cNvPr>
            <p:cNvGrpSpPr/>
            <p:nvPr/>
          </p:nvGrpSpPr>
          <p:grpSpPr>
            <a:xfrm>
              <a:off x="3869216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CD678774-B752-447F-94B7-DDC77B35C6DE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66" name="Rectangle 70">
                  <a:extLst>
                    <a:ext uri="{FF2B5EF4-FFF2-40B4-BE49-F238E27FC236}">
                      <a16:creationId xmlns:a16="http://schemas.microsoft.com/office/drawing/2014/main" id="{4B70798A-78EF-4BDE-BE34-84D6A783E859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420002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67" name="Rectangle 71">
                  <a:extLst>
                    <a:ext uri="{FF2B5EF4-FFF2-40B4-BE49-F238E27FC236}">
                      <a16:creationId xmlns:a16="http://schemas.microsoft.com/office/drawing/2014/main" id="{D95A18C1-D5A0-4156-9563-6F493033B906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C37091F7-5E9B-44DA-832D-E177B6B37CAF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69" name="Rectangle 73">
                    <a:extLst>
                      <a:ext uri="{FF2B5EF4-FFF2-40B4-BE49-F238E27FC236}">
                        <a16:creationId xmlns:a16="http://schemas.microsoft.com/office/drawing/2014/main" id="{5DF61FCE-8DD6-45BA-A38A-D311482BA9E3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0005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70" name="Rectangle 74">
                    <a:extLst>
                      <a:ext uri="{FF2B5EF4-FFF2-40B4-BE49-F238E27FC236}">
                        <a16:creationId xmlns:a16="http://schemas.microsoft.com/office/drawing/2014/main" id="{B41BD678-CB7B-46B0-AE77-A5F9D015B446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5" name="Rectangle 69">
                <a:extLst>
                  <a:ext uri="{FF2B5EF4-FFF2-40B4-BE49-F238E27FC236}">
                    <a16:creationId xmlns:a16="http://schemas.microsoft.com/office/drawing/2014/main" id="{93D9E635-4579-41E9-8AA0-4F711551CCFF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B18C011E-11C0-4525-88AC-B6DA3B8F3C43}"/>
                </a:ext>
              </a:extLst>
            </p:cNvPr>
            <p:cNvGrpSpPr/>
            <p:nvPr/>
          </p:nvGrpSpPr>
          <p:grpSpPr>
            <a:xfrm>
              <a:off x="2113462" y="2376626"/>
              <a:ext cx="508411" cy="2332876"/>
              <a:chOff x="6339430" y="2152995"/>
              <a:chExt cx="508411" cy="2332876"/>
            </a:xfrm>
            <a:grpFill/>
          </p:grpSpPr>
          <p:sp>
            <p:nvSpPr>
              <p:cNvPr id="259" name="Rectangle 76">
                <a:extLst>
                  <a:ext uri="{FF2B5EF4-FFF2-40B4-BE49-F238E27FC236}">
                    <a16:creationId xmlns:a16="http://schemas.microsoft.com/office/drawing/2014/main" id="{CA90B99F-C511-4787-A821-0B0D8F547BA2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grpFill/>
              <a:ln w="28575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60" name="Rectangle 77">
                <a:extLst>
                  <a:ext uri="{FF2B5EF4-FFF2-40B4-BE49-F238E27FC236}">
                    <a16:creationId xmlns:a16="http://schemas.microsoft.com/office/drawing/2014/main" id="{E19AF804-C027-4446-B24C-6244140CF481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FBB0A2FE-4C84-44AE-A7F9-D2834B1CF72B}"/>
                  </a:ext>
                </a:extLst>
              </p:cNvPr>
              <p:cNvGrpSpPr/>
              <p:nvPr/>
            </p:nvGrpSpPr>
            <p:grpSpPr>
              <a:xfrm>
                <a:off x="6339430" y="3356608"/>
                <a:ext cx="485368" cy="1129263"/>
                <a:chOff x="6339430" y="3356608"/>
                <a:chExt cx="485368" cy="1129263"/>
              </a:xfrm>
              <a:grpFill/>
            </p:grpSpPr>
            <p:sp>
              <p:nvSpPr>
                <p:cNvPr id="262" name="Rectangle 79">
                  <a:extLst>
                    <a:ext uri="{FF2B5EF4-FFF2-40B4-BE49-F238E27FC236}">
                      <a16:creationId xmlns:a16="http://schemas.microsoft.com/office/drawing/2014/main" id="{7B48CD8F-D268-4D32-9149-52243BF9576A}"/>
                    </a:ext>
                  </a:extLst>
                </p:cNvPr>
                <p:cNvSpPr/>
                <p:nvPr/>
              </p:nvSpPr>
              <p:spPr>
                <a:xfrm>
                  <a:off x="6339430" y="3356608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1905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63" name="Rectangle 80">
                  <a:extLst>
                    <a:ext uri="{FF2B5EF4-FFF2-40B4-BE49-F238E27FC236}">
                      <a16:creationId xmlns:a16="http://schemas.microsoft.com/office/drawing/2014/main" id="{706CE415-8836-4D52-A505-B6B3658B0197}"/>
                    </a:ext>
                  </a:extLst>
                </p:cNvPr>
                <p:cNvSpPr/>
                <p:nvPr/>
              </p:nvSpPr>
              <p:spPr>
                <a:xfrm>
                  <a:off x="6339430" y="3963553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4F8430FD-2BD2-4453-9951-9DAFADC63A64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255" name="Rectangle 83">
                <a:extLst>
                  <a:ext uri="{FF2B5EF4-FFF2-40B4-BE49-F238E27FC236}">
                    <a16:creationId xmlns:a16="http://schemas.microsoft.com/office/drawing/2014/main" id="{F60FAA91-D6A3-40AA-8D2E-7A7F8D3461EF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E61D538B-BFD7-41D4-9F1B-427816F94F91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257" name="Rectangle 85">
                  <a:extLst>
                    <a:ext uri="{FF2B5EF4-FFF2-40B4-BE49-F238E27FC236}">
                      <a16:creationId xmlns:a16="http://schemas.microsoft.com/office/drawing/2014/main" id="{B5819FA4-8BEF-4BCF-85A1-E5D554DCC2A5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58" name="Rectangle 86">
                  <a:extLst>
                    <a:ext uri="{FF2B5EF4-FFF2-40B4-BE49-F238E27FC236}">
                      <a16:creationId xmlns:a16="http://schemas.microsoft.com/office/drawing/2014/main" id="{ECFE9307-CD85-4AB6-B1A5-04B1DFAD09DA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252" name="Rectangle 87">
              <a:extLst>
                <a:ext uri="{FF2B5EF4-FFF2-40B4-BE49-F238E27FC236}">
                  <a16:creationId xmlns:a16="http://schemas.microsoft.com/office/drawing/2014/main" id="{FB0711EC-6D9D-4BB1-BED9-AE956FB832EE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FF9799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53" name="Rectangle 88">
              <a:extLst>
                <a:ext uri="{FF2B5EF4-FFF2-40B4-BE49-F238E27FC236}">
                  <a16:creationId xmlns:a16="http://schemas.microsoft.com/office/drawing/2014/main" id="{9C6B26DC-44F7-42AF-9998-807C6BCA4C3B}"/>
                </a:ext>
              </a:extLst>
            </p:cNvPr>
            <p:cNvSpPr/>
            <p:nvPr/>
          </p:nvSpPr>
          <p:spPr>
            <a:xfrm>
              <a:off x="959695" y="3588726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54" name="Rectangle 89">
              <a:extLst>
                <a:ext uri="{FF2B5EF4-FFF2-40B4-BE49-F238E27FC236}">
                  <a16:creationId xmlns:a16="http://schemas.microsoft.com/office/drawing/2014/main" id="{AD083A28-0829-4559-923A-E60800C09DA2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4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79D200-BBCE-4704-BB01-231DC23F5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020884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779D200-BBCE-4704-BB01-231DC23F5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4E9999-CB06-4AFF-81F3-735604D5F620}"/>
              </a:ext>
            </a:extLst>
          </p:cNvPr>
          <p:cNvGrpSpPr/>
          <p:nvPr/>
        </p:nvGrpSpPr>
        <p:grpSpPr>
          <a:xfrm>
            <a:off x="2524140" y="1399587"/>
            <a:ext cx="6885432" cy="4142232"/>
            <a:chOff x="959695" y="1768904"/>
            <a:chExt cx="6884958" cy="4142021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C0CCE-3352-4F90-98EC-B3430EAE3F37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9A96F2-4EFE-47EE-AA37-F15F7592789F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89D17-73C6-43EA-A604-1EFCEE27448D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564D4-94BE-46B8-A988-7A837EBFB7FF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C6D32A9-B8E1-46F7-9BF3-DACC97E10829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6FC3F1-861B-4F31-9479-1F3DB92B11C8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1089244-60BE-4277-A12A-B8F36D47A8C3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D759C-9297-4CD9-9E3D-7E2856D1973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36162A-25A0-40F0-B421-F98E09C74941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E44752-68C4-429C-B58E-17CD06802E9E}"/>
                </a:ext>
              </a:extLst>
            </p:cNvPr>
            <p:cNvGrpSpPr/>
            <p:nvPr/>
          </p:nvGrpSpPr>
          <p:grpSpPr>
            <a:xfrm>
              <a:off x="6193056" y="1768904"/>
              <a:ext cx="485368" cy="2345575"/>
              <a:chOff x="6362473" y="2140296"/>
              <a:chExt cx="485368" cy="2345575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E0A091-5C56-46B4-BED4-55FD88E178F4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D6A39D-0DDD-4934-B5C3-0E463596B324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6050E0-7F91-44B2-83A4-E8D7E3011EB9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40693"/>
                <a:chOff x="6362473" y="3345178"/>
                <a:chExt cx="485368" cy="1140693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D327E2-3129-438A-AEC9-EA055264AD9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ACB2D8C-197D-404F-9DE1-C5FA4DD06BF0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696DC5-A236-4EDE-8523-425AA2BD9BC9}"/>
                </a:ext>
              </a:extLst>
            </p:cNvPr>
            <p:cNvGrpSpPr/>
            <p:nvPr/>
          </p:nvGrpSpPr>
          <p:grpSpPr>
            <a:xfrm>
              <a:off x="5630854" y="2973949"/>
              <a:ext cx="485368" cy="2322715"/>
              <a:chOff x="6362473" y="2140296"/>
              <a:chExt cx="485368" cy="2322715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7C0611-D9B6-4451-8FFC-CC5A09AA91D6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D997E0-ECC5-4738-AF68-313BCC83FD2B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7EE296-7D6B-4A90-8D49-ECA1598359AF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B7301D-EE65-424D-AE94-A7E59330F9C0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6D9B38-890F-4169-93B7-E3D3DD5B1264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solidFill>
                  <a:srgbClr val="30223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773D84-5A9F-491E-92AB-BD66880A5FF3}"/>
                </a:ext>
              </a:extLst>
            </p:cNvPr>
            <p:cNvGrpSpPr/>
            <p:nvPr/>
          </p:nvGrpSpPr>
          <p:grpSpPr>
            <a:xfrm>
              <a:off x="5057509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B2D38C-A6C8-4601-8120-D24DB808B40C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35A82-87B7-4A4A-B9B0-C715651E9B7C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2277FD-B89A-4618-B920-8C2AEB535F7E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8F87394-173A-4A2A-967A-6286CC3C194B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ACD303D-2EEF-4BF5-9798-8978AE49A4B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67103EA-31F8-4FBC-BD92-FAC6D84E681E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19C5EE-80E1-4136-8F21-D14A2853445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45C784-BE71-4CA6-B089-AD16B6C77776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00A74-97B5-4231-84C2-D8684C2912DD}"/>
                </a:ext>
              </a:extLst>
            </p:cNvPr>
            <p:cNvGrpSpPr/>
            <p:nvPr/>
          </p:nvGrpSpPr>
          <p:grpSpPr>
            <a:xfrm>
              <a:off x="4482232" y="2376872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A3383C-EBCD-4B45-B7D3-32D1FCD99232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DEF19A-5C91-4CC8-9B8D-450A92DC2F6F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9381F6-98F9-4EE4-98FD-1CFAC8A873D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1CA661-E912-4CCD-AE24-B2BF7588F56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6E0508F-9B85-46E2-A7D2-3094BCF38CB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33FDD69-98D8-416C-B23D-A895BC45069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7325E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FE955-9E0E-4389-BDAF-747C152994D7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90A0ADB-B88E-4BD0-9E8C-F900CBF8F3B4}"/>
                </a:ext>
              </a:extLst>
            </p:cNvPr>
            <p:cNvGrpSpPr/>
            <p:nvPr/>
          </p:nvGrpSpPr>
          <p:grpSpPr>
            <a:xfrm>
              <a:off x="2717000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D1D0BB-D19F-4C69-BC43-BF0C9C4C4F63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446E44-3EAC-4B81-89FE-ECA9FC81B9C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6CF68D-D386-4B0A-BA5A-B78D086CE9FA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289ED15-5C33-4EC2-9649-2C77081084C9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6C1FBCA-7BF5-4BBF-9320-8C1426B848E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90DE2E4-28AE-43C5-A613-15A5499C0DB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07A89-6D75-4B25-82B9-C482DC70DAD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3C5D14-BA1A-479C-A50E-610397C1135D}"/>
                </a:ext>
              </a:extLst>
            </p:cNvPr>
            <p:cNvGrpSpPr/>
            <p:nvPr/>
          </p:nvGrpSpPr>
          <p:grpSpPr>
            <a:xfrm>
              <a:off x="3297046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D014F25-F890-4B2E-A09F-1E4E6336F22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094E3C6-2C24-4B1B-8B5A-27B3F54B388E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57F9C99-CD8A-4D0B-91D6-03298B77B5C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74E6B60-5D86-436A-8EBD-13317ED2861D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F656435-EDD4-4FF8-8208-202C71E5FCF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52851F6-5A6A-4CB2-92DF-26A4EF2E037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B44EE2-516B-43E0-9A9D-AFBBD228A9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BBA300-AC45-4B1D-987B-37ADAB0E7ADD}"/>
                </a:ext>
              </a:extLst>
            </p:cNvPr>
            <p:cNvGrpSpPr/>
            <p:nvPr/>
          </p:nvGrpSpPr>
          <p:grpSpPr>
            <a:xfrm>
              <a:off x="3892259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F76874D-AA9D-4E4E-B4B2-38B023670F0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3C3C2F0-186A-4EC5-A9DC-90901ECE2D7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E8B60A-55E5-4026-A66D-590A8FB11622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7F20A3E-75F5-468D-B48C-A87D1B03B6C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98A6429-6454-43B5-8529-2D4C332DEE6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B775FAA-517E-4D5B-A1A6-1E09B1AD165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prstClr val="white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D5FD7E-828A-48A8-86C8-566BE31146B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E987E1-7CE4-44E7-82CA-3386FD9A2BBA}"/>
                </a:ext>
              </a:extLst>
            </p:cNvPr>
            <p:cNvGrpSpPr/>
            <p:nvPr/>
          </p:nvGrpSpPr>
          <p:grpSpPr>
            <a:xfrm>
              <a:off x="2136505" y="2376626"/>
              <a:ext cx="485368" cy="2332876"/>
              <a:chOff x="6362473" y="2152995"/>
              <a:chExt cx="485368" cy="2332876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D619AF0-B199-4B74-8126-12CDD775FC2D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381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D3B22C-1E69-44F6-9F1D-01D556CE12AA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954EBD4-B184-4FCC-AFB0-F8D13294B1BC}"/>
                  </a:ext>
                </a:extLst>
              </p:cNvPr>
              <p:cNvGrpSpPr/>
              <p:nvPr/>
            </p:nvGrpSpPr>
            <p:grpSpPr>
              <a:xfrm>
                <a:off x="6362473" y="3356608"/>
                <a:ext cx="485368" cy="1129263"/>
                <a:chOff x="6362473" y="3356608"/>
                <a:chExt cx="485368" cy="1129263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2AAF3C-74F4-43EC-B1A5-252FCF38FAD7}"/>
                    </a:ext>
                  </a:extLst>
                </p:cNvPr>
                <p:cNvSpPr/>
                <p:nvPr/>
              </p:nvSpPr>
              <p:spPr>
                <a:xfrm>
                  <a:off x="6362473" y="335660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381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D4AE8E-B9A0-4083-B237-B83C12957E05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8808A3-E77A-415D-B617-A0DA25523D35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A1EA7A-FE41-4F66-98DB-B59C31E4F26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prstClr val="white"/>
                  </a:solidFill>
                  <a:latin typeface="Segoe UI Light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9B89BCC-1935-417A-9D90-6EC040004DB9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78C14-7CE6-4F34-80DC-C1C24488110B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6DA37E-DA41-4E9B-BDD8-41C897FF1733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13F329-1C22-44C2-80A5-2066F3DDA20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5FE275-413A-42E5-AF37-CE66B25BE0CF}"/>
                </a:ext>
              </a:extLst>
            </p:cNvPr>
            <p:cNvSpPr/>
            <p:nvPr/>
          </p:nvSpPr>
          <p:spPr>
            <a:xfrm>
              <a:off x="982738" y="3579201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76F64-785F-476A-9A25-C210240E611F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269ABF-8EF9-484C-B978-38FF53644F26}"/>
                </a:ext>
              </a:extLst>
            </p:cNvPr>
            <p:cNvSpPr txBox="1"/>
            <p:nvPr/>
          </p:nvSpPr>
          <p:spPr>
            <a:xfrm>
              <a:off x="978819" y="1983445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D57652-6001-4199-9E2D-B8FF725CFBDA}"/>
                </a:ext>
              </a:extLst>
            </p:cNvPr>
            <p:cNvSpPr txBox="1"/>
            <p:nvPr/>
          </p:nvSpPr>
          <p:spPr>
            <a:xfrm>
              <a:off x="978819" y="371053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7600C7-A49A-4613-A4E7-D281C1509EC7}"/>
                </a:ext>
              </a:extLst>
            </p:cNvPr>
            <p:cNvSpPr txBox="1"/>
            <p:nvPr/>
          </p:nvSpPr>
          <p:spPr>
            <a:xfrm>
              <a:off x="963994" y="4819541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HI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5C7BDB-0449-440F-B54A-68C639AE18B5}"/>
                </a:ext>
              </a:extLst>
            </p:cNvPr>
            <p:cNvSpPr txBox="1"/>
            <p:nvPr/>
          </p:nvSpPr>
          <p:spPr>
            <a:xfrm>
              <a:off x="7359285" y="190394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59B9BE-C715-4488-A9DF-8E9D95F0B2B5}"/>
                </a:ext>
              </a:extLst>
            </p:cNvPr>
            <p:cNvSpPr txBox="1"/>
            <p:nvPr/>
          </p:nvSpPr>
          <p:spPr>
            <a:xfrm>
              <a:off x="7359285" y="2483208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E93EC5-A7FF-4D9E-92D0-CA9B38C56E36}"/>
                </a:ext>
              </a:extLst>
            </p:cNvPr>
            <p:cNvSpPr txBox="1"/>
            <p:nvPr/>
          </p:nvSpPr>
          <p:spPr>
            <a:xfrm>
              <a:off x="7328132" y="308775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D1078-58C9-41A2-A271-B870F060D1CC}"/>
                </a:ext>
              </a:extLst>
            </p:cNvPr>
            <p:cNvSpPr txBox="1"/>
            <p:nvPr/>
          </p:nvSpPr>
          <p:spPr>
            <a:xfrm>
              <a:off x="6799961" y="190394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7749A3-8A79-49E2-9923-D7485CDBF4F5}"/>
                </a:ext>
              </a:extLst>
            </p:cNvPr>
            <p:cNvSpPr txBox="1"/>
            <p:nvPr/>
          </p:nvSpPr>
          <p:spPr>
            <a:xfrm>
              <a:off x="6780592" y="249277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F55BAD-9DC6-45FD-AD40-49B75C9D3434}"/>
                </a:ext>
              </a:extLst>
            </p:cNvPr>
            <p:cNvSpPr txBox="1"/>
            <p:nvPr/>
          </p:nvSpPr>
          <p:spPr>
            <a:xfrm>
              <a:off x="6771683" y="309000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NJ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D451A0-186B-4C21-928A-21B9671FADCB}"/>
                </a:ext>
              </a:extLst>
            </p:cNvPr>
            <p:cNvSpPr txBox="1"/>
            <p:nvPr/>
          </p:nvSpPr>
          <p:spPr>
            <a:xfrm>
              <a:off x="6755258" y="3711531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DC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8FDC06-46AE-432B-9013-4E1D785AC1B3}"/>
                </a:ext>
              </a:extLst>
            </p:cNvPr>
            <p:cNvSpPr txBox="1"/>
            <p:nvPr/>
          </p:nvSpPr>
          <p:spPr>
            <a:xfrm>
              <a:off x="6204034" y="2497007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NY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AF9554-7AD4-4EA0-A22E-ADBAE9FC09A4}"/>
                </a:ext>
              </a:extLst>
            </p:cNvPr>
            <p:cNvSpPr txBox="1"/>
            <p:nvPr/>
          </p:nvSpPr>
          <p:spPr>
            <a:xfrm>
              <a:off x="5654871" y="3092575"/>
              <a:ext cx="46003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BB5430-2B2C-42EA-A27C-974DF3B00107}"/>
                </a:ext>
              </a:extLst>
            </p:cNvPr>
            <p:cNvSpPr txBox="1"/>
            <p:nvPr/>
          </p:nvSpPr>
          <p:spPr>
            <a:xfrm>
              <a:off x="6210471" y="190660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4F771-CA96-43BC-8301-703E1D5370EC}"/>
                </a:ext>
              </a:extLst>
            </p:cNvPr>
            <p:cNvSpPr txBox="1"/>
            <p:nvPr/>
          </p:nvSpPr>
          <p:spPr>
            <a:xfrm>
              <a:off x="6197971" y="3087758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PA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6EE23-69DC-4B90-8513-3F3B0BAA172C}"/>
                </a:ext>
              </a:extLst>
            </p:cNvPr>
            <p:cNvSpPr txBox="1"/>
            <p:nvPr/>
          </p:nvSpPr>
          <p:spPr>
            <a:xfrm>
              <a:off x="6201988" y="370328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70842-9753-42D6-9368-F1FE6AC562B0}"/>
                </a:ext>
              </a:extLst>
            </p:cNvPr>
            <p:cNvSpPr txBox="1"/>
            <p:nvPr/>
          </p:nvSpPr>
          <p:spPr>
            <a:xfrm>
              <a:off x="5077560" y="249895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930039-380D-459F-B442-519B3ADBA9F3}"/>
                </a:ext>
              </a:extLst>
            </p:cNvPr>
            <p:cNvSpPr txBox="1"/>
            <p:nvPr/>
          </p:nvSpPr>
          <p:spPr>
            <a:xfrm>
              <a:off x="5637167" y="370601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MD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7092EC-EC03-42A6-A9A1-A147A8D33B63}"/>
                </a:ext>
              </a:extLst>
            </p:cNvPr>
            <p:cNvSpPr txBox="1"/>
            <p:nvPr/>
          </p:nvSpPr>
          <p:spPr>
            <a:xfrm>
              <a:off x="5637167" y="430904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NC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80C26E3-62DB-4C82-9EEC-82C29E256C59}"/>
                </a:ext>
              </a:extLst>
            </p:cNvPr>
            <p:cNvSpPr txBox="1"/>
            <p:nvPr/>
          </p:nvSpPr>
          <p:spPr>
            <a:xfrm>
              <a:off x="5629541" y="4886046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SC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16E2E55-F1B4-4707-BF48-484B36049946}"/>
                </a:ext>
              </a:extLst>
            </p:cNvPr>
            <p:cNvSpPr txBox="1"/>
            <p:nvPr/>
          </p:nvSpPr>
          <p:spPr>
            <a:xfrm>
              <a:off x="4488355" y="249922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72084D-F3C7-4B05-808D-8A5697486435}"/>
                </a:ext>
              </a:extLst>
            </p:cNvPr>
            <p:cNvSpPr txBox="1"/>
            <p:nvPr/>
          </p:nvSpPr>
          <p:spPr>
            <a:xfrm>
              <a:off x="5077560" y="546535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FL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964E99-8078-425F-BED0-87A4E3E8939D}"/>
                </a:ext>
              </a:extLst>
            </p:cNvPr>
            <p:cNvSpPr txBox="1"/>
            <p:nvPr/>
          </p:nvSpPr>
          <p:spPr>
            <a:xfrm>
              <a:off x="5057509" y="4886046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GA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1007DFA-868A-47CE-BB11-CB6EA63087F6}"/>
                </a:ext>
              </a:extLst>
            </p:cNvPr>
            <p:cNvSpPr txBox="1"/>
            <p:nvPr/>
          </p:nvSpPr>
          <p:spPr>
            <a:xfrm>
              <a:off x="5063821" y="430366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B9B035-9990-4AED-A931-C08302871A29}"/>
                </a:ext>
              </a:extLst>
            </p:cNvPr>
            <p:cNvSpPr txBox="1"/>
            <p:nvPr/>
          </p:nvSpPr>
          <p:spPr>
            <a:xfrm>
              <a:off x="5055952" y="370744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WV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4D59E4-DD09-422C-AD5D-E8D123D601C4}"/>
                </a:ext>
              </a:extLst>
            </p:cNvPr>
            <p:cNvSpPr txBox="1"/>
            <p:nvPr/>
          </p:nvSpPr>
          <p:spPr>
            <a:xfrm>
              <a:off x="5077445" y="3086005"/>
              <a:ext cx="465609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IN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D611322-6733-4C63-A67C-FD4D74F0A572}"/>
                </a:ext>
              </a:extLst>
            </p:cNvPr>
            <p:cNvSpPr txBox="1"/>
            <p:nvPr/>
          </p:nvSpPr>
          <p:spPr>
            <a:xfrm>
              <a:off x="4499150" y="309000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IL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46C6045-C84A-41B2-93FE-3138F1A0158A}"/>
                </a:ext>
              </a:extLst>
            </p:cNvPr>
            <p:cNvSpPr txBox="1"/>
            <p:nvPr/>
          </p:nvSpPr>
          <p:spPr>
            <a:xfrm>
              <a:off x="4482232" y="371571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KY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269A21-B959-4DE6-962A-FED4D52EFDC7}"/>
                </a:ext>
              </a:extLst>
            </p:cNvPr>
            <p:cNvSpPr txBox="1"/>
            <p:nvPr/>
          </p:nvSpPr>
          <p:spPr>
            <a:xfrm>
              <a:off x="4490476" y="4309044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TN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AADC875-D489-4622-9416-E9917A5C3674}"/>
                </a:ext>
              </a:extLst>
            </p:cNvPr>
            <p:cNvSpPr txBox="1"/>
            <p:nvPr/>
          </p:nvSpPr>
          <p:spPr>
            <a:xfrm>
              <a:off x="4487742" y="4886046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7157C7-0816-4240-93ED-54894B0DD156}"/>
                </a:ext>
              </a:extLst>
            </p:cNvPr>
            <p:cNvSpPr txBox="1"/>
            <p:nvPr/>
          </p:nvSpPr>
          <p:spPr>
            <a:xfrm>
              <a:off x="3890332" y="4891240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D6F4-F0A0-4371-B4E3-55BA50009689}"/>
                </a:ext>
              </a:extLst>
            </p:cNvPr>
            <p:cNvSpPr txBox="1"/>
            <p:nvPr/>
          </p:nvSpPr>
          <p:spPr>
            <a:xfrm>
              <a:off x="3304587" y="4877880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69FF48-DB1B-4206-BD06-7506887A63E1}"/>
                </a:ext>
              </a:extLst>
            </p:cNvPr>
            <p:cNvSpPr txBox="1"/>
            <p:nvPr/>
          </p:nvSpPr>
          <p:spPr>
            <a:xfrm>
              <a:off x="2717001" y="4898165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TX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00CC741-5A64-4700-8820-24A7A9274D53}"/>
                </a:ext>
              </a:extLst>
            </p:cNvPr>
            <p:cNvSpPr txBox="1"/>
            <p:nvPr/>
          </p:nvSpPr>
          <p:spPr>
            <a:xfrm>
              <a:off x="2161833" y="429286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AZ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EDD6C34-6928-4C02-BB29-C14842769D6C}"/>
                </a:ext>
              </a:extLst>
            </p:cNvPr>
            <p:cNvSpPr txBox="1"/>
            <p:nvPr/>
          </p:nvSpPr>
          <p:spPr>
            <a:xfrm>
              <a:off x="3885377" y="4302632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ABE23BE-3CF7-4C4B-8BCA-078ECAAD1073}"/>
                </a:ext>
              </a:extLst>
            </p:cNvPr>
            <p:cNvSpPr txBox="1"/>
            <p:nvPr/>
          </p:nvSpPr>
          <p:spPr>
            <a:xfrm>
              <a:off x="3315447" y="4301935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OK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4996A9-14D4-4729-8ED6-52E9366BC804}"/>
                </a:ext>
              </a:extLst>
            </p:cNvPr>
            <p:cNvSpPr txBox="1"/>
            <p:nvPr/>
          </p:nvSpPr>
          <p:spPr>
            <a:xfrm>
              <a:off x="2722672" y="4301935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257A87-3301-4C49-A65A-B281B015F51D}"/>
                </a:ext>
              </a:extLst>
            </p:cNvPr>
            <p:cNvSpPr txBox="1"/>
            <p:nvPr/>
          </p:nvSpPr>
          <p:spPr>
            <a:xfrm>
              <a:off x="1551564" y="3706016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NV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0E9884F-FAC2-40EB-81DE-9C29DD083D8F}"/>
                </a:ext>
              </a:extLst>
            </p:cNvPr>
            <p:cNvSpPr txBox="1"/>
            <p:nvPr/>
          </p:nvSpPr>
          <p:spPr>
            <a:xfrm>
              <a:off x="2127028" y="370328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UT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55CBD9-CFB4-470D-954C-B80C08A6792F}"/>
                </a:ext>
              </a:extLst>
            </p:cNvPr>
            <p:cNvSpPr txBox="1"/>
            <p:nvPr/>
          </p:nvSpPr>
          <p:spPr>
            <a:xfrm>
              <a:off x="2709652" y="3714323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85F62-14DC-4A00-856D-55BEC784E2FE}"/>
                </a:ext>
              </a:extLst>
            </p:cNvPr>
            <p:cNvSpPr txBox="1"/>
            <p:nvPr/>
          </p:nvSpPr>
          <p:spPr>
            <a:xfrm>
              <a:off x="3299625" y="3706017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314832-1239-402F-A0A3-F11108F2ED5C}"/>
                </a:ext>
              </a:extLst>
            </p:cNvPr>
            <p:cNvSpPr txBox="1"/>
            <p:nvPr/>
          </p:nvSpPr>
          <p:spPr>
            <a:xfrm>
              <a:off x="3906769" y="371053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MO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62C863-9E71-4D1C-8A84-C37F3A7E3970}"/>
                </a:ext>
              </a:extLst>
            </p:cNvPr>
            <p:cNvSpPr txBox="1"/>
            <p:nvPr/>
          </p:nvSpPr>
          <p:spPr>
            <a:xfrm>
              <a:off x="3310910" y="2499218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SD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3D9DBF9-1D45-4E9A-A25C-B1163EC3BF4F}"/>
                </a:ext>
              </a:extLst>
            </p:cNvPr>
            <p:cNvSpPr txBox="1"/>
            <p:nvPr/>
          </p:nvSpPr>
          <p:spPr>
            <a:xfrm>
              <a:off x="1559147" y="2504421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WA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F2BA76-744B-4780-AF3D-6809F71E31DF}"/>
                </a:ext>
              </a:extLst>
            </p:cNvPr>
            <p:cNvSpPr txBox="1"/>
            <p:nvPr/>
          </p:nvSpPr>
          <p:spPr>
            <a:xfrm>
              <a:off x="1551564" y="3083119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88804FC-C633-413C-A4D8-F14DBDEDC9A7}"/>
                </a:ext>
              </a:extLst>
            </p:cNvPr>
            <p:cNvSpPr txBox="1"/>
            <p:nvPr/>
          </p:nvSpPr>
          <p:spPr>
            <a:xfrm>
              <a:off x="2732952" y="2499220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ND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BC081B-DADA-48E5-A74E-A7006AB69A7A}"/>
                </a:ext>
              </a:extLst>
            </p:cNvPr>
            <p:cNvSpPr txBox="1"/>
            <p:nvPr/>
          </p:nvSpPr>
          <p:spPr>
            <a:xfrm>
              <a:off x="2143054" y="2499221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F80DFE-FF4D-40E1-B3BB-B470CD94739A}"/>
                </a:ext>
              </a:extLst>
            </p:cNvPr>
            <p:cNvSpPr txBox="1"/>
            <p:nvPr/>
          </p:nvSpPr>
          <p:spPr>
            <a:xfrm>
              <a:off x="2141420" y="3081056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5E38BC-DC40-48AB-87BA-EA128E65C36E}"/>
                </a:ext>
              </a:extLst>
            </p:cNvPr>
            <p:cNvSpPr txBox="1"/>
            <p:nvPr/>
          </p:nvSpPr>
          <p:spPr>
            <a:xfrm>
              <a:off x="3914087" y="2499218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MN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3A961-6A47-44BC-9735-BF2E1F54A2A7}"/>
                </a:ext>
              </a:extLst>
            </p:cNvPr>
            <p:cNvSpPr txBox="1"/>
            <p:nvPr/>
          </p:nvSpPr>
          <p:spPr>
            <a:xfrm>
              <a:off x="3889639" y="3081413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IA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4538AF8-170E-4AF4-9A06-4E13296AE8DD}"/>
                </a:ext>
              </a:extLst>
            </p:cNvPr>
            <p:cNvSpPr txBox="1"/>
            <p:nvPr/>
          </p:nvSpPr>
          <p:spPr>
            <a:xfrm>
              <a:off x="2713920" y="3090557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7B968DE-7998-498C-803E-4E99ABBB4B7C}"/>
                </a:ext>
              </a:extLst>
            </p:cNvPr>
            <p:cNvSpPr txBox="1"/>
            <p:nvPr/>
          </p:nvSpPr>
          <p:spPr>
            <a:xfrm>
              <a:off x="3279559" y="3076201"/>
              <a:ext cx="485368" cy="305737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7FD72B-D1B7-4C3D-B646-20E7873819A0}"/>
              </a:ext>
            </a:extLst>
          </p:cNvPr>
          <p:cNvGrpSpPr/>
          <p:nvPr/>
        </p:nvGrpSpPr>
        <p:grpSpPr>
          <a:xfrm>
            <a:off x="701207" y="5280646"/>
            <a:ext cx="4998399" cy="976630"/>
            <a:chOff x="1774571" y="5432639"/>
            <a:chExt cx="4998399" cy="9766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4CBE3D-E399-44AE-9D73-A710A3D1D51D}"/>
                </a:ext>
              </a:extLst>
            </p:cNvPr>
            <p:cNvSpPr/>
            <p:nvPr/>
          </p:nvSpPr>
          <p:spPr>
            <a:xfrm>
              <a:off x="1774571" y="6055094"/>
              <a:ext cx="485368" cy="73890"/>
            </a:xfrm>
            <a:prstGeom prst="rect">
              <a:avLst/>
            </a:prstGeom>
            <a:solidFill>
              <a:srgbClr val="D7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2130952-02A4-41D0-8767-96FB8D8ADCF3}"/>
                </a:ext>
              </a:extLst>
            </p:cNvPr>
            <p:cNvSpPr/>
            <p:nvPr/>
          </p:nvSpPr>
          <p:spPr>
            <a:xfrm>
              <a:off x="2537174" y="6055094"/>
              <a:ext cx="485368" cy="73890"/>
            </a:xfrm>
            <a:prstGeom prst="rect">
              <a:avLst/>
            </a:prstGeom>
            <a:solidFill>
              <a:srgbClr val="AFA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6871685-4762-4296-9F79-B6B2D1B8BCC2}"/>
                </a:ext>
              </a:extLst>
            </p:cNvPr>
            <p:cNvSpPr/>
            <p:nvPr/>
          </p:nvSpPr>
          <p:spPr>
            <a:xfrm>
              <a:off x="3299777" y="6055094"/>
              <a:ext cx="485368" cy="73890"/>
            </a:xfrm>
            <a:prstGeom prst="rect">
              <a:avLst/>
            </a:prstGeom>
            <a:solidFill>
              <a:srgbClr val="877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909532-E97A-440D-BC02-12891455112C}"/>
                </a:ext>
              </a:extLst>
            </p:cNvPr>
            <p:cNvSpPr txBox="1"/>
            <p:nvPr/>
          </p:nvSpPr>
          <p:spPr>
            <a:xfrm>
              <a:off x="1841859" y="5432639"/>
              <a:ext cx="41010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Percentage of population served by rural hospitals that is </a:t>
              </a:r>
              <a:br>
                <a:rPr lang="en-US" sz="105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5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non-Hispanic Black or African American.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9616BA1-6F48-42B0-AE45-FEEC6E7406EF}"/>
                </a:ext>
              </a:extLst>
            </p:cNvPr>
            <p:cNvSpPr txBox="1"/>
            <p:nvPr/>
          </p:nvSpPr>
          <p:spPr>
            <a:xfrm>
              <a:off x="1795307" y="5810971"/>
              <a:ext cx="558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0-5%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214F162-0EB5-4425-B053-3586424CA26E}"/>
                </a:ext>
              </a:extLst>
            </p:cNvPr>
            <p:cNvSpPr txBox="1"/>
            <p:nvPr/>
          </p:nvSpPr>
          <p:spPr>
            <a:xfrm>
              <a:off x="2447008" y="5804555"/>
              <a:ext cx="706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6%-10%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4912822-BB67-4579-A629-A2A1409FD70E}"/>
                </a:ext>
              </a:extLst>
            </p:cNvPr>
            <p:cNvSpPr txBox="1"/>
            <p:nvPr/>
          </p:nvSpPr>
          <p:spPr>
            <a:xfrm>
              <a:off x="3163429" y="5810971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11%-15%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CB9E9D1-61D7-4E64-A043-16848656A4CC}"/>
                </a:ext>
              </a:extLst>
            </p:cNvPr>
            <p:cNvSpPr txBox="1"/>
            <p:nvPr/>
          </p:nvSpPr>
          <p:spPr>
            <a:xfrm>
              <a:off x="3924080" y="5804532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16%-20%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C4E7183-1083-4838-930E-C415E705FC4B}"/>
                </a:ext>
              </a:extLst>
            </p:cNvPr>
            <p:cNvSpPr/>
            <p:nvPr/>
          </p:nvSpPr>
          <p:spPr>
            <a:xfrm>
              <a:off x="4762120" y="6059472"/>
              <a:ext cx="485368" cy="73890"/>
            </a:xfrm>
            <a:prstGeom prst="rect">
              <a:avLst/>
            </a:prstGeom>
            <a:solidFill>
              <a:srgbClr val="47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8A33C35-9136-431F-941E-CF20BFCA710B}"/>
                </a:ext>
              </a:extLst>
            </p:cNvPr>
            <p:cNvSpPr txBox="1"/>
            <p:nvPr/>
          </p:nvSpPr>
          <p:spPr>
            <a:xfrm>
              <a:off x="4627546" y="5804532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21%-25%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BDECF0C-F985-4A08-8FED-744D4E7C3E52}"/>
                </a:ext>
              </a:extLst>
            </p:cNvPr>
            <p:cNvSpPr/>
            <p:nvPr/>
          </p:nvSpPr>
          <p:spPr>
            <a:xfrm>
              <a:off x="4056998" y="6055094"/>
              <a:ext cx="485368" cy="73890"/>
            </a:xfrm>
            <a:prstGeom prst="rect">
              <a:avLst/>
            </a:prstGeom>
            <a:solidFill>
              <a:srgbClr val="5F4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AB8155A-85C4-4706-8A25-5D24DB94EF33}"/>
                </a:ext>
              </a:extLst>
            </p:cNvPr>
            <p:cNvSpPr/>
            <p:nvPr/>
          </p:nvSpPr>
          <p:spPr>
            <a:xfrm>
              <a:off x="3163429" y="6262051"/>
              <a:ext cx="485368" cy="738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0A0AA2-2004-4D0B-AD4D-707A453C10E9}"/>
                </a:ext>
              </a:extLst>
            </p:cNvPr>
            <p:cNvSpPr txBox="1"/>
            <p:nvPr/>
          </p:nvSpPr>
          <p:spPr>
            <a:xfrm>
              <a:off x="3722005" y="6193825"/>
              <a:ext cx="30509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Medicaid Expansion State 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2D60909-E178-4B98-A0ED-F8CBFD30F86D}"/>
                </a:ext>
              </a:extLst>
            </p:cNvPr>
            <p:cNvSpPr/>
            <p:nvPr/>
          </p:nvSpPr>
          <p:spPr>
            <a:xfrm>
              <a:off x="5454722" y="6054053"/>
              <a:ext cx="485368" cy="73890"/>
            </a:xfrm>
            <a:prstGeom prst="rect">
              <a:avLst/>
            </a:prstGeom>
            <a:solidFill>
              <a:srgbClr val="470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A16916E-8639-4B25-B0D6-C562E22E0A7E}"/>
                </a:ext>
              </a:extLst>
            </p:cNvPr>
            <p:cNvSpPr txBox="1"/>
            <p:nvPr/>
          </p:nvSpPr>
          <p:spPr>
            <a:xfrm>
              <a:off x="5316649" y="5808773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&gt;25%</a:t>
              </a:r>
            </a:p>
          </p:txBody>
        </p:sp>
      </p:grpSp>
      <p:sp>
        <p:nvSpPr>
          <p:cNvPr id="151" name="Title 1">
            <a:extLst>
              <a:ext uri="{FF2B5EF4-FFF2-40B4-BE49-F238E27FC236}">
                <a16:creationId xmlns:a16="http://schemas.microsoft.com/office/drawing/2014/main" id="{2018BC3C-C8C3-4634-80EF-BDB2968884F0}"/>
              </a:ext>
            </a:extLst>
          </p:cNvPr>
          <p:cNvSpPr txBox="1">
            <a:spLocks/>
          </p:cNvSpPr>
          <p:nvPr/>
        </p:nvSpPr>
        <p:spPr>
          <a:xfrm>
            <a:off x="608490" y="1137"/>
            <a:ext cx="6708775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Rural Population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</a:rPr>
              <a:t>Non-Hispanic Black</a:t>
            </a:r>
            <a:endParaRPr lang="en-US">
              <a:latin typeface="+mn-lt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AE3F70B-415C-4EF4-B1EA-8779FAF55AE7}"/>
              </a:ext>
            </a:extLst>
          </p:cNvPr>
          <p:cNvGrpSpPr/>
          <p:nvPr/>
        </p:nvGrpSpPr>
        <p:grpSpPr>
          <a:xfrm>
            <a:off x="9055011" y="4202100"/>
            <a:ext cx="2277006" cy="1487312"/>
            <a:chOff x="959695" y="1768904"/>
            <a:chExt cx="6872633" cy="4142021"/>
          </a:xfrm>
          <a:noFill/>
        </p:grpSpPr>
        <p:sp>
          <p:nvSpPr>
            <p:cNvPr id="226" name="Rectangle 12">
              <a:extLst>
                <a:ext uri="{FF2B5EF4-FFF2-40B4-BE49-F238E27FC236}">
                  <a16:creationId xmlns:a16="http://schemas.microsoft.com/office/drawing/2014/main" id="{179BEF22-D416-4AC7-AD81-09A7F1BC843A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27" name="Rectangle 13">
              <a:extLst>
                <a:ext uri="{FF2B5EF4-FFF2-40B4-BE49-F238E27FC236}">
                  <a16:creationId xmlns:a16="http://schemas.microsoft.com/office/drawing/2014/main" id="{5021A81F-B73E-4F15-9A65-F7D8FF5483DE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28" name="Rectangle 14">
              <a:extLst>
                <a:ext uri="{FF2B5EF4-FFF2-40B4-BE49-F238E27FC236}">
                  <a16:creationId xmlns:a16="http://schemas.microsoft.com/office/drawing/2014/main" id="{FC4F182B-EF6A-44C5-9E5F-3190A6740B2A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87" name="Rectangle 15">
              <a:extLst>
                <a:ext uri="{FF2B5EF4-FFF2-40B4-BE49-F238E27FC236}">
                  <a16:creationId xmlns:a16="http://schemas.microsoft.com/office/drawing/2014/main" id="{7C83B297-867B-43CC-A15E-C5CAF974A4B1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63AD685-75A8-44A1-A08C-9441C29F6892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356" name="Rectangle 11">
                <a:extLst>
                  <a:ext uri="{FF2B5EF4-FFF2-40B4-BE49-F238E27FC236}">
                    <a16:creationId xmlns:a16="http://schemas.microsoft.com/office/drawing/2014/main" id="{D12C1620-5041-4FE3-BC82-10EA09C5D8DC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AC656450-E212-45EF-AB4E-680AAF131CE5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58" name="Rectangle 19">
                  <a:extLst>
                    <a:ext uri="{FF2B5EF4-FFF2-40B4-BE49-F238E27FC236}">
                      <a16:creationId xmlns:a16="http://schemas.microsoft.com/office/drawing/2014/main" id="{9009CF74-889A-4E07-AC8C-EA1E3CA33A0D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575B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59" name="Rectangle 20">
                  <a:extLst>
                    <a:ext uri="{FF2B5EF4-FFF2-40B4-BE49-F238E27FC236}">
                      <a16:creationId xmlns:a16="http://schemas.microsoft.com/office/drawing/2014/main" id="{88767302-4F27-4C19-AE9C-839B895D38E7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EE1980D2-1C52-4083-A892-812062278D10}"/>
                </a:ext>
              </a:extLst>
            </p:cNvPr>
            <p:cNvGrpSpPr/>
            <p:nvPr/>
          </p:nvGrpSpPr>
          <p:grpSpPr>
            <a:xfrm>
              <a:off x="6170013" y="1768904"/>
              <a:ext cx="508411" cy="2345575"/>
              <a:chOff x="6339430" y="2140296"/>
              <a:chExt cx="508411" cy="2345575"/>
            </a:xfrm>
            <a:grpFill/>
          </p:grpSpPr>
          <p:sp>
            <p:nvSpPr>
              <p:cNvPr id="351" name="Rectangle 23">
                <a:extLst>
                  <a:ext uri="{FF2B5EF4-FFF2-40B4-BE49-F238E27FC236}">
                    <a16:creationId xmlns:a16="http://schemas.microsoft.com/office/drawing/2014/main" id="{8AF5EAFF-8397-4A26-9FCB-BDE277D757AB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52" name="Rectangle 24">
                <a:extLst>
                  <a:ext uri="{FF2B5EF4-FFF2-40B4-BE49-F238E27FC236}">
                    <a16:creationId xmlns:a16="http://schemas.microsoft.com/office/drawing/2014/main" id="{1F6B23E4-884D-466C-8155-66773AF0FC5D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1730A23A-73DE-465E-89E9-D58A345059EB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508411" cy="1140693"/>
                <a:chOff x="6339430" y="3345178"/>
                <a:chExt cx="508411" cy="1140693"/>
              </a:xfrm>
              <a:grpFill/>
            </p:grpSpPr>
            <p:sp>
              <p:nvSpPr>
                <p:cNvPr id="354" name="Rectangle 26">
                  <a:extLst>
                    <a:ext uri="{FF2B5EF4-FFF2-40B4-BE49-F238E27FC236}">
                      <a16:creationId xmlns:a16="http://schemas.microsoft.com/office/drawing/2014/main" id="{B254A95B-23F6-4DE7-AE46-B1049B395526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55" name="Rectangle 27">
                  <a:extLst>
                    <a:ext uri="{FF2B5EF4-FFF2-40B4-BE49-F238E27FC236}">
                      <a16:creationId xmlns:a16="http://schemas.microsoft.com/office/drawing/2014/main" id="{972F4E79-8F65-45E6-B043-30BB5C03452E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963E3708-4079-4AC2-B03C-A29C94DCAFE0}"/>
                </a:ext>
              </a:extLst>
            </p:cNvPr>
            <p:cNvGrpSpPr/>
            <p:nvPr/>
          </p:nvGrpSpPr>
          <p:grpSpPr>
            <a:xfrm>
              <a:off x="5607811" y="2973949"/>
              <a:ext cx="508411" cy="2322715"/>
              <a:chOff x="6339430" y="2140296"/>
              <a:chExt cx="508411" cy="2322715"/>
            </a:xfrm>
            <a:grpFill/>
          </p:grpSpPr>
          <p:sp>
            <p:nvSpPr>
              <p:cNvPr id="346" name="Rectangle 35">
                <a:extLst>
                  <a:ext uri="{FF2B5EF4-FFF2-40B4-BE49-F238E27FC236}">
                    <a16:creationId xmlns:a16="http://schemas.microsoft.com/office/drawing/2014/main" id="{AD3A5207-5A40-408C-AF96-E0356BB89728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47" name="Rectangle 36">
                <a:extLst>
                  <a:ext uri="{FF2B5EF4-FFF2-40B4-BE49-F238E27FC236}">
                    <a16:creationId xmlns:a16="http://schemas.microsoft.com/office/drawing/2014/main" id="{316AED43-29C4-49F3-9C1E-B857D3D241E4}"/>
                  </a:ext>
                </a:extLst>
              </p:cNvPr>
              <p:cNvSpPr/>
              <p:nvPr/>
            </p:nvSpPr>
            <p:spPr>
              <a:xfrm>
                <a:off x="6339430" y="2140296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5725020-1942-4FA6-90BA-DB18F41082C2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485368" cy="1117833"/>
                <a:chOff x="6339430" y="3345178"/>
                <a:chExt cx="485368" cy="1117833"/>
              </a:xfrm>
              <a:grpFill/>
            </p:grpSpPr>
            <p:sp>
              <p:nvSpPr>
                <p:cNvPr id="349" name="Rectangle 38">
                  <a:extLst>
                    <a:ext uri="{FF2B5EF4-FFF2-40B4-BE49-F238E27FC236}">
                      <a16:creationId xmlns:a16="http://schemas.microsoft.com/office/drawing/2014/main" id="{01F0FBB3-AA24-48C8-8D38-BB43EE1DF33D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350" name="Rectangle 39">
                  <a:extLst>
                    <a:ext uri="{FF2B5EF4-FFF2-40B4-BE49-F238E27FC236}">
                      <a16:creationId xmlns:a16="http://schemas.microsoft.com/office/drawing/2014/main" id="{8DA6BC9E-C9C3-436A-8C0E-E3E8D3DFD708}"/>
                    </a:ext>
                  </a:extLst>
                </p:cNvPr>
                <p:cNvSpPr/>
                <p:nvPr/>
              </p:nvSpPr>
              <p:spPr>
                <a:xfrm>
                  <a:off x="6339430" y="3940693"/>
                  <a:ext cx="485368" cy="522318"/>
                </a:xfrm>
                <a:prstGeom prst="flowChartOffpageConnector">
                  <a:avLst/>
                </a:prstGeom>
                <a:solidFill>
                  <a:srgbClr val="640002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CC336691-309D-48E8-8174-8846C950CBB8}"/>
                </a:ext>
              </a:extLst>
            </p:cNvPr>
            <p:cNvGrpSpPr/>
            <p:nvPr/>
          </p:nvGrpSpPr>
          <p:grpSpPr>
            <a:xfrm>
              <a:off x="5034466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F585311A-636E-47BF-A3DA-2729B97047BC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41" name="Rectangle 29">
                  <a:extLst>
                    <a:ext uri="{FF2B5EF4-FFF2-40B4-BE49-F238E27FC236}">
                      <a16:creationId xmlns:a16="http://schemas.microsoft.com/office/drawing/2014/main" id="{F56C1C60-3512-48FD-9237-845687654C85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42" name="Rectangle 30">
                  <a:extLst>
                    <a:ext uri="{FF2B5EF4-FFF2-40B4-BE49-F238E27FC236}">
                      <a16:creationId xmlns:a16="http://schemas.microsoft.com/office/drawing/2014/main" id="{E97F63EC-C08B-470F-9A9A-F3F903AD1D9A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81B28531-A49D-43E4-9771-F14E7A1D734C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485368" cy="1117833"/>
                  <a:chOff x="6339430" y="3345178"/>
                  <a:chExt cx="485368" cy="1117833"/>
                </a:xfrm>
                <a:grpFill/>
              </p:grpSpPr>
              <p:sp>
                <p:nvSpPr>
                  <p:cNvPr id="344" name="Rectangle 32">
                    <a:extLst>
                      <a:ext uri="{FF2B5EF4-FFF2-40B4-BE49-F238E27FC236}">
                        <a16:creationId xmlns:a16="http://schemas.microsoft.com/office/drawing/2014/main" id="{8ADF25E2-D7F7-4E4D-9F13-5C1DF148742D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9799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5" name="Rectangle 33">
                    <a:extLst>
                      <a:ext uri="{FF2B5EF4-FFF2-40B4-BE49-F238E27FC236}">
                        <a16:creationId xmlns:a16="http://schemas.microsoft.com/office/drawing/2014/main" id="{F5B2F4B5-68EA-422D-A67D-5201972DD8D6}"/>
                      </a:ext>
                    </a:extLst>
                  </p:cNvPr>
                  <p:cNvSpPr/>
                  <p:nvPr/>
                </p:nvSpPr>
                <p:spPr>
                  <a:xfrm>
                    <a:off x="6339430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960004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40" name="Rectangle 40">
                <a:extLst>
                  <a:ext uri="{FF2B5EF4-FFF2-40B4-BE49-F238E27FC236}">
                    <a16:creationId xmlns:a16="http://schemas.microsoft.com/office/drawing/2014/main" id="{AC709C2C-819F-47AA-8ABB-BF5BCA73C415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292" name="Rectangle 41">
              <a:extLst>
                <a:ext uri="{FF2B5EF4-FFF2-40B4-BE49-F238E27FC236}">
                  <a16:creationId xmlns:a16="http://schemas.microsoft.com/office/drawing/2014/main" id="{42545D12-EB56-49B7-87FC-897B2305B3F8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420002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13321427-7927-48E9-9013-954C1F27CE0A}"/>
                </a:ext>
              </a:extLst>
            </p:cNvPr>
            <p:cNvGrpSpPr/>
            <p:nvPr/>
          </p:nvGrpSpPr>
          <p:grpSpPr>
            <a:xfrm>
              <a:off x="4459189" y="2376872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BDDE5F33-08CA-4CD9-82F0-D75C1AB7D4FD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34" name="Rectangle 46">
                  <a:extLst>
                    <a:ext uri="{FF2B5EF4-FFF2-40B4-BE49-F238E27FC236}">
                      <a16:creationId xmlns:a16="http://schemas.microsoft.com/office/drawing/2014/main" id="{CF479092-E910-4B6D-AB3B-8A5B72E511AB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335" name="Rectangle 47">
                  <a:extLst>
                    <a:ext uri="{FF2B5EF4-FFF2-40B4-BE49-F238E27FC236}">
                      <a16:creationId xmlns:a16="http://schemas.microsoft.com/office/drawing/2014/main" id="{93FBC7D2-B9C3-442C-9E4C-8B0BD5175073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C36FAFD5-5CE6-49C1-BF81-C94AB67D43E1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337" name="Rectangle 49">
                    <a:extLst>
                      <a:ext uri="{FF2B5EF4-FFF2-40B4-BE49-F238E27FC236}">
                        <a16:creationId xmlns:a16="http://schemas.microsoft.com/office/drawing/2014/main" id="{78DE201A-CE33-4D21-851E-D1F6CD2D4091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38" name="Rectangle 50">
                    <a:extLst>
                      <a:ext uri="{FF2B5EF4-FFF2-40B4-BE49-F238E27FC236}">
                        <a16:creationId xmlns:a16="http://schemas.microsoft.com/office/drawing/2014/main" id="{C5C7A917-8A6A-4E1E-BDF6-88351CB4D9BF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33" name="Rectangle 45">
                <a:extLst>
                  <a:ext uri="{FF2B5EF4-FFF2-40B4-BE49-F238E27FC236}">
                    <a16:creationId xmlns:a16="http://schemas.microsoft.com/office/drawing/2014/main" id="{18157E34-7592-4EC7-951D-DC52DB65A9F8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123205E-5E9E-4F89-B3C1-A4D1BBBC1606}"/>
                </a:ext>
              </a:extLst>
            </p:cNvPr>
            <p:cNvGrpSpPr/>
            <p:nvPr/>
          </p:nvGrpSpPr>
          <p:grpSpPr>
            <a:xfrm>
              <a:off x="2693957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83756A1E-F74A-4ED6-9F0A-878FFB6E774A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27" name="Rectangle 54">
                  <a:extLst>
                    <a:ext uri="{FF2B5EF4-FFF2-40B4-BE49-F238E27FC236}">
                      <a16:creationId xmlns:a16="http://schemas.microsoft.com/office/drawing/2014/main" id="{0FFEE46F-AADF-4B44-93DB-643EBC8EC0A0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28" name="Rectangle 55">
                  <a:extLst>
                    <a:ext uri="{FF2B5EF4-FFF2-40B4-BE49-F238E27FC236}">
                      <a16:creationId xmlns:a16="http://schemas.microsoft.com/office/drawing/2014/main" id="{C117BCB3-5B12-4958-B44E-FFCFFF8DAF67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C9B31B22-9CA0-42F5-B447-CB122B6EFD9E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330" name="Rectangle 57">
                    <a:extLst>
                      <a:ext uri="{FF2B5EF4-FFF2-40B4-BE49-F238E27FC236}">
                        <a16:creationId xmlns:a16="http://schemas.microsoft.com/office/drawing/2014/main" id="{B853B109-4C66-462E-B389-1D0E923A50B7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31" name="Rectangle 58">
                    <a:extLst>
                      <a:ext uri="{FF2B5EF4-FFF2-40B4-BE49-F238E27FC236}">
                        <a16:creationId xmlns:a16="http://schemas.microsoft.com/office/drawing/2014/main" id="{7168262A-7F76-4142-B6A1-C5C62A6E3F29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26" name="Rectangle 53">
                <a:extLst>
                  <a:ext uri="{FF2B5EF4-FFF2-40B4-BE49-F238E27FC236}">
                    <a16:creationId xmlns:a16="http://schemas.microsoft.com/office/drawing/2014/main" id="{6719B982-EC5E-46E7-9471-AF47273A8BE3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F03C559E-27A8-4780-90B8-E88AA9C524F0}"/>
                </a:ext>
              </a:extLst>
            </p:cNvPr>
            <p:cNvGrpSpPr/>
            <p:nvPr/>
          </p:nvGrpSpPr>
          <p:grpSpPr>
            <a:xfrm>
              <a:off x="3274003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6BBDA4AF-F718-48ED-8F2B-8BA07246E634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20" name="Rectangle 62">
                  <a:extLst>
                    <a:ext uri="{FF2B5EF4-FFF2-40B4-BE49-F238E27FC236}">
                      <a16:creationId xmlns:a16="http://schemas.microsoft.com/office/drawing/2014/main" id="{B04A7DBE-630B-427C-8EE5-4033E3563DCD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321" name="Rectangle 63">
                  <a:extLst>
                    <a:ext uri="{FF2B5EF4-FFF2-40B4-BE49-F238E27FC236}">
                      <a16:creationId xmlns:a16="http://schemas.microsoft.com/office/drawing/2014/main" id="{80AC2830-C66C-410B-835F-6ADDDB8CD042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7EA7B68F-5419-4A31-B76C-35F49F6D0915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323" name="Rectangle 65">
                    <a:extLst>
                      <a:ext uri="{FF2B5EF4-FFF2-40B4-BE49-F238E27FC236}">
                        <a16:creationId xmlns:a16="http://schemas.microsoft.com/office/drawing/2014/main" id="{13A133F9-9764-49A7-B306-26FE47699A90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24" name="Rectangle 66">
                    <a:extLst>
                      <a:ext uri="{FF2B5EF4-FFF2-40B4-BE49-F238E27FC236}">
                        <a16:creationId xmlns:a16="http://schemas.microsoft.com/office/drawing/2014/main" id="{A0836632-CE1A-434B-92D9-02EF09C3B4A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9" name="Rectangle 61">
                <a:extLst>
                  <a:ext uri="{FF2B5EF4-FFF2-40B4-BE49-F238E27FC236}">
                    <a16:creationId xmlns:a16="http://schemas.microsoft.com/office/drawing/2014/main" id="{C2E16858-FB18-45BA-8760-AAFAB912DA86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B9CF809-7273-4C25-9F8A-B033D5E07707}"/>
                </a:ext>
              </a:extLst>
            </p:cNvPr>
            <p:cNvGrpSpPr/>
            <p:nvPr/>
          </p:nvGrpSpPr>
          <p:grpSpPr>
            <a:xfrm>
              <a:off x="3869216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F031035D-3715-44F4-AECA-1C9D1D34EEB2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13" name="Rectangle 70">
                  <a:extLst>
                    <a:ext uri="{FF2B5EF4-FFF2-40B4-BE49-F238E27FC236}">
                      <a16:creationId xmlns:a16="http://schemas.microsoft.com/office/drawing/2014/main" id="{96D1DB8D-C393-4305-BD90-ABCAA2B0C9CA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420002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4" name="Rectangle 71">
                  <a:extLst>
                    <a:ext uri="{FF2B5EF4-FFF2-40B4-BE49-F238E27FC236}">
                      <a16:creationId xmlns:a16="http://schemas.microsoft.com/office/drawing/2014/main" id="{574630AC-A7AE-486C-BEF9-C871EFAF8639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41585ED3-C160-45F1-B8CB-57C4DD9279D1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316" name="Rectangle 73">
                    <a:extLst>
                      <a:ext uri="{FF2B5EF4-FFF2-40B4-BE49-F238E27FC236}">
                        <a16:creationId xmlns:a16="http://schemas.microsoft.com/office/drawing/2014/main" id="{723F632A-66FA-47B1-8F34-1447DFAAE021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0005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17" name="Rectangle 74">
                    <a:extLst>
                      <a:ext uri="{FF2B5EF4-FFF2-40B4-BE49-F238E27FC236}">
                        <a16:creationId xmlns:a16="http://schemas.microsoft.com/office/drawing/2014/main" id="{8CE166CD-D612-4C02-92A6-B8467DAD41B1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12" name="Rectangle 69">
                <a:extLst>
                  <a:ext uri="{FF2B5EF4-FFF2-40B4-BE49-F238E27FC236}">
                    <a16:creationId xmlns:a16="http://schemas.microsoft.com/office/drawing/2014/main" id="{1ABD3D89-F465-4C7A-B9DE-EE795D272C38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1977FF35-0973-413A-8076-CD97C4359904}"/>
                </a:ext>
              </a:extLst>
            </p:cNvPr>
            <p:cNvGrpSpPr/>
            <p:nvPr/>
          </p:nvGrpSpPr>
          <p:grpSpPr>
            <a:xfrm>
              <a:off x="2113462" y="2376626"/>
              <a:ext cx="508411" cy="2332876"/>
              <a:chOff x="6339430" y="2152995"/>
              <a:chExt cx="508411" cy="2332876"/>
            </a:xfrm>
            <a:grpFill/>
          </p:grpSpPr>
          <p:sp>
            <p:nvSpPr>
              <p:cNvPr id="306" name="Rectangle 76">
                <a:extLst>
                  <a:ext uri="{FF2B5EF4-FFF2-40B4-BE49-F238E27FC236}">
                    <a16:creationId xmlns:a16="http://schemas.microsoft.com/office/drawing/2014/main" id="{973781D6-72E9-40D4-906E-BEF6117686C8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grpFill/>
              <a:ln w="28575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07" name="Rectangle 77">
                <a:extLst>
                  <a:ext uri="{FF2B5EF4-FFF2-40B4-BE49-F238E27FC236}">
                    <a16:creationId xmlns:a16="http://schemas.microsoft.com/office/drawing/2014/main" id="{71260A40-E442-4087-8E1B-DDFAD7B73BF3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9C3B3684-239E-412B-B8BE-E70E6F005693}"/>
                  </a:ext>
                </a:extLst>
              </p:cNvPr>
              <p:cNvGrpSpPr/>
              <p:nvPr/>
            </p:nvGrpSpPr>
            <p:grpSpPr>
              <a:xfrm>
                <a:off x="6339430" y="3356608"/>
                <a:ext cx="485368" cy="1129263"/>
                <a:chOff x="6339430" y="3356608"/>
                <a:chExt cx="485368" cy="1129263"/>
              </a:xfrm>
              <a:grpFill/>
            </p:grpSpPr>
            <p:sp>
              <p:nvSpPr>
                <p:cNvPr id="309" name="Rectangle 79">
                  <a:extLst>
                    <a:ext uri="{FF2B5EF4-FFF2-40B4-BE49-F238E27FC236}">
                      <a16:creationId xmlns:a16="http://schemas.microsoft.com/office/drawing/2014/main" id="{84BAA5AD-A510-43C1-9FE0-68D232C42AE1}"/>
                    </a:ext>
                  </a:extLst>
                </p:cNvPr>
                <p:cNvSpPr/>
                <p:nvPr/>
              </p:nvSpPr>
              <p:spPr>
                <a:xfrm>
                  <a:off x="6339430" y="3356608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1905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0" name="Rectangle 80">
                  <a:extLst>
                    <a:ext uri="{FF2B5EF4-FFF2-40B4-BE49-F238E27FC236}">
                      <a16:creationId xmlns:a16="http://schemas.microsoft.com/office/drawing/2014/main" id="{52A9D1C9-2E75-4F98-8A9D-7D885300DD78}"/>
                    </a:ext>
                  </a:extLst>
                </p:cNvPr>
                <p:cNvSpPr/>
                <p:nvPr/>
              </p:nvSpPr>
              <p:spPr>
                <a:xfrm>
                  <a:off x="6339430" y="3963553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C26CAE7-D90C-4FE7-A6F3-B2AD761C847F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302" name="Rectangle 83">
                <a:extLst>
                  <a:ext uri="{FF2B5EF4-FFF2-40B4-BE49-F238E27FC236}">
                    <a16:creationId xmlns:a16="http://schemas.microsoft.com/office/drawing/2014/main" id="{CB26F175-D707-479F-B0F7-802BCFAE5B6C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0506F03D-C68F-4C76-B322-94905D4A3935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304" name="Rectangle 85">
                  <a:extLst>
                    <a:ext uri="{FF2B5EF4-FFF2-40B4-BE49-F238E27FC236}">
                      <a16:creationId xmlns:a16="http://schemas.microsoft.com/office/drawing/2014/main" id="{E3CBC517-581B-47B5-BDCD-A3B11AFF9A7F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05" name="Rectangle 86">
                  <a:extLst>
                    <a:ext uri="{FF2B5EF4-FFF2-40B4-BE49-F238E27FC236}">
                      <a16:creationId xmlns:a16="http://schemas.microsoft.com/office/drawing/2014/main" id="{BC3E6FF8-0827-4FE3-8FBB-FBB13D151012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299" name="Rectangle 87">
              <a:extLst>
                <a:ext uri="{FF2B5EF4-FFF2-40B4-BE49-F238E27FC236}">
                  <a16:creationId xmlns:a16="http://schemas.microsoft.com/office/drawing/2014/main" id="{033FB537-E3CA-48E3-B245-37DC0D4D876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FF9799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300" name="Rectangle 88">
              <a:extLst>
                <a:ext uri="{FF2B5EF4-FFF2-40B4-BE49-F238E27FC236}">
                  <a16:creationId xmlns:a16="http://schemas.microsoft.com/office/drawing/2014/main" id="{D5781BCC-6682-46AF-BE08-3627129D35ED}"/>
                </a:ext>
              </a:extLst>
            </p:cNvPr>
            <p:cNvSpPr/>
            <p:nvPr/>
          </p:nvSpPr>
          <p:spPr>
            <a:xfrm>
              <a:off x="959695" y="3588726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301" name="Rectangle 89">
              <a:extLst>
                <a:ext uri="{FF2B5EF4-FFF2-40B4-BE49-F238E27FC236}">
                  <a16:creationId xmlns:a16="http://schemas.microsoft.com/office/drawing/2014/main" id="{FEF928CD-49E5-45AB-959A-DF71731E4C8E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4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F5477C9E-A892-400D-9DD0-5E2B3C59D6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011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6" name="Object 55" hidden="1">
                        <a:extLst>
                          <a:ext uri="{FF2B5EF4-FFF2-40B4-BE49-F238E27FC236}">
                            <a16:creationId xmlns:a16="http://schemas.microsoft.com/office/drawing/2014/main" id="{F5477C9E-A892-400D-9DD0-5E2B3C59D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itle 1">
            <a:extLst>
              <a:ext uri="{FF2B5EF4-FFF2-40B4-BE49-F238E27FC236}">
                <a16:creationId xmlns:a16="http://schemas.microsoft.com/office/drawing/2014/main" id="{514F4E75-C539-4B99-8DDD-B8FF552D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0"/>
            <a:ext cx="6709525" cy="1143000"/>
          </a:xfrm>
        </p:spPr>
        <p:txBody>
          <a:bodyPr vert="horz"/>
          <a:lstStyle/>
          <a:p>
            <a:r>
              <a:rPr lang="en-US">
                <a:solidFill>
                  <a:srgbClr val="00294C"/>
                </a:solidFill>
              </a:rPr>
              <a:t>Urban/Rural Divide for Black Americans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  <a:latin typeface="+mn-lt"/>
              </a:rPr>
              <a:t>Rural Health Inequity – Premature Death</a:t>
            </a:r>
            <a:endParaRPr lang="en-US">
              <a:latin typeface="+mn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0CBA2E-7A2D-4B8C-AF4A-DF62009A3F6D}"/>
              </a:ext>
            </a:extLst>
          </p:cNvPr>
          <p:cNvGrpSpPr/>
          <p:nvPr/>
        </p:nvGrpSpPr>
        <p:grpSpPr>
          <a:xfrm>
            <a:off x="868300" y="1820977"/>
            <a:ext cx="10000027" cy="4474733"/>
            <a:chOff x="801625" y="1590986"/>
            <a:chExt cx="10000027" cy="447473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097CE63-6885-4605-AF71-147219DEB686}"/>
                </a:ext>
              </a:extLst>
            </p:cNvPr>
            <p:cNvGrpSpPr/>
            <p:nvPr/>
          </p:nvGrpSpPr>
          <p:grpSpPr>
            <a:xfrm>
              <a:off x="4296430" y="1590986"/>
              <a:ext cx="6505222" cy="4474733"/>
              <a:chOff x="3737630" y="1590986"/>
              <a:chExt cx="6505222" cy="447473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B1D07B-30F0-480E-854F-A9686120C219}"/>
                  </a:ext>
                </a:extLst>
              </p:cNvPr>
              <p:cNvSpPr txBox="1"/>
              <p:nvPr/>
            </p:nvSpPr>
            <p:spPr>
              <a:xfrm>
                <a:off x="8664178" y="5757942"/>
                <a:ext cx="15786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ea typeface="Verdana" panose="020B0604030504040204" pitchFamily="34" charset="0"/>
                    <a:cs typeface="Segoe UI Light" panose="020B0502040204020203" pitchFamily="34" charset="0"/>
                  </a:rPr>
                  <a:t>South Carolina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D0951-E5CB-46D3-9EF3-C2F8215A6A5A}"/>
                  </a:ext>
                </a:extLst>
              </p:cNvPr>
              <p:cNvSpPr txBox="1"/>
              <p:nvPr/>
            </p:nvSpPr>
            <p:spPr>
              <a:xfrm>
                <a:off x="7538741" y="5757942"/>
                <a:ext cx="1103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ea typeface="Verdana" panose="020B0604030504040204" pitchFamily="34" charset="0"/>
                    <a:cs typeface="Segoe UI Light" panose="020B0502040204020203" pitchFamily="34" charset="0"/>
                  </a:rPr>
                  <a:t>Mississippi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1168A-ED71-4461-9F12-1E3505A0782D}"/>
                  </a:ext>
                </a:extLst>
              </p:cNvPr>
              <p:cNvSpPr txBox="1"/>
              <p:nvPr/>
            </p:nvSpPr>
            <p:spPr>
              <a:xfrm>
                <a:off x="6233522" y="5757942"/>
                <a:ext cx="1103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ea typeface="Verdana" panose="020B0604030504040204" pitchFamily="34" charset="0"/>
                    <a:cs typeface="Segoe UI Light" panose="020B0502040204020203" pitchFamily="34" charset="0"/>
                  </a:rPr>
                  <a:t>Louisiana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9F6CB-2C1A-42A8-86B2-D10FD29E98A7}"/>
                  </a:ext>
                </a:extLst>
              </p:cNvPr>
              <p:cNvSpPr txBox="1"/>
              <p:nvPr/>
            </p:nvSpPr>
            <p:spPr>
              <a:xfrm>
                <a:off x="5029189" y="5757942"/>
                <a:ext cx="1103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294C"/>
                    </a:solidFill>
                    <a:ea typeface="Verdana" panose="020B0604030504040204" pitchFamily="34" charset="0"/>
                    <a:cs typeface="Segoe UI Light" panose="020B0502040204020203" pitchFamily="34" charset="0"/>
                  </a:rPr>
                  <a:t>Georgia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B0DCC-47BD-41A3-B8F7-88E5AB98F50D}"/>
                  </a:ext>
                </a:extLst>
              </p:cNvPr>
              <p:cNvSpPr txBox="1"/>
              <p:nvPr/>
            </p:nvSpPr>
            <p:spPr>
              <a:xfrm>
                <a:off x="3737630" y="5757941"/>
                <a:ext cx="11034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94C"/>
                    </a:solidFill>
                    <a:ea typeface="Verdana" panose="020B0604030504040204" pitchFamily="34" charset="0"/>
                    <a:cs typeface="Segoe UI Light" panose="020B0502040204020203" pitchFamily="34" charset="0"/>
                  </a:rPr>
                  <a:t>Alabama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B9E5DC-7625-4219-8135-66553C7C923F}"/>
                  </a:ext>
                </a:extLst>
              </p:cNvPr>
              <p:cNvSpPr/>
              <p:nvPr/>
            </p:nvSpPr>
            <p:spPr>
              <a:xfrm>
                <a:off x="4236408" y="1605237"/>
                <a:ext cx="224726" cy="3897823"/>
              </a:xfrm>
              <a:prstGeom prst="roundRect">
                <a:avLst>
                  <a:gd name="adj" fmla="val 50000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08832CD-DD9F-4110-9984-33657757CF21}"/>
                  </a:ext>
                </a:extLst>
              </p:cNvPr>
              <p:cNvSpPr/>
              <p:nvPr/>
            </p:nvSpPr>
            <p:spPr>
              <a:xfrm>
                <a:off x="5481439" y="1605238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3D01326-7C0B-4013-8919-8EE4959CAFB7}"/>
                  </a:ext>
                </a:extLst>
              </p:cNvPr>
              <p:cNvSpPr/>
              <p:nvPr/>
            </p:nvSpPr>
            <p:spPr>
              <a:xfrm>
                <a:off x="6726470" y="1605238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79C54DC-A3A7-437C-876C-AF11B8AA63BE}"/>
                  </a:ext>
                </a:extLst>
              </p:cNvPr>
              <p:cNvSpPr/>
              <p:nvPr/>
            </p:nvSpPr>
            <p:spPr>
              <a:xfrm>
                <a:off x="7971501" y="1605239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3FAC7EF-DC73-4DB8-866C-57C45E30D36E}"/>
                  </a:ext>
                </a:extLst>
              </p:cNvPr>
              <p:cNvSpPr/>
              <p:nvPr/>
            </p:nvSpPr>
            <p:spPr>
              <a:xfrm>
                <a:off x="9216532" y="1605240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9FFE2EE-8009-42A4-8F05-4EBAB1E9ECA3}"/>
                  </a:ext>
                </a:extLst>
              </p:cNvPr>
              <p:cNvSpPr/>
              <p:nvPr/>
            </p:nvSpPr>
            <p:spPr>
              <a:xfrm>
                <a:off x="4229234" y="1605237"/>
                <a:ext cx="237548" cy="883243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5149348-A824-48CE-847B-025D041118B6}"/>
                  </a:ext>
                </a:extLst>
              </p:cNvPr>
              <p:cNvSpPr/>
              <p:nvPr/>
            </p:nvSpPr>
            <p:spPr>
              <a:xfrm>
                <a:off x="5480626" y="1597488"/>
                <a:ext cx="228600" cy="1206285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4F83F9F-CA52-4FCF-8A90-9EF214691B75}"/>
                  </a:ext>
                </a:extLst>
              </p:cNvPr>
              <p:cNvSpPr/>
              <p:nvPr/>
            </p:nvSpPr>
            <p:spPr>
              <a:xfrm>
                <a:off x="6729176" y="1597487"/>
                <a:ext cx="228600" cy="1483409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BD6AA7D-E7C3-45D9-BD74-13AE0B5683C6}"/>
                  </a:ext>
                </a:extLst>
              </p:cNvPr>
              <p:cNvSpPr/>
              <p:nvPr/>
            </p:nvSpPr>
            <p:spPr>
              <a:xfrm>
                <a:off x="9219745" y="1590986"/>
                <a:ext cx="225542" cy="1572577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C0D1DD1-F92F-4AD6-89A9-C26925F4D45F}"/>
                  </a:ext>
                </a:extLst>
              </p:cNvPr>
              <p:cNvSpPr/>
              <p:nvPr/>
            </p:nvSpPr>
            <p:spPr>
              <a:xfrm>
                <a:off x="7971502" y="1593584"/>
                <a:ext cx="231186" cy="1624823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BDB377C-08F4-41E1-847E-16D091612168}"/>
                  </a:ext>
                </a:extLst>
              </p:cNvPr>
              <p:cNvSpPr/>
              <p:nvPr/>
            </p:nvSpPr>
            <p:spPr>
              <a:xfrm>
                <a:off x="4267975" y="2319867"/>
                <a:ext cx="157426" cy="315356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65E0A42-0195-412D-BDE5-F2DAD9002A64}"/>
                  </a:ext>
                </a:extLst>
              </p:cNvPr>
              <p:cNvGrpSpPr/>
              <p:nvPr/>
            </p:nvGrpSpPr>
            <p:grpSpPr>
              <a:xfrm>
                <a:off x="4090841" y="2674105"/>
                <a:ext cx="495943" cy="495943"/>
                <a:chOff x="3701512" y="2854270"/>
                <a:chExt cx="495943" cy="495943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D6824FD-7857-4BD9-A151-5CAC355E6A93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11A98D-4A01-466B-A21D-7B02D5351CB8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70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D201531-B8AE-4958-94C7-738975ACBBDC}"/>
                  </a:ext>
                </a:extLst>
              </p:cNvPr>
              <p:cNvGrpSpPr/>
              <p:nvPr/>
            </p:nvGrpSpPr>
            <p:grpSpPr>
              <a:xfrm>
                <a:off x="4098480" y="1992537"/>
                <a:ext cx="495943" cy="495943"/>
                <a:chOff x="1211451" y="2721244"/>
                <a:chExt cx="495943" cy="495943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BD46F77-2500-4ECC-A12C-44F84ECAED77}"/>
                    </a:ext>
                  </a:extLst>
                </p:cNvPr>
                <p:cNvSpPr/>
                <p:nvPr/>
              </p:nvSpPr>
              <p:spPr>
                <a:xfrm>
                  <a:off x="1211451" y="2721244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D2A7EA7-2B1F-4FF1-B9FB-9230A80EC4B2}"/>
                    </a:ext>
                  </a:extLst>
                </p:cNvPr>
                <p:cNvSpPr txBox="1"/>
                <p:nvPr/>
              </p:nvSpPr>
              <p:spPr>
                <a:xfrm>
                  <a:off x="1230177" y="2779404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86</a:t>
                  </a:r>
                </a:p>
              </p:txBody>
            </p:sp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B13353D-4A07-42E1-B9BB-C92CD34B4405}"/>
                  </a:ext>
                </a:extLst>
              </p:cNvPr>
              <p:cNvSpPr/>
              <p:nvPr/>
            </p:nvSpPr>
            <p:spPr>
              <a:xfrm>
                <a:off x="5513560" y="2642777"/>
                <a:ext cx="155448" cy="2818106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551394C-18C0-4AE1-BD0B-CEE3C12200C7}"/>
                  </a:ext>
                </a:extLst>
              </p:cNvPr>
              <p:cNvGrpSpPr/>
              <p:nvPr/>
            </p:nvGrpSpPr>
            <p:grpSpPr>
              <a:xfrm>
                <a:off x="5345756" y="3531312"/>
                <a:ext cx="495943" cy="495943"/>
                <a:chOff x="3701512" y="2854270"/>
                <a:chExt cx="495943" cy="495943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DB8CD58-427F-4A1D-956A-FD9591A59AA1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0F413E6-8057-44BC-97A8-8D3622392AB6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46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663F8BB-8AD7-44BD-AEE5-5184EC13F195}"/>
                  </a:ext>
                </a:extLst>
              </p:cNvPr>
              <p:cNvGrpSpPr/>
              <p:nvPr/>
            </p:nvGrpSpPr>
            <p:grpSpPr>
              <a:xfrm>
                <a:off x="5337202" y="2576891"/>
                <a:ext cx="495943" cy="495943"/>
                <a:chOff x="2456481" y="2969216"/>
                <a:chExt cx="495943" cy="495943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E3E550-10F6-40F6-B9D9-1D32A4CE64AC}"/>
                    </a:ext>
                  </a:extLst>
                </p:cNvPr>
                <p:cNvSpPr/>
                <p:nvPr/>
              </p:nvSpPr>
              <p:spPr>
                <a:xfrm>
                  <a:off x="2456481" y="2969216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E6910B8-33E0-47D7-844C-1960D4B18C5D}"/>
                    </a:ext>
                  </a:extLst>
                </p:cNvPr>
                <p:cNvSpPr txBox="1"/>
                <p:nvPr/>
              </p:nvSpPr>
              <p:spPr>
                <a:xfrm>
                  <a:off x="2484248" y="3035102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76</a:t>
                  </a:r>
                </a:p>
              </p:txBody>
            </p:sp>
          </p:grp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80B0DD7-8CB3-4EEC-884D-83597A218ECE}"/>
                  </a:ext>
                </a:extLst>
              </p:cNvPr>
              <p:cNvSpPr/>
              <p:nvPr/>
            </p:nvSpPr>
            <p:spPr>
              <a:xfrm>
                <a:off x="6759048" y="2314624"/>
                <a:ext cx="157426" cy="315356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9D56772-2F21-4605-86D0-0AD84ABE4456}"/>
                  </a:ext>
                </a:extLst>
              </p:cNvPr>
              <p:cNvGrpSpPr/>
              <p:nvPr/>
            </p:nvGrpSpPr>
            <p:grpSpPr>
              <a:xfrm>
                <a:off x="6577921" y="2028969"/>
                <a:ext cx="495943" cy="495943"/>
                <a:chOff x="3701512" y="2854270"/>
                <a:chExt cx="495943" cy="495943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97AE012-5B6F-4E66-8DB5-29FC22835FB5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F102CE7-D8E8-4560-BBA3-BBF07EAAF501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86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2F78CB4-7D25-48EB-A7A8-AFE26A208680}"/>
                  </a:ext>
                </a:extLst>
              </p:cNvPr>
              <p:cNvGrpSpPr/>
              <p:nvPr/>
            </p:nvGrpSpPr>
            <p:grpSpPr>
              <a:xfrm>
                <a:off x="6593008" y="2584801"/>
                <a:ext cx="495943" cy="495943"/>
                <a:chOff x="3701512" y="2854270"/>
                <a:chExt cx="495943" cy="495943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B85B877-0D6D-4D17-A2F3-10C48B42AAE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FF5427-0560-4806-A554-FB9B36D0E3A3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76</a:t>
                  </a:r>
                </a:p>
              </p:txBody>
            </p:sp>
          </p:grp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77590508-0B1C-4BC7-AF9F-593444B71D0A}"/>
                  </a:ext>
                </a:extLst>
              </p:cNvPr>
              <p:cNvSpPr/>
              <p:nvPr/>
            </p:nvSpPr>
            <p:spPr>
              <a:xfrm>
                <a:off x="8011752" y="2314624"/>
                <a:ext cx="157426" cy="315356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0637C1E-3C54-441A-A728-96BE1D4D035A}"/>
                  </a:ext>
                </a:extLst>
              </p:cNvPr>
              <p:cNvGrpSpPr/>
              <p:nvPr/>
            </p:nvGrpSpPr>
            <p:grpSpPr>
              <a:xfrm>
                <a:off x="7860429" y="1999261"/>
                <a:ext cx="500463" cy="495943"/>
                <a:chOff x="4946544" y="4254283"/>
                <a:chExt cx="500463" cy="495943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0EAC81F-C01F-4513-A46D-281344BC26A0}"/>
                    </a:ext>
                  </a:extLst>
                </p:cNvPr>
                <p:cNvSpPr/>
                <p:nvPr/>
              </p:nvSpPr>
              <p:spPr>
                <a:xfrm>
                  <a:off x="4946544" y="4254283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242DAE-4164-4427-89E1-44D30AE1A2C6}"/>
                    </a:ext>
                  </a:extLst>
                </p:cNvPr>
                <p:cNvSpPr txBox="1"/>
                <p:nvPr/>
              </p:nvSpPr>
              <p:spPr>
                <a:xfrm>
                  <a:off x="4979474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87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43AFC46-5C07-45EB-BF80-B8D6BF1EE06B}"/>
                  </a:ext>
                </a:extLst>
              </p:cNvPr>
              <p:cNvGrpSpPr/>
              <p:nvPr/>
            </p:nvGrpSpPr>
            <p:grpSpPr>
              <a:xfrm>
                <a:off x="7843979" y="2722464"/>
                <a:ext cx="495943" cy="495943"/>
                <a:chOff x="3701512" y="2854270"/>
                <a:chExt cx="495943" cy="49594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4A36289-6D91-484F-89DF-A81EBBDB75EB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AE2C0F-ACB9-49A4-9EF3-D1A8FBA4D8BC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68</a:t>
                  </a:r>
                </a:p>
              </p:txBody>
            </p:sp>
          </p:grp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77E9388-FF9E-422F-95CD-D7C2D3AD9C04}"/>
                  </a:ext>
                </a:extLst>
              </p:cNvPr>
              <p:cNvSpPr/>
              <p:nvPr/>
            </p:nvSpPr>
            <p:spPr>
              <a:xfrm>
                <a:off x="9258091" y="2327784"/>
                <a:ext cx="157426" cy="315356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8078DC4-3750-45DD-832B-3C936C70027D}"/>
                  </a:ext>
                </a:extLst>
              </p:cNvPr>
              <p:cNvGrpSpPr/>
              <p:nvPr/>
            </p:nvGrpSpPr>
            <p:grpSpPr>
              <a:xfrm>
                <a:off x="9078023" y="2324210"/>
                <a:ext cx="499180" cy="495943"/>
                <a:chOff x="6175426" y="4254282"/>
                <a:chExt cx="499180" cy="495943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ECE75B4-0174-4D91-A34A-CCEAE8845DBD}"/>
                    </a:ext>
                  </a:extLst>
                </p:cNvPr>
                <p:cNvSpPr/>
                <p:nvPr/>
              </p:nvSpPr>
              <p:spPr>
                <a:xfrm>
                  <a:off x="6175426" y="4254282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2E742C0-414E-4157-8C85-F9B54D9D2F1E}"/>
                    </a:ext>
                  </a:extLst>
                </p:cNvPr>
                <p:cNvSpPr txBox="1"/>
                <p:nvPr/>
              </p:nvSpPr>
              <p:spPr>
                <a:xfrm>
                  <a:off x="6207073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79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BBA860-93A3-42AD-8891-FC1378170E4E}"/>
                  </a:ext>
                </a:extLst>
              </p:cNvPr>
              <p:cNvGrpSpPr/>
              <p:nvPr/>
            </p:nvGrpSpPr>
            <p:grpSpPr>
              <a:xfrm>
                <a:off x="9070063" y="2917478"/>
                <a:ext cx="495943" cy="495943"/>
                <a:chOff x="3701512" y="2854270"/>
                <a:chExt cx="495943" cy="495943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9FF0696-2765-45F1-B279-149839577F06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4C1D6FF-685E-49DD-AFF8-80932763B040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65</a:t>
                  </a:r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38DF572-3078-4F7B-B71A-1A33E19C66C9}"/>
                </a:ext>
              </a:extLst>
            </p:cNvPr>
            <p:cNvGrpSpPr/>
            <p:nvPr/>
          </p:nvGrpSpPr>
          <p:grpSpPr>
            <a:xfrm>
              <a:off x="801625" y="1990139"/>
              <a:ext cx="2619189" cy="3314506"/>
              <a:chOff x="-16583" y="2153156"/>
              <a:chExt cx="2619189" cy="3314506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9C0FCB2-524F-4EC6-8FDD-5D4447040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583" y="2153156"/>
                <a:ext cx="2560799" cy="86634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8F7F8BC-30ED-4AD1-8159-5F76BF6E7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77" y="3866635"/>
                <a:ext cx="2578608" cy="85098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11B37EA-2404-4081-910F-A2B25DC667C5}"/>
                  </a:ext>
                </a:extLst>
              </p:cNvPr>
              <p:cNvSpPr txBox="1"/>
              <p:nvPr/>
            </p:nvSpPr>
            <p:spPr>
              <a:xfrm>
                <a:off x="174287" y="4821331"/>
                <a:ext cx="23826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Black Americans Living in Urban Communities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B5C7A0-4150-46AC-80DC-47DF64641203}"/>
                  </a:ext>
                </a:extLst>
              </p:cNvPr>
              <p:cNvSpPr txBox="1"/>
              <p:nvPr/>
            </p:nvSpPr>
            <p:spPr>
              <a:xfrm>
                <a:off x="128257" y="3047998"/>
                <a:ext cx="24743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Black Americans Living in Rural Communities </a:t>
                </a: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28DA2EC-B07F-42B3-B8B7-0BD672ACFA2E}"/>
              </a:ext>
            </a:extLst>
          </p:cNvPr>
          <p:cNvSpPr txBox="1"/>
          <p:nvPr/>
        </p:nvSpPr>
        <p:spPr>
          <a:xfrm>
            <a:off x="5875620" y="1295051"/>
            <a:ext cx="274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Percentile Ranking</a:t>
            </a:r>
          </a:p>
        </p:txBody>
      </p:sp>
    </p:spTree>
    <p:extLst>
      <p:ext uri="{BB962C8B-B14F-4D97-AF65-F5344CB8AC3E}">
        <p14:creationId xmlns:p14="http://schemas.microsoft.com/office/powerpoint/2010/main" val="82149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79D200-BBCE-4704-BB01-231DC23F5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32996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779D200-BBCE-4704-BB01-231DC23F5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4E9999-CB06-4AFF-81F3-735604D5F620}"/>
              </a:ext>
            </a:extLst>
          </p:cNvPr>
          <p:cNvGrpSpPr/>
          <p:nvPr/>
        </p:nvGrpSpPr>
        <p:grpSpPr>
          <a:xfrm>
            <a:off x="2647082" y="1459001"/>
            <a:ext cx="6884958" cy="4142021"/>
            <a:chOff x="959695" y="1768904"/>
            <a:chExt cx="6884958" cy="4142021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C0CCE-3352-4F90-98EC-B3430EAE3F37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solidFill>
              <a:srgbClr val="AFA1B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9A96F2-4EFE-47EE-AA37-F15F7592789F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89D17-73C6-43EA-A604-1EFCEE27448D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564D4-94BE-46B8-A988-7A837EBFB7FF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C6D32A9-B8E1-46F7-9BF3-DACC97E10829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6FC3F1-861B-4F31-9479-1F3DB92B11C8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1089244-60BE-4277-A12A-B8F36D47A8C3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D759C-9297-4CD9-9E3D-7E2856D1973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36162A-25A0-40F0-B421-F98E09C74941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E44752-68C4-429C-B58E-17CD06802E9E}"/>
                </a:ext>
              </a:extLst>
            </p:cNvPr>
            <p:cNvGrpSpPr/>
            <p:nvPr/>
          </p:nvGrpSpPr>
          <p:grpSpPr>
            <a:xfrm>
              <a:off x="6193056" y="1768904"/>
              <a:ext cx="485368" cy="2345575"/>
              <a:chOff x="6362473" y="2140296"/>
              <a:chExt cx="485368" cy="2345575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E0A091-5C56-46B4-BED4-55FD88E178F4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D6A39D-0DDD-4934-B5C3-0E463596B324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6050E0-7F91-44B2-83A4-E8D7E3011EB9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40693"/>
                <a:chOff x="6362473" y="3345178"/>
                <a:chExt cx="485368" cy="1140693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D327E2-3129-438A-AEC9-EA055264AD9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ACB2D8C-197D-404F-9DE1-C5FA4DD06BF0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696DC5-A236-4EDE-8523-425AA2BD9BC9}"/>
                </a:ext>
              </a:extLst>
            </p:cNvPr>
            <p:cNvGrpSpPr/>
            <p:nvPr/>
          </p:nvGrpSpPr>
          <p:grpSpPr>
            <a:xfrm>
              <a:off x="5630854" y="2973949"/>
              <a:ext cx="485368" cy="2322715"/>
              <a:chOff x="6362473" y="2140296"/>
              <a:chExt cx="485368" cy="2322715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7C0611-D9B6-4451-8FFC-CC5A09AA91D6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D997E0-ECC5-4738-AF68-313BCC83FD2B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7EE296-7D6B-4A90-8D49-ECA1598359AF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B7301D-EE65-424D-AE94-A7E59330F9C0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6D9B38-890F-4169-93B7-E3D3DD5B1264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773D84-5A9F-491E-92AB-BD66880A5FF3}"/>
                </a:ext>
              </a:extLst>
            </p:cNvPr>
            <p:cNvGrpSpPr/>
            <p:nvPr/>
          </p:nvGrpSpPr>
          <p:grpSpPr>
            <a:xfrm>
              <a:off x="5057509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B2D38C-A6C8-4601-8120-D24DB808B40C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35A82-87B7-4A4A-B9B0-C715651E9B7C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2277FD-B89A-4618-B920-8C2AEB535F7E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8F87394-173A-4A2A-967A-6286CC3C194B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ACD303D-2EEF-4BF5-9798-8978AE49A4B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67103EA-31F8-4FBC-BD92-FAC6D84E681E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19C5EE-80E1-4136-8F21-D14A2853445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45C784-BE71-4CA6-B089-AD16B6C77776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AFA1B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00A74-97B5-4231-84C2-D8684C2912DD}"/>
                </a:ext>
              </a:extLst>
            </p:cNvPr>
            <p:cNvGrpSpPr/>
            <p:nvPr/>
          </p:nvGrpSpPr>
          <p:grpSpPr>
            <a:xfrm>
              <a:off x="4482232" y="2376872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A3383C-EBCD-4B45-B7D3-32D1FCD99232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DEF19A-5C91-4CC8-9B8D-450A92DC2F6F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9381F6-98F9-4EE4-98FD-1CFAC8A873D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1CA661-E912-4CCD-AE24-B2BF7588F56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6E0508F-9B85-46E2-A7D2-3094BCF38CB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33FDD69-98D8-416C-B23D-A895BC45069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FE955-9E0E-4389-BDAF-747C152994D7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90A0ADB-B88E-4BD0-9E8C-F900CBF8F3B4}"/>
                </a:ext>
              </a:extLst>
            </p:cNvPr>
            <p:cNvGrpSpPr/>
            <p:nvPr/>
          </p:nvGrpSpPr>
          <p:grpSpPr>
            <a:xfrm>
              <a:off x="2717000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D1D0BB-D19F-4C69-BC43-BF0C9C4C4F63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446E44-3EAC-4B81-89FE-ECA9FC81B9C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6CF68D-D386-4B0A-BA5A-B78D086CE9FA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289ED15-5C33-4EC2-9649-2C77081084C9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6C1FBCA-7BF5-4BBF-9320-8C1426B848E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7325E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90DE2E4-28AE-43C5-A613-15A5499C0DB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7325E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07A89-6D75-4B25-82B9-C482DC70DAD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3C5D14-BA1A-479C-A50E-610397C1135D}"/>
                </a:ext>
              </a:extLst>
            </p:cNvPr>
            <p:cNvGrpSpPr/>
            <p:nvPr/>
          </p:nvGrpSpPr>
          <p:grpSpPr>
            <a:xfrm>
              <a:off x="3297046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D014F25-F890-4B2E-A09F-1E4E6336F22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094E3C6-2C24-4B1B-8B5A-27B3F54B388E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57F9C99-CD8A-4D0B-91D6-03298B77B5C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74E6B60-5D86-436A-8EBD-13317ED2861D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F656435-EDD4-4FF8-8208-202C71E5FCF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AFA1BE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52851F6-5A6A-4CB2-92DF-26A4EF2E037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B44EE2-516B-43E0-9A9D-AFBBD228A9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BBA300-AC45-4B1D-987B-37ADAB0E7ADD}"/>
                </a:ext>
              </a:extLst>
            </p:cNvPr>
            <p:cNvGrpSpPr/>
            <p:nvPr/>
          </p:nvGrpSpPr>
          <p:grpSpPr>
            <a:xfrm>
              <a:off x="3892259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F76874D-AA9D-4E4E-B4B2-38B023670F0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3C3C2F0-186A-4EC5-A9DC-90901ECE2D7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E8B60A-55E5-4026-A66D-590A8FB11622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7F20A3E-75F5-468D-B48C-A87D1B03B6C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98A6429-6454-43B5-8529-2D4C332DEE6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B775FAA-517E-4D5B-A1A6-1E09B1AD165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D7D0D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D5FD7E-828A-48A8-86C8-566BE31146B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E987E1-7CE4-44E7-82CA-3386FD9A2BBA}"/>
                </a:ext>
              </a:extLst>
            </p:cNvPr>
            <p:cNvGrpSpPr/>
            <p:nvPr/>
          </p:nvGrpSpPr>
          <p:grpSpPr>
            <a:xfrm>
              <a:off x="2136505" y="2376626"/>
              <a:ext cx="485368" cy="2332876"/>
              <a:chOff x="6362473" y="2152995"/>
              <a:chExt cx="485368" cy="2332876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D619AF0-B199-4B74-8126-12CDD775FC2D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381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D3B22C-1E69-44F6-9F1D-01D556CE12AA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D7D0DF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954EBD4-B184-4FCC-AFB0-F8D13294B1BC}"/>
                  </a:ext>
                </a:extLst>
              </p:cNvPr>
              <p:cNvGrpSpPr/>
              <p:nvPr/>
            </p:nvGrpSpPr>
            <p:grpSpPr>
              <a:xfrm>
                <a:off x="6362473" y="3356608"/>
                <a:ext cx="485368" cy="1129263"/>
                <a:chOff x="6362473" y="3356608"/>
                <a:chExt cx="485368" cy="1129263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2AAF3C-74F4-43EC-B1A5-252FCF38FAD7}"/>
                    </a:ext>
                  </a:extLst>
                </p:cNvPr>
                <p:cNvSpPr/>
                <p:nvPr/>
              </p:nvSpPr>
              <p:spPr>
                <a:xfrm>
                  <a:off x="6362473" y="3356608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381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D4AE8E-B9A0-4083-B237-B83C12957E05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8808A3-E77A-415D-B617-A0DA25523D35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A1EA7A-FE41-4F66-98DB-B59C31E4F26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9B89BCC-1935-417A-9D90-6EC040004DB9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78C14-7CE6-4F34-80DC-C1C24488110B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6DA37E-DA41-4E9B-BDD8-41C897FF1733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13F329-1C22-44C2-80A5-2066F3DDA20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D7D0DF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5FE275-413A-42E5-AF37-CE66B25BE0CF}"/>
                </a:ext>
              </a:extLst>
            </p:cNvPr>
            <p:cNvSpPr/>
            <p:nvPr/>
          </p:nvSpPr>
          <p:spPr>
            <a:xfrm>
              <a:off x="982738" y="3579201"/>
              <a:ext cx="485368" cy="522318"/>
            </a:xfrm>
            <a:prstGeom prst="flowChartOffpageConnector">
              <a:avLst/>
            </a:prstGeom>
            <a:solidFill>
              <a:srgbClr val="47325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76F64-785F-476A-9A25-C210240E611F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269ABF-8EF9-484C-B978-38FF53644F26}"/>
                </a:ext>
              </a:extLst>
            </p:cNvPr>
            <p:cNvSpPr txBox="1"/>
            <p:nvPr/>
          </p:nvSpPr>
          <p:spPr>
            <a:xfrm>
              <a:off x="978819" y="198344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D57652-6001-4199-9E2D-B8FF725CFBDA}"/>
                </a:ext>
              </a:extLst>
            </p:cNvPr>
            <p:cNvSpPr txBox="1"/>
            <p:nvPr/>
          </p:nvSpPr>
          <p:spPr>
            <a:xfrm>
              <a:off x="978819" y="371053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CA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7600C7-A49A-4613-A4E7-D281C1509EC7}"/>
                </a:ext>
              </a:extLst>
            </p:cNvPr>
            <p:cNvSpPr txBox="1"/>
            <p:nvPr/>
          </p:nvSpPr>
          <p:spPr>
            <a:xfrm>
              <a:off x="963994" y="481954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HI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5C7BDB-0449-440F-B54A-68C639AE18B5}"/>
                </a:ext>
              </a:extLst>
            </p:cNvPr>
            <p:cNvSpPr txBox="1"/>
            <p:nvPr/>
          </p:nvSpPr>
          <p:spPr>
            <a:xfrm>
              <a:off x="7359285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59B9BE-C715-4488-A9DF-8E9D95F0B2B5}"/>
                </a:ext>
              </a:extLst>
            </p:cNvPr>
            <p:cNvSpPr txBox="1"/>
            <p:nvPr/>
          </p:nvSpPr>
          <p:spPr>
            <a:xfrm>
              <a:off x="7359285" y="248320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E93EC5-A7FF-4D9E-92D0-CA9B38C56E36}"/>
                </a:ext>
              </a:extLst>
            </p:cNvPr>
            <p:cNvSpPr txBox="1"/>
            <p:nvPr/>
          </p:nvSpPr>
          <p:spPr>
            <a:xfrm>
              <a:off x="7328132" y="308775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D1078-58C9-41A2-A271-B870F060D1CC}"/>
                </a:ext>
              </a:extLst>
            </p:cNvPr>
            <p:cNvSpPr txBox="1"/>
            <p:nvPr/>
          </p:nvSpPr>
          <p:spPr>
            <a:xfrm>
              <a:off x="6799961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7749A3-8A79-49E2-9923-D7485CDBF4F5}"/>
                </a:ext>
              </a:extLst>
            </p:cNvPr>
            <p:cNvSpPr txBox="1"/>
            <p:nvPr/>
          </p:nvSpPr>
          <p:spPr>
            <a:xfrm>
              <a:off x="6780592" y="249277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F55BAD-9DC6-45FD-AD40-49B75C9D3434}"/>
                </a:ext>
              </a:extLst>
            </p:cNvPr>
            <p:cNvSpPr txBox="1"/>
            <p:nvPr/>
          </p:nvSpPr>
          <p:spPr>
            <a:xfrm>
              <a:off x="6771683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NJ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D451A0-186B-4C21-928A-21B9671FADCB}"/>
                </a:ext>
              </a:extLst>
            </p:cNvPr>
            <p:cNvSpPr txBox="1"/>
            <p:nvPr/>
          </p:nvSpPr>
          <p:spPr>
            <a:xfrm>
              <a:off x="6755258" y="371153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8FDC06-46AE-432B-9013-4E1D785AC1B3}"/>
                </a:ext>
              </a:extLst>
            </p:cNvPr>
            <p:cNvSpPr txBox="1"/>
            <p:nvPr/>
          </p:nvSpPr>
          <p:spPr>
            <a:xfrm>
              <a:off x="6204034" y="249700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AF9554-7AD4-4EA0-A22E-ADBAE9FC09A4}"/>
                </a:ext>
              </a:extLst>
            </p:cNvPr>
            <p:cNvSpPr txBox="1"/>
            <p:nvPr/>
          </p:nvSpPr>
          <p:spPr>
            <a:xfrm>
              <a:off x="5654871" y="3092575"/>
              <a:ext cx="46003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BB5430-2B2C-42EA-A27C-974DF3B00107}"/>
                </a:ext>
              </a:extLst>
            </p:cNvPr>
            <p:cNvSpPr txBox="1"/>
            <p:nvPr/>
          </p:nvSpPr>
          <p:spPr>
            <a:xfrm>
              <a:off x="6210471" y="190660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4F771-CA96-43BC-8301-703E1D5370EC}"/>
                </a:ext>
              </a:extLst>
            </p:cNvPr>
            <p:cNvSpPr txBox="1"/>
            <p:nvPr/>
          </p:nvSpPr>
          <p:spPr>
            <a:xfrm>
              <a:off x="6197971" y="308775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6EE23-69DC-4B90-8513-3F3B0BAA172C}"/>
                </a:ext>
              </a:extLst>
            </p:cNvPr>
            <p:cNvSpPr txBox="1"/>
            <p:nvPr/>
          </p:nvSpPr>
          <p:spPr>
            <a:xfrm>
              <a:off x="6201988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70842-9753-42D6-9368-F1FE6AC562B0}"/>
                </a:ext>
              </a:extLst>
            </p:cNvPr>
            <p:cNvSpPr txBox="1"/>
            <p:nvPr/>
          </p:nvSpPr>
          <p:spPr>
            <a:xfrm>
              <a:off x="5077560" y="24989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930039-380D-459F-B442-519B3ADBA9F3}"/>
                </a:ext>
              </a:extLst>
            </p:cNvPr>
            <p:cNvSpPr txBox="1"/>
            <p:nvPr/>
          </p:nvSpPr>
          <p:spPr>
            <a:xfrm>
              <a:off x="5637166" y="37060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7092EC-EC03-42A6-A9A1-A147A8D33B63}"/>
                </a:ext>
              </a:extLst>
            </p:cNvPr>
            <p:cNvSpPr txBox="1"/>
            <p:nvPr/>
          </p:nvSpPr>
          <p:spPr>
            <a:xfrm>
              <a:off x="5637166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80C26E3-62DB-4C82-9EEC-82C29E256C59}"/>
                </a:ext>
              </a:extLst>
            </p:cNvPr>
            <p:cNvSpPr txBox="1"/>
            <p:nvPr/>
          </p:nvSpPr>
          <p:spPr>
            <a:xfrm>
              <a:off x="5629541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16E2E55-F1B4-4707-BF48-484B36049946}"/>
                </a:ext>
              </a:extLst>
            </p:cNvPr>
            <p:cNvSpPr txBox="1"/>
            <p:nvPr/>
          </p:nvSpPr>
          <p:spPr>
            <a:xfrm>
              <a:off x="4488355" y="249922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72084D-F3C7-4B05-808D-8A5697486435}"/>
                </a:ext>
              </a:extLst>
            </p:cNvPr>
            <p:cNvSpPr txBox="1"/>
            <p:nvPr/>
          </p:nvSpPr>
          <p:spPr>
            <a:xfrm>
              <a:off x="5077560" y="54653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FL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964E99-8078-425F-BED0-87A4E3E8939D}"/>
                </a:ext>
              </a:extLst>
            </p:cNvPr>
            <p:cNvSpPr txBox="1"/>
            <p:nvPr/>
          </p:nvSpPr>
          <p:spPr>
            <a:xfrm>
              <a:off x="5057509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GA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1007DFA-868A-47CE-BB11-CB6EA63087F6}"/>
                </a:ext>
              </a:extLst>
            </p:cNvPr>
            <p:cNvSpPr txBox="1"/>
            <p:nvPr/>
          </p:nvSpPr>
          <p:spPr>
            <a:xfrm>
              <a:off x="5063821" y="430366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B9B035-9990-4AED-A931-C08302871A29}"/>
                </a:ext>
              </a:extLst>
            </p:cNvPr>
            <p:cNvSpPr txBox="1"/>
            <p:nvPr/>
          </p:nvSpPr>
          <p:spPr>
            <a:xfrm>
              <a:off x="5055952" y="370744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WV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4D59E4-DD09-422C-AD5D-E8D123D601C4}"/>
                </a:ext>
              </a:extLst>
            </p:cNvPr>
            <p:cNvSpPr txBox="1"/>
            <p:nvPr/>
          </p:nvSpPr>
          <p:spPr>
            <a:xfrm>
              <a:off x="5077445" y="3086005"/>
              <a:ext cx="465609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D611322-6733-4C63-A67C-FD4D74F0A572}"/>
                </a:ext>
              </a:extLst>
            </p:cNvPr>
            <p:cNvSpPr txBox="1"/>
            <p:nvPr/>
          </p:nvSpPr>
          <p:spPr>
            <a:xfrm>
              <a:off x="4499150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IL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46C6045-C84A-41B2-93FE-3138F1A0158A}"/>
                </a:ext>
              </a:extLst>
            </p:cNvPr>
            <p:cNvSpPr txBox="1"/>
            <p:nvPr/>
          </p:nvSpPr>
          <p:spPr>
            <a:xfrm>
              <a:off x="4482232" y="371571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269A21-B959-4DE6-962A-FED4D52EFDC7}"/>
                </a:ext>
              </a:extLst>
            </p:cNvPr>
            <p:cNvSpPr txBox="1"/>
            <p:nvPr/>
          </p:nvSpPr>
          <p:spPr>
            <a:xfrm>
              <a:off x="4490476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AADC875-D489-4622-9416-E9917A5C3674}"/>
                </a:ext>
              </a:extLst>
            </p:cNvPr>
            <p:cNvSpPr txBox="1"/>
            <p:nvPr/>
          </p:nvSpPr>
          <p:spPr>
            <a:xfrm>
              <a:off x="4487743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7157C7-0816-4240-93ED-54894B0DD156}"/>
                </a:ext>
              </a:extLst>
            </p:cNvPr>
            <p:cNvSpPr txBox="1"/>
            <p:nvPr/>
          </p:nvSpPr>
          <p:spPr>
            <a:xfrm>
              <a:off x="3890332" y="489124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MS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D6F4-F0A0-4371-B4E3-55BA50009689}"/>
                </a:ext>
              </a:extLst>
            </p:cNvPr>
            <p:cNvSpPr txBox="1"/>
            <p:nvPr/>
          </p:nvSpPr>
          <p:spPr>
            <a:xfrm>
              <a:off x="3304587" y="487788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69FF48-DB1B-4206-BD06-7506887A63E1}"/>
                </a:ext>
              </a:extLst>
            </p:cNvPr>
            <p:cNvSpPr txBox="1"/>
            <p:nvPr/>
          </p:nvSpPr>
          <p:spPr>
            <a:xfrm>
              <a:off x="2717000" y="489816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TX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00CC741-5A64-4700-8820-24A7A9274D53}"/>
                </a:ext>
              </a:extLst>
            </p:cNvPr>
            <p:cNvSpPr txBox="1"/>
            <p:nvPr/>
          </p:nvSpPr>
          <p:spPr>
            <a:xfrm>
              <a:off x="2161833" y="429286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AZ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EDD6C34-6928-4C02-BB29-C14842769D6C}"/>
                </a:ext>
              </a:extLst>
            </p:cNvPr>
            <p:cNvSpPr txBox="1"/>
            <p:nvPr/>
          </p:nvSpPr>
          <p:spPr>
            <a:xfrm>
              <a:off x="3885376" y="430263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ABE23BE-3CF7-4C4B-8BCA-078ECAAD1073}"/>
                </a:ext>
              </a:extLst>
            </p:cNvPr>
            <p:cNvSpPr txBox="1"/>
            <p:nvPr/>
          </p:nvSpPr>
          <p:spPr>
            <a:xfrm>
              <a:off x="3315448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OK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4996A9-14D4-4729-8ED6-52E9366BC804}"/>
                </a:ext>
              </a:extLst>
            </p:cNvPr>
            <p:cNvSpPr txBox="1"/>
            <p:nvPr/>
          </p:nvSpPr>
          <p:spPr>
            <a:xfrm>
              <a:off x="2722672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257A87-3301-4C49-A65A-B281B015F51D}"/>
                </a:ext>
              </a:extLst>
            </p:cNvPr>
            <p:cNvSpPr txBox="1"/>
            <p:nvPr/>
          </p:nvSpPr>
          <p:spPr>
            <a:xfrm>
              <a:off x="1551564" y="370601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NV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0E9884F-FAC2-40EB-81DE-9C29DD083D8F}"/>
                </a:ext>
              </a:extLst>
            </p:cNvPr>
            <p:cNvSpPr txBox="1"/>
            <p:nvPr/>
          </p:nvSpPr>
          <p:spPr>
            <a:xfrm>
              <a:off x="2127027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UT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55CBD9-CFB4-470D-954C-B80C08A6792F}"/>
                </a:ext>
              </a:extLst>
            </p:cNvPr>
            <p:cNvSpPr txBox="1"/>
            <p:nvPr/>
          </p:nvSpPr>
          <p:spPr>
            <a:xfrm>
              <a:off x="2709652" y="371432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85F62-14DC-4A00-856D-55BEC784E2FE}"/>
                </a:ext>
              </a:extLst>
            </p:cNvPr>
            <p:cNvSpPr txBox="1"/>
            <p:nvPr/>
          </p:nvSpPr>
          <p:spPr>
            <a:xfrm>
              <a:off x="3299625" y="370601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KS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314832-1239-402F-A0A3-F11108F2ED5C}"/>
                </a:ext>
              </a:extLst>
            </p:cNvPr>
            <p:cNvSpPr txBox="1"/>
            <p:nvPr/>
          </p:nvSpPr>
          <p:spPr>
            <a:xfrm>
              <a:off x="3906769" y="371053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MO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62C863-9E71-4D1C-8A84-C37F3A7E3970}"/>
                </a:ext>
              </a:extLst>
            </p:cNvPr>
            <p:cNvSpPr txBox="1"/>
            <p:nvPr/>
          </p:nvSpPr>
          <p:spPr>
            <a:xfrm>
              <a:off x="3310910" y="24992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3D9DBF9-1D45-4E9A-A25C-B1163EC3BF4F}"/>
                </a:ext>
              </a:extLst>
            </p:cNvPr>
            <p:cNvSpPr txBox="1"/>
            <p:nvPr/>
          </p:nvSpPr>
          <p:spPr>
            <a:xfrm>
              <a:off x="1559148" y="25044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F2BA76-744B-4780-AF3D-6809F71E31DF}"/>
                </a:ext>
              </a:extLst>
            </p:cNvPr>
            <p:cNvSpPr txBox="1"/>
            <p:nvPr/>
          </p:nvSpPr>
          <p:spPr>
            <a:xfrm>
              <a:off x="1551564" y="30831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88804FC-C633-413C-A4D8-F14DBDEDC9A7}"/>
                </a:ext>
              </a:extLst>
            </p:cNvPr>
            <p:cNvSpPr txBox="1"/>
            <p:nvPr/>
          </p:nvSpPr>
          <p:spPr>
            <a:xfrm>
              <a:off x="2732952" y="249922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BC081B-DADA-48E5-A74E-A7006AB69A7A}"/>
                </a:ext>
              </a:extLst>
            </p:cNvPr>
            <p:cNvSpPr txBox="1"/>
            <p:nvPr/>
          </p:nvSpPr>
          <p:spPr>
            <a:xfrm>
              <a:off x="2143054" y="24992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F80DFE-FF4D-40E1-B3BB-B470CD94739A}"/>
                </a:ext>
              </a:extLst>
            </p:cNvPr>
            <p:cNvSpPr txBox="1"/>
            <p:nvPr/>
          </p:nvSpPr>
          <p:spPr>
            <a:xfrm>
              <a:off x="2141420" y="308105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5E38BC-DC40-48AB-87BA-EA128E65C36E}"/>
                </a:ext>
              </a:extLst>
            </p:cNvPr>
            <p:cNvSpPr txBox="1"/>
            <p:nvPr/>
          </p:nvSpPr>
          <p:spPr>
            <a:xfrm>
              <a:off x="3914087" y="249921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3A961-6A47-44BC-9735-BF2E1F54A2A7}"/>
                </a:ext>
              </a:extLst>
            </p:cNvPr>
            <p:cNvSpPr txBox="1"/>
            <p:nvPr/>
          </p:nvSpPr>
          <p:spPr>
            <a:xfrm>
              <a:off x="3889639" y="308141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4538AF8-170E-4AF4-9A06-4E13296AE8DD}"/>
                </a:ext>
              </a:extLst>
            </p:cNvPr>
            <p:cNvSpPr txBox="1"/>
            <p:nvPr/>
          </p:nvSpPr>
          <p:spPr>
            <a:xfrm>
              <a:off x="2713920" y="309055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7B968DE-7998-498C-803E-4E99ABBB4B7C}"/>
                </a:ext>
              </a:extLst>
            </p:cNvPr>
            <p:cNvSpPr txBox="1"/>
            <p:nvPr/>
          </p:nvSpPr>
          <p:spPr>
            <a:xfrm>
              <a:off x="3279559" y="307620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B2C4C5-97AA-4B26-A157-915198503F3A}"/>
              </a:ext>
            </a:extLst>
          </p:cNvPr>
          <p:cNvGrpSpPr/>
          <p:nvPr/>
        </p:nvGrpSpPr>
        <p:grpSpPr>
          <a:xfrm>
            <a:off x="623068" y="5363068"/>
            <a:ext cx="5084835" cy="906263"/>
            <a:chOff x="1917989" y="5540539"/>
            <a:chExt cx="5084835" cy="9062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4CBE3D-E399-44AE-9D73-A710A3D1D51D}"/>
                </a:ext>
              </a:extLst>
            </p:cNvPr>
            <p:cNvSpPr/>
            <p:nvPr/>
          </p:nvSpPr>
          <p:spPr>
            <a:xfrm>
              <a:off x="2054483" y="6055094"/>
              <a:ext cx="485368" cy="73890"/>
            </a:xfrm>
            <a:prstGeom prst="rect">
              <a:avLst/>
            </a:prstGeom>
            <a:solidFill>
              <a:srgbClr val="D7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2130952-02A4-41D0-8767-96FB8D8ADCF3}"/>
                </a:ext>
              </a:extLst>
            </p:cNvPr>
            <p:cNvSpPr/>
            <p:nvPr/>
          </p:nvSpPr>
          <p:spPr>
            <a:xfrm>
              <a:off x="2817086" y="6055094"/>
              <a:ext cx="485368" cy="73890"/>
            </a:xfrm>
            <a:prstGeom prst="rect">
              <a:avLst/>
            </a:prstGeom>
            <a:solidFill>
              <a:srgbClr val="AFA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6871685-4762-4296-9F79-B6B2D1B8BCC2}"/>
                </a:ext>
              </a:extLst>
            </p:cNvPr>
            <p:cNvSpPr/>
            <p:nvPr/>
          </p:nvSpPr>
          <p:spPr>
            <a:xfrm>
              <a:off x="3579689" y="6055094"/>
              <a:ext cx="485368" cy="73890"/>
            </a:xfrm>
            <a:prstGeom prst="rect">
              <a:avLst/>
            </a:prstGeom>
            <a:solidFill>
              <a:srgbClr val="877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909532-E97A-440D-BC02-12891455112C}"/>
                </a:ext>
              </a:extLst>
            </p:cNvPr>
            <p:cNvSpPr txBox="1"/>
            <p:nvPr/>
          </p:nvSpPr>
          <p:spPr>
            <a:xfrm>
              <a:off x="1917989" y="5540539"/>
              <a:ext cx="4512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Percentage of population served by rural hospitals that is Hispanic.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9616BA1-6F48-42B0-AE45-FEEC6E7406EF}"/>
                </a:ext>
              </a:extLst>
            </p:cNvPr>
            <p:cNvSpPr txBox="1"/>
            <p:nvPr/>
          </p:nvSpPr>
          <p:spPr>
            <a:xfrm>
              <a:off x="2075219" y="5810971"/>
              <a:ext cx="558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0-5%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214F162-0EB5-4425-B053-3586424CA26E}"/>
                </a:ext>
              </a:extLst>
            </p:cNvPr>
            <p:cNvSpPr txBox="1"/>
            <p:nvPr/>
          </p:nvSpPr>
          <p:spPr>
            <a:xfrm>
              <a:off x="2726920" y="5804555"/>
              <a:ext cx="706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6%-10%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4912822-BB67-4579-A629-A2A1409FD70E}"/>
                </a:ext>
              </a:extLst>
            </p:cNvPr>
            <p:cNvSpPr txBox="1"/>
            <p:nvPr/>
          </p:nvSpPr>
          <p:spPr>
            <a:xfrm>
              <a:off x="3443341" y="5810971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11%-15%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CB9E9D1-61D7-4E64-A043-16848656A4CC}"/>
                </a:ext>
              </a:extLst>
            </p:cNvPr>
            <p:cNvSpPr txBox="1"/>
            <p:nvPr/>
          </p:nvSpPr>
          <p:spPr>
            <a:xfrm>
              <a:off x="4203992" y="5804532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16%-20%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C4E7183-1083-4838-930E-C415E705FC4B}"/>
                </a:ext>
              </a:extLst>
            </p:cNvPr>
            <p:cNvSpPr/>
            <p:nvPr/>
          </p:nvSpPr>
          <p:spPr>
            <a:xfrm>
              <a:off x="5042032" y="6059472"/>
              <a:ext cx="485368" cy="73890"/>
            </a:xfrm>
            <a:prstGeom prst="rect">
              <a:avLst/>
            </a:prstGeom>
            <a:solidFill>
              <a:srgbClr val="47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8A33C35-9136-431F-941E-CF20BFCA710B}"/>
                </a:ext>
              </a:extLst>
            </p:cNvPr>
            <p:cNvSpPr txBox="1"/>
            <p:nvPr/>
          </p:nvSpPr>
          <p:spPr>
            <a:xfrm>
              <a:off x="4907458" y="5804532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21%-25%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BDECF0C-F985-4A08-8FED-744D4E7C3E52}"/>
                </a:ext>
              </a:extLst>
            </p:cNvPr>
            <p:cNvSpPr/>
            <p:nvPr/>
          </p:nvSpPr>
          <p:spPr>
            <a:xfrm>
              <a:off x="4336910" y="6055094"/>
              <a:ext cx="485368" cy="73890"/>
            </a:xfrm>
            <a:prstGeom prst="rect">
              <a:avLst/>
            </a:prstGeom>
            <a:solidFill>
              <a:srgbClr val="5F4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AB8155A-85C4-4706-8A25-5D24DB94EF33}"/>
                </a:ext>
              </a:extLst>
            </p:cNvPr>
            <p:cNvSpPr/>
            <p:nvPr/>
          </p:nvSpPr>
          <p:spPr>
            <a:xfrm>
              <a:off x="3365476" y="6305270"/>
              <a:ext cx="485368" cy="738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0A0AA2-2004-4D0B-AD4D-707A453C10E9}"/>
                </a:ext>
              </a:extLst>
            </p:cNvPr>
            <p:cNvSpPr txBox="1"/>
            <p:nvPr/>
          </p:nvSpPr>
          <p:spPr>
            <a:xfrm>
              <a:off x="3951859" y="6231358"/>
              <a:ext cx="30509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Medicaid Expansion State 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2D60909-E178-4B98-A0ED-F8CBFD30F86D}"/>
                </a:ext>
              </a:extLst>
            </p:cNvPr>
            <p:cNvSpPr/>
            <p:nvPr/>
          </p:nvSpPr>
          <p:spPr>
            <a:xfrm>
              <a:off x="5734634" y="6054053"/>
              <a:ext cx="485368" cy="73890"/>
            </a:xfrm>
            <a:prstGeom prst="rect">
              <a:avLst/>
            </a:prstGeom>
            <a:solidFill>
              <a:srgbClr val="470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A16916E-8639-4B25-B0D6-C562E22E0A7E}"/>
                </a:ext>
              </a:extLst>
            </p:cNvPr>
            <p:cNvSpPr txBox="1"/>
            <p:nvPr/>
          </p:nvSpPr>
          <p:spPr>
            <a:xfrm>
              <a:off x="5596561" y="5808773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&gt;25%</a:t>
              </a:r>
            </a:p>
          </p:txBody>
        </p:sp>
      </p:grpSp>
      <p:sp>
        <p:nvSpPr>
          <p:cNvPr id="151" name="Title 1">
            <a:extLst>
              <a:ext uri="{FF2B5EF4-FFF2-40B4-BE49-F238E27FC236}">
                <a16:creationId xmlns:a16="http://schemas.microsoft.com/office/drawing/2014/main" id="{2018BC3C-C8C3-4634-80EF-BDB2968884F0}"/>
              </a:ext>
            </a:extLst>
          </p:cNvPr>
          <p:cNvSpPr txBox="1">
            <a:spLocks/>
          </p:cNvSpPr>
          <p:nvPr/>
        </p:nvSpPr>
        <p:spPr>
          <a:xfrm>
            <a:off x="608153" y="-2871"/>
            <a:ext cx="6708775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Rural Population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</a:rPr>
              <a:t>Hispanic</a:t>
            </a:r>
            <a:endParaRPr lang="en-US">
              <a:latin typeface="+mn-lt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1AD5677-7977-4A4D-B43C-784545CCFE4F}"/>
              </a:ext>
            </a:extLst>
          </p:cNvPr>
          <p:cNvGrpSpPr/>
          <p:nvPr/>
        </p:nvGrpSpPr>
        <p:grpSpPr>
          <a:xfrm>
            <a:off x="9055011" y="4202100"/>
            <a:ext cx="2277006" cy="1487312"/>
            <a:chOff x="959695" y="1768904"/>
            <a:chExt cx="6872633" cy="4142021"/>
          </a:xfrm>
          <a:noFill/>
        </p:grpSpPr>
        <p:sp>
          <p:nvSpPr>
            <p:cNvPr id="237" name="Rectangle 12">
              <a:extLst>
                <a:ext uri="{FF2B5EF4-FFF2-40B4-BE49-F238E27FC236}">
                  <a16:creationId xmlns:a16="http://schemas.microsoft.com/office/drawing/2014/main" id="{EAC2E6EA-497F-4976-8551-255E377CFF3D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38" name="Rectangle 13">
              <a:extLst>
                <a:ext uri="{FF2B5EF4-FFF2-40B4-BE49-F238E27FC236}">
                  <a16:creationId xmlns:a16="http://schemas.microsoft.com/office/drawing/2014/main" id="{9DD3151C-D606-49B3-9F8B-B383D2A06F50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39" name="Rectangle 14">
              <a:extLst>
                <a:ext uri="{FF2B5EF4-FFF2-40B4-BE49-F238E27FC236}">
                  <a16:creationId xmlns:a16="http://schemas.microsoft.com/office/drawing/2014/main" id="{6D306AA4-98C1-41CD-BD68-708CF8B05451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40" name="Rectangle 15">
              <a:extLst>
                <a:ext uri="{FF2B5EF4-FFF2-40B4-BE49-F238E27FC236}">
                  <a16:creationId xmlns:a16="http://schemas.microsoft.com/office/drawing/2014/main" id="{4F8EB20D-22E9-4DF2-B8C8-800C522CAFF6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B2B3B939-8E07-405F-A92F-F7520F3D2107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309" name="Rectangle 11">
                <a:extLst>
                  <a:ext uri="{FF2B5EF4-FFF2-40B4-BE49-F238E27FC236}">
                    <a16:creationId xmlns:a16="http://schemas.microsoft.com/office/drawing/2014/main" id="{B8D121F8-4771-4289-9768-5AC05AB6D655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C8CFD5CB-C8F7-40AD-AB62-EA3B6F929006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11" name="Rectangle 19">
                  <a:extLst>
                    <a:ext uri="{FF2B5EF4-FFF2-40B4-BE49-F238E27FC236}">
                      <a16:creationId xmlns:a16="http://schemas.microsoft.com/office/drawing/2014/main" id="{B2184DB6-3914-406C-B7D7-CF1BC72B0811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575B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2" name="Rectangle 20">
                  <a:extLst>
                    <a:ext uri="{FF2B5EF4-FFF2-40B4-BE49-F238E27FC236}">
                      <a16:creationId xmlns:a16="http://schemas.microsoft.com/office/drawing/2014/main" id="{DB327CB5-BBD9-44C7-B243-7269B7F079B3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EFEDCF4-6615-4351-A5AB-D0B2E9117789}"/>
                </a:ext>
              </a:extLst>
            </p:cNvPr>
            <p:cNvGrpSpPr/>
            <p:nvPr/>
          </p:nvGrpSpPr>
          <p:grpSpPr>
            <a:xfrm>
              <a:off x="6170013" y="1768904"/>
              <a:ext cx="508411" cy="2345575"/>
              <a:chOff x="6339430" y="2140296"/>
              <a:chExt cx="508411" cy="2345575"/>
            </a:xfrm>
            <a:grpFill/>
          </p:grpSpPr>
          <p:sp>
            <p:nvSpPr>
              <p:cNvPr id="304" name="Rectangle 23">
                <a:extLst>
                  <a:ext uri="{FF2B5EF4-FFF2-40B4-BE49-F238E27FC236}">
                    <a16:creationId xmlns:a16="http://schemas.microsoft.com/office/drawing/2014/main" id="{2F856CB6-36B1-44FC-A9B1-5865456CD5AC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05" name="Rectangle 24">
                <a:extLst>
                  <a:ext uri="{FF2B5EF4-FFF2-40B4-BE49-F238E27FC236}">
                    <a16:creationId xmlns:a16="http://schemas.microsoft.com/office/drawing/2014/main" id="{76E149C3-8329-4653-8D6E-5F4154471346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57BB5CB2-8A27-4F2A-BB43-F58968E86F4C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508411" cy="1140693"/>
                <a:chOff x="6339430" y="3345178"/>
                <a:chExt cx="508411" cy="1140693"/>
              </a:xfrm>
              <a:grpFill/>
            </p:grpSpPr>
            <p:sp>
              <p:nvSpPr>
                <p:cNvPr id="307" name="Rectangle 26">
                  <a:extLst>
                    <a:ext uri="{FF2B5EF4-FFF2-40B4-BE49-F238E27FC236}">
                      <a16:creationId xmlns:a16="http://schemas.microsoft.com/office/drawing/2014/main" id="{8E8EB81C-5942-4CC0-84C0-26A377650E33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08" name="Rectangle 27">
                  <a:extLst>
                    <a:ext uri="{FF2B5EF4-FFF2-40B4-BE49-F238E27FC236}">
                      <a16:creationId xmlns:a16="http://schemas.microsoft.com/office/drawing/2014/main" id="{FF424ECB-032E-4ED8-ADCA-59B71BC2F009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48958DF2-B8A5-482C-9DF6-0C0BCDC6BC7E}"/>
                </a:ext>
              </a:extLst>
            </p:cNvPr>
            <p:cNvGrpSpPr/>
            <p:nvPr/>
          </p:nvGrpSpPr>
          <p:grpSpPr>
            <a:xfrm>
              <a:off x="5607811" y="2973949"/>
              <a:ext cx="508411" cy="2322715"/>
              <a:chOff x="6339430" y="2140296"/>
              <a:chExt cx="508411" cy="2322715"/>
            </a:xfrm>
            <a:grpFill/>
          </p:grpSpPr>
          <p:sp>
            <p:nvSpPr>
              <p:cNvPr id="299" name="Rectangle 35">
                <a:extLst>
                  <a:ext uri="{FF2B5EF4-FFF2-40B4-BE49-F238E27FC236}">
                    <a16:creationId xmlns:a16="http://schemas.microsoft.com/office/drawing/2014/main" id="{B91EDE2A-7BAF-452F-953C-27289DB52567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00" name="Rectangle 36">
                <a:extLst>
                  <a:ext uri="{FF2B5EF4-FFF2-40B4-BE49-F238E27FC236}">
                    <a16:creationId xmlns:a16="http://schemas.microsoft.com/office/drawing/2014/main" id="{AFF73B33-64B3-449E-AE6E-CD8CEB2D628D}"/>
                  </a:ext>
                </a:extLst>
              </p:cNvPr>
              <p:cNvSpPr/>
              <p:nvPr/>
            </p:nvSpPr>
            <p:spPr>
              <a:xfrm>
                <a:off x="6339430" y="2140296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3FE78672-FB2D-4EDE-959B-B0879E8AA8FA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485368" cy="1117833"/>
                <a:chOff x="6339430" y="3345178"/>
                <a:chExt cx="485368" cy="1117833"/>
              </a:xfrm>
              <a:grpFill/>
            </p:grpSpPr>
            <p:sp>
              <p:nvSpPr>
                <p:cNvPr id="302" name="Rectangle 38">
                  <a:extLst>
                    <a:ext uri="{FF2B5EF4-FFF2-40B4-BE49-F238E27FC236}">
                      <a16:creationId xmlns:a16="http://schemas.microsoft.com/office/drawing/2014/main" id="{3466530E-B444-48B2-ADC3-A2FB4A6924CB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303" name="Rectangle 39">
                  <a:extLst>
                    <a:ext uri="{FF2B5EF4-FFF2-40B4-BE49-F238E27FC236}">
                      <a16:creationId xmlns:a16="http://schemas.microsoft.com/office/drawing/2014/main" id="{2F49D2A5-30AA-47F4-BE53-3FA8ACF0757D}"/>
                    </a:ext>
                  </a:extLst>
                </p:cNvPr>
                <p:cNvSpPr/>
                <p:nvPr/>
              </p:nvSpPr>
              <p:spPr>
                <a:xfrm>
                  <a:off x="6339430" y="3940693"/>
                  <a:ext cx="485368" cy="522318"/>
                </a:xfrm>
                <a:prstGeom prst="flowChartOffpageConnector">
                  <a:avLst/>
                </a:prstGeom>
                <a:solidFill>
                  <a:srgbClr val="640002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FE549435-B16D-461A-8B7E-8F7FD01D62EC}"/>
                </a:ext>
              </a:extLst>
            </p:cNvPr>
            <p:cNvGrpSpPr/>
            <p:nvPr/>
          </p:nvGrpSpPr>
          <p:grpSpPr>
            <a:xfrm>
              <a:off x="5034466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421D28BE-9104-4F6D-BCB6-405F80E05082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94" name="Rectangle 29">
                  <a:extLst>
                    <a:ext uri="{FF2B5EF4-FFF2-40B4-BE49-F238E27FC236}">
                      <a16:creationId xmlns:a16="http://schemas.microsoft.com/office/drawing/2014/main" id="{1336A336-3B20-431D-AA77-05906D6A5A00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95" name="Rectangle 30">
                  <a:extLst>
                    <a:ext uri="{FF2B5EF4-FFF2-40B4-BE49-F238E27FC236}">
                      <a16:creationId xmlns:a16="http://schemas.microsoft.com/office/drawing/2014/main" id="{E03CFDC0-6DD8-411A-A59F-8130F6982387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246DDB21-677D-4DA6-9EB5-F730EE035E8F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485368" cy="1117833"/>
                  <a:chOff x="6339430" y="3345178"/>
                  <a:chExt cx="485368" cy="1117833"/>
                </a:xfrm>
                <a:grpFill/>
              </p:grpSpPr>
              <p:sp>
                <p:nvSpPr>
                  <p:cNvPr id="297" name="Rectangle 32">
                    <a:extLst>
                      <a:ext uri="{FF2B5EF4-FFF2-40B4-BE49-F238E27FC236}">
                        <a16:creationId xmlns:a16="http://schemas.microsoft.com/office/drawing/2014/main" id="{4B4C02C6-40E6-4F7F-8E94-B2CA1662DE2B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9799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98" name="Rectangle 33">
                    <a:extLst>
                      <a:ext uri="{FF2B5EF4-FFF2-40B4-BE49-F238E27FC236}">
                        <a16:creationId xmlns:a16="http://schemas.microsoft.com/office/drawing/2014/main" id="{E54764E2-2A08-4546-AF10-987E7A6AABCB}"/>
                      </a:ext>
                    </a:extLst>
                  </p:cNvPr>
                  <p:cNvSpPr/>
                  <p:nvPr/>
                </p:nvSpPr>
                <p:spPr>
                  <a:xfrm>
                    <a:off x="6339430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960004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93" name="Rectangle 40">
                <a:extLst>
                  <a:ext uri="{FF2B5EF4-FFF2-40B4-BE49-F238E27FC236}">
                    <a16:creationId xmlns:a16="http://schemas.microsoft.com/office/drawing/2014/main" id="{D4FF216F-3D85-400F-A50A-8221748AB5B2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245" name="Rectangle 41">
              <a:extLst>
                <a:ext uri="{FF2B5EF4-FFF2-40B4-BE49-F238E27FC236}">
                  <a16:creationId xmlns:a16="http://schemas.microsoft.com/office/drawing/2014/main" id="{21FF749A-6898-4CAB-AFB5-0E8E09B6A8F5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420002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20D298F0-91B8-479D-B7A0-07E347CB5160}"/>
                </a:ext>
              </a:extLst>
            </p:cNvPr>
            <p:cNvGrpSpPr/>
            <p:nvPr/>
          </p:nvGrpSpPr>
          <p:grpSpPr>
            <a:xfrm>
              <a:off x="4459189" y="2376872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F12F2540-3776-450F-91CC-5B2C3992DBE6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87" name="Rectangle 46">
                  <a:extLst>
                    <a:ext uri="{FF2B5EF4-FFF2-40B4-BE49-F238E27FC236}">
                      <a16:creationId xmlns:a16="http://schemas.microsoft.com/office/drawing/2014/main" id="{E798F2E2-575D-4FC4-8C14-D84C2D68F169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88" name="Rectangle 47">
                  <a:extLst>
                    <a:ext uri="{FF2B5EF4-FFF2-40B4-BE49-F238E27FC236}">
                      <a16:creationId xmlns:a16="http://schemas.microsoft.com/office/drawing/2014/main" id="{ABB51AB8-D3CA-4E44-8F3F-A500C23AA28F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FC7D0B65-5A0D-4C99-81F4-17A69708E127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90" name="Rectangle 49">
                    <a:extLst>
                      <a:ext uri="{FF2B5EF4-FFF2-40B4-BE49-F238E27FC236}">
                        <a16:creationId xmlns:a16="http://schemas.microsoft.com/office/drawing/2014/main" id="{80D7DD7F-DF04-4140-9D07-B858E1AE88B9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91" name="Rectangle 50">
                    <a:extLst>
                      <a:ext uri="{FF2B5EF4-FFF2-40B4-BE49-F238E27FC236}">
                        <a16:creationId xmlns:a16="http://schemas.microsoft.com/office/drawing/2014/main" id="{341DABCC-973B-46A4-A09F-17ADE8824916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86" name="Rectangle 45">
                <a:extLst>
                  <a:ext uri="{FF2B5EF4-FFF2-40B4-BE49-F238E27FC236}">
                    <a16:creationId xmlns:a16="http://schemas.microsoft.com/office/drawing/2014/main" id="{B3BD3292-47A5-4DA4-8FAD-7D306E39679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282C5846-00C4-4012-B0B6-86D4CE0F1251}"/>
                </a:ext>
              </a:extLst>
            </p:cNvPr>
            <p:cNvGrpSpPr/>
            <p:nvPr/>
          </p:nvGrpSpPr>
          <p:grpSpPr>
            <a:xfrm>
              <a:off x="2693957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30CCF29-6DD0-43D6-894A-B819F68727E7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80" name="Rectangle 54">
                  <a:extLst>
                    <a:ext uri="{FF2B5EF4-FFF2-40B4-BE49-F238E27FC236}">
                      <a16:creationId xmlns:a16="http://schemas.microsoft.com/office/drawing/2014/main" id="{15728D62-D63B-4892-8ED8-491ECBCE78D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81" name="Rectangle 55">
                  <a:extLst>
                    <a:ext uri="{FF2B5EF4-FFF2-40B4-BE49-F238E27FC236}">
                      <a16:creationId xmlns:a16="http://schemas.microsoft.com/office/drawing/2014/main" id="{6FD789F7-89C9-40AA-AFFF-D7E134ABC3C5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D9E6ABAC-EAAB-4DE6-BF40-8BEF1BD59515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83" name="Rectangle 57">
                    <a:extLst>
                      <a:ext uri="{FF2B5EF4-FFF2-40B4-BE49-F238E27FC236}">
                        <a16:creationId xmlns:a16="http://schemas.microsoft.com/office/drawing/2014/main" id="{82062CE8-7F6E-417D-835E-0EF17E0D1D81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84" name="Rectangle 58">
                    <a:extLst>
                      <a:ext uri="{FF2B5EF4-FFF2-40B4-BE49-F238E27FC236}">
                        <a16:creationId xmlns:a16="http://schemas.microsoft.com/office/drawing/2014/main" id="{CBF94D34-0FF2-4AC5-8346-7B5B78FD0A2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79" name="Rectangle 53">
                <a:extLst>
                  <a:ext uri="{FF2B5EF4-FFF2-40B4-BE49-F238E27FC236}">
                    <a16:creationId xmlns:a16="http://schemas.microsoft.com/office/drawing/2014/main" id="{76F452CD-7ACA-4886-97C4-647D164AC22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B2158627-4D14-442A-B7D7-D5CA826EE759}"/>
                </a:ext>
              </a:extLst>
            </p:cNvPr>
            <p:cNvGrpSpPr/>
            <p:nvPr/>
          </p:nvGrpSpPr>
          <p:grpSpPr>
            <a:xfrm>
              <a:off x="3274003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934B238-FDA5-450A-8735-635558E3CF17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73" name="Rectangle 62">
                  <a:extLst>
                    <a:ext uri="{FF2B5EF4-FFF2-40B4-BE49-F238E27FC236}">
                      <a16:creationId xmlns:a16="http://schemas.microsoft.com/office/drawing/2014/main" id="{E927DC57-626E-4585-828D-70ED12243DC6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74" name="Rectangle 63">
                  <a:extLst>
                    <a:ext uri="{FF2B5EF4-FFF2-40B4-BE49-F238E27FC236}">
                      <a16:creationId xmlns:a16="http://schemas.microsoft.com/office/drawing/2014/main" id="{B88D1CC0-0202-492B-8599-2A7ADA25AEB8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2D861318-06E6-4344-BF0E-AA223CE8C2C6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76" name="Rectangle 65">
                    <a:extLst>
                      <a:ext uri="{FF2B5EF4-FFF2-40B4-BE49-F238E27FC236}">
                        <a16:creationId xmlns:a16="http://schemas.microsoft.com/office/drawing/2014/main" id="{E0C414CD-2ACA-477D-99DF-4DB76DAE9426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77" name="Rectangle 66">
                    <a:extLst>
                      <a:ext uri="{FF2B5EF4-FFF2-40B4-BE49-F238E27FC236}">
                        <a16:creationId xmlns:a16="http://schemas.microsoft.com/office/drawing/2014/main" id="{B95A4EE7-7110-4B9C-A1D0-0BD57854C34C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72" name="Rectangle 61">
                <a:extLst>
                  <a:ext uri="{FF2B5EF4-FFF2-40B4-BE49-F238E27FC236}">
                    <a16:creationId xmlns:a16="http://schemas.microsoft.com/office/drawing/2014/main" id="{18425F30-79D0-4ECE-B83A-54CBE6CD0CFD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72D1F274-3C00-4F88-A459-AE3BEFFA8AD4}"/>
                </a:ext>
              </a:extLst>
            </p:cNvPr>
            <p:cNvGrpSpPr/>
            <p:nvPr/>
          </p:nvGrpSpPr>
          <p:grpSpPr>
            <a:xfrm>
              <a:off x="3869216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1550A670-C6DA-4475-B522-3FD7D3E6A98A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66" name="Rectangle 70">
                  <a:extLst>
                    <a:ext uri="{FF2B5EF4-FFF2-40B4-BE49-F238E27FC236}">
                      <a16:creationId xmlns:a16="http://schemas.microsoft.com/office/drawing/2014/main" id="{503AE825-C415-49B8-9775-DAAAC0CA22A9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420002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67" name="Rectangle 71">
                  <a:extLst>
                    <a:ext uri="{FF2B5EF4-FFF2-40B4-BE49-F238E27FC236}">
                      <a16:creationId xmlns:a16="http://schemas.microsoft.com/office/drawing/2014/main" id="{056A5DEB-7642-4A6E-8C4D-983CB9BD28C2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E9433B95-ECFD-48D5-8CCC-1E45BE3CFFFC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69" name="Rectangle 73">
                    <a:extLst>
                      <a:ext uri="{FF2B5EF4-FFF2-40B4-BE49-F238E27FC236}">
                        <a16:creationId xmlns:a16="http://schemas.microsoft.com/office/drawing/2014/main" id="{CF0BCE87-4E80-4AEF-9C6A-F32FFC050381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0005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70" name="Rectangle 74">
                    <a:extLst>
                      <a:ext uri="{FF2B5EF4-FFF2-40B4-BE49-F238E27FC236}">
                        <a16:creationId xmlns:a16="http://schemas.microsoft.com/office/drawing/2014/main" id="{223DE221-B7A3-4583-B7A3-09844F905CCE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5" name="Rectangle 69">
                <a:extLst>
                  <a:ext uri="{FF2B5EF4-FFF2-40B4-BE49-F238E27FC236}">
                    <a16:creationId xmlns:a16="http://schemas.microsoft.com/office/drawing/2014/main" id="{1E747279-5BE0-440E-BE20-3FDA252B82A6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4B6F3AC4-F625-4100-95FA-568C271DBFA9}"/>
                </a:ext>
              </a:extLst>
            </p:cNvPr>
            <p:cNvGrpSpPr/>
            <p:nvPr/>
          </p:nvGrpSpPr>
          <p:grpSpPr>
            <a:xfrm>
              <a:off x="2113462" y="2376626"/>
              <a:ext cx="508411" cy="2332876"/>
              <a:chOff x="6339430" y="2152995"/>
              <a:chExt cx="508411" cy="2332876"/>
            </a:xfrm>
            <a:grpFill/>
          </p:grpSpPr>
          <p:sp>
            <p:nvSpPr>
              <p:cNvPr id="259" name="Rectangle 76">
                <a:extLst>
                  <a:ext uri="{FF2B5EF4-FFF2-40B4-BE49-F238E27FC236}">
                    <a16:creationId xmlns:a16="http://schemas.microsoft.com/office/drawing/2014/main" id="{543C8B07-2E2D-4841-98F7-A09B9B3A3B13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grpFill/>
              <a:ln w="28575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60" name="Rectangle 77">
                <a:extLst>
                  <a:ext uri="{FF2B5EF4-FFF2-40B4-BE49-F238E27FC236}">
                    <a16:creationId xmlns:a16="http://schemas.microsoft.com/office/drawing/2014/main" id="{4A4E275F-EBA4-4E87-847F-9A83E1F5B458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701EC624-F923-4C99-ADAB-D01B822A85DC}"/>
                  </a:ext>
                </a:extLst>
              </p:cNvPr>
              <p:cNvGrpSpPr/>
              <p:nvPr/>
            </p:nvGrpSpPr>
            <p:grpSpPr>
              <a:xfrm>
                <a:off x="6339430" y="3356608"/>
                <a:ext cx="485368" cy="1129263"/>
                <a:chOff x="6339430" y="3356608"/>
                <a:chExt cx="485368" cy="1129263"/>
              </a:xfrm>
              <a:grpFill/>
            </p:grpSpPr>
            <p:sp>
              <p:nvSpPr>
                <p:cNvPr id="262" name="Rectangle 79">
                  <a:extLst>
                    <a:ext uri="{FF2B5EF4-FFF2-40B4-BE49-F238E27FC236}">
                      <a16:creationId xmlns:a16="http://schemas.microsoft.com/office/drawing/2014/main" id="{C29BC976-EB7B-49AF-AA5C-D51217C25615}"/>
                    </a:ext>
                  </a:extLst>
                </p:cNvPr>
                <p:cNvSpPr/>
                <p:nvPr/>
              </p:nvSpPr>
              <p:spPr>
                <a:xfrm>
                  <a:off x="6339430" y="3356608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1905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63" name="Rectangle 80">
                  <a:extLst>
                    <a:ext uri="{FF2B5EF4-FFF2-40B4-BE49-F238E27FC236}">
                      <a16:creationId xmlns:a16="http://schemas.microsoft.com/office/drawing/2014/main" id="{5A13FC3C-4797-4ACE-88CA-E1103B389A0D}"/>
                    </a:ext>
                  </a:extLst>
                </p:cNvPr>
                <p:cNvSpPr/>
                <p:nvPr/>
              </p:nvSpPr>
              <p:spPr>
                <a:xfrm>
                  <a:off x="6339430" y="3963553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54F19618-7DA7-4F05-865F-E323DA7C2E21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255" name="Rectangle 83">
                <a:extLst>
                  <a:ext uri="{FF2B5EF4-FFF2-40B4-BE49-F238E27FC236}">
                    <a16:creationId xmlns:a16="http://schemas.microsoft.com/office/drawing/2014/main" id="{8A51B7DE-F9A9-49BE-A73D-2BC61858CD92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C0697E22-69A1-48E3-A969-05700B445313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257" name="Rectangle 85">
                  <a:extLst>
                    <a:ext uri="{FF2B5EF4-FFF2-40B4-BE49-F238E27FC236}">
                      <a16:creationId xmlns:a16="http://schemas.microsoft.com/office/drawing/2014/main" id="{14537C39-C93C-40B7-B04B-8173B129DFE4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58" name="Rectangle 86">
                  <a:extLst>
                    <a:ext uri="{FF2B5EF4-FFF2-40B4-BE49-F238E27FC236}">
                      <a16:creationId xmlns:a16="http://schemas.microsoft.com/office/drawing/2014/main" id="{093B802B-0998-46A0-AE81-E646CEA6D7F8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252" name="Rectangle 87">
              <a:extLst>
                <a:ext uri="{FF2B5EF4-FFF2-40B4-BE49-F238E27FC236}">
                  <a16:creationId xmlns:a16="http://schemas.microsoft.com/office/drawing/2014/main" id="{F1BCDE20-71D9-4F22-B039-10C3B8424425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FF9799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53" name="Rectangle 88">
              <a:extLst>
                <a:ext uri="{FF2B5EF4-FFF2-40B4-BE49-F238E27FC236}">
                  <a16:creationId xmlns:a16="http://schemas.microsoft.com/office/drawing/2014/main" id="{52F8C9AA-0E46-48CE-86FE-F8ABCCDEAC0D}"/>
                </a:ext>
              </a:extLst>
            </p:cNvPr>
            <p:cNvSpPr/>
            <p:nvPr/>
          </p:nvSpPr>
          <p:spPr>
            <a:xfrm>
              <a:off x="959695" y="3588726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254" name="Rectangle 89">
              <a:extLst>
                <a:ext uri="{FF2B5EF4-FFF2-40B4-BE49-F238E27FC236}">
                  <a16:creationId xmlns:a16="http://schemas.microsoft.com/office/drawing/2014/main" id="{66FDF602-BE26-468B-95D0-A93B3ADA9A19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49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F5477C9E-A892-400D-9DD0-5E2B3C59D6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869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6" name="Object 55" hidden="1">
                        <a:extLst>
                          <a:ext uri="{FF2B5EF4-FFF2-40B4-BE49-F238E27FC236}">
                            <a16:creationId xmlns:a16="http://schemas.microsoft.com/office/drawing/2014/main" id="{F5477C9E-A892-400D-9DD0-5E2B3C59D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itle 1">
            <a:extLst>
              <a:ext uri="{FF2B5EF4-FFF2-40B4-BE49-F238E27FC236}">
                <a16:creationId xmlns:a16="http://schemas.microsoft.com/office/drawing/2014/main" id="{514F4E75-C539-4B99-8DDD-B8FF552D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0"/>
            <a:ext cx="6709525" cy="1143000"/>
          </a:xfrm>
        </p:spPr>
        <p:txBody>
          <a:bodyPr vert="horz"/>
          <a:lstStyle/>
          <a:p>
            <a:r>
              <a:rPr lang="en-US">
                <a:solidFill>
                  <a:srgbClr val="00294C"/>
                </a:solidFill>
              </a:rPr>
              <a:t>Urban/Rural Divide for Hispanics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  <a:latin typeface="+mn-lt"/>
              </a:rPr>
              <a:t>Rural Health Inequity – Premature Death</a:t>
            </a:r>
            <a:endParaRPr lang="en-US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8FB57B-F7CA-4CA9-A988-116659A6ACD7}"/>
              </a:ext>
            </a:extLst>
          </p:cNvPr>
          <p:cNvGrpSpPr/>
          <p:nvPr/>
        </p:nvGrpSpPr>
        <p:grpSpPr>
          <a:xfrm>
            <a:off x="714715" y="1793398"/>
            <a:ext cx="10919637" cy="4537962"/>
            <a:chOff x="714715" y="1526698"/>
            <a:chExt cx="10919637" cy="453796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38DF572-3078-4F7B-B71A-1A33E19C66C9}"/>
                </a:ext>
              </a:extLst>
            </p:cNvPr>
            <p:cNvGrpSpPr/>
            <p:nvPr/>
          </p:nvGrpSpPr>
          <p:grpSpPr>
            <a:xfrm>
              <a:off x="714715" y="1990139"/>
              <a:ext cx="3003772" cy="3289106"/>
              <a:chOff x="-103493" y="2153156"/>
              <a:chExt cx="3003772" cy="3289106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9C0FCB2-524F-4EC6-8FDD-5D4447040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583" y="2153156"/>
                <a:ext cx="2560799" cy="86634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8F7F8BC-30ED-4AD1-8159-5F76BF6E7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77" y="3866635"/>
                <a:ext cx="2578608" cy="85098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11B37EA-2404-4081-910F-A2B25DC667C5}"/>
                  </a:ext>
                </a:extLst>
              </p:cNvPr>
              <p:cNvSpPr txBox="1"/>
              <p:nvPr/>
            </p:nvSpPr>
            <p:spPr>
              <a:xfrm>
                <a:off x="-103493" y="4795931"/>
                <a:ext cx="3003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Hispanics</a:t>
                </a:r>
                <a:b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</a:br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Living in Urban Communities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B5C7A0-4150-46AC-80DC-47DF64641203}"/>
                  </a:ext>
                </a:extLst>
              </p:cNvPr>
              <p:cNvSpPr txBox="1"/>
              <p:nvPr/>
            </p:nvSpPr>
            <p:spPr>
              <a:xfrm>
                <a:off x="-23163" y="3022288"/>
                <a:ext cx="29199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Hispanics </a:t>
                </a:r>
                <a:b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</a:br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Living in Rural Communities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B1D07B-30F0-480E-854F-A9686120C219}"/>
                </a:ext>
              </a:extLst>
            </p:cNvPr>
            <p:cNvSpPr txBox="1"/>
            <p:nvPr/>
          </p:nvSpPr>
          <p:spPr>
            <a:xfrm>
              <a:off x="8875324" y="5756883"/>
              <a:ext cx="1578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ea typeface="Verdana" panose="020B0604030504040204" pitchFamily="34" charset="0"/>
                  <a:cs typeface="Segoe UI Light" panose="020B0502040204020203" pitchFamily="34" charset="0"/>
                </a:rPr>
                <a:t>Nevada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4D0951-E5CB-46D3-9EF3-C2F8215A6A5A}"/>
                </a:ext>
              </a:extLst>
            </p:cNvPr>
            <p:cNvSpPr txBox="1"/>
            <p:nvPr/>
          </p:nvSpPr>
          <p:spPr>
            <a:xfrm>
              <a:off x="7787517" y="5747358"/>
              <a:ext cx="1215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ea typeface="Verdana" panose="020B0604030504040204" pitchFamily="34" charset="0"/>
                  <a:cs typeface="Segoe UI Light" panose="020B0502040204020203" pitchFamily="34" charset="0"/>
                </a:rPr>
                <a:t>New Mexico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A1168A-ED71-4461-9F12-1E3505A0782D}"/>
                </a:ext>
              </a:extLst>
            </p:cNvPr>
            <p:cNvSpPr txBox="1"/>
            <p:nvPr/>
          </p:nvSpPr>
          <p:spPr>
            <a:xfrm>
              <a:off x="6572189" y="5747358"/>
              <a:ext cx="1103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ea typeface="Verdana" panose="020B0604030504040204" pitchFamily="34" charset="0"/>
                  <a:cs typeface="Segoe UI Light" panose="020B0502040204020203" pitchFamily="34" charset="0"/>
                </a:rPr>
                <a:t>Colorado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79F6CB-2C1A-42A8-86B2-D10FD29E98A7}"/>
                </a:ext>
              </a:extLst>
            </p:cNvPr>
            <p:cNvSpPr txBox="1"/>
            <p:nvPr/>
          </p:nvSpPr>
          <p:spPr>
            <a:xfrm>
              <a:off x="5356861" y="5749540"/>
              <a:ext cx="1103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94C"/>
                  </a:solidFill>
                  <a:ea typeface="Verdana" panose="020B0604030504040204" pitchFamily="34" charset="0"/>
                  <a:cs typeface="Segoe UI Light" panose="020B0502040204020203" pitchFamily="34" charset="0"/>
                </a:rPr>
                <a:t>California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4B0DCC-47BD-41A3-B8F7-88E5AB98F50D}"/>
                </a:ext>
              </a:extLst>
            </p:cNvPr>
            <p:cNvSpPr txBox="1"/>
            <p:nvPr/>
          </p:nvSpPr>
          <p:spPr>
            <a:xfrm>
              <a:off x="4141533" y="5735923"/>
              <a:ext cx="1103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294C"/>
                  </a:solidFill>
                  <a:ea typeface="Verdana" panose="020B0604030504040204" pitchFamily="34" charset="0"/>
                  <a:cs typeface="Segoe UI Light" panose="020B0502040204020203" pitchFamily="34" charset="0"/>
                </a:rPr>
                <a:t>Arizona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9B9E5DC-7625-4219-8135-66553C7C923F}"/>
                </a:ext>
              </a:extLst>
            </p:cNvPr>
            <p:cNvSpPr/>
            <p:nvPr/>
          </p:nvSpPr>
          <p:spPr>
            <a:xfrm>
              <a:off x="4575075" y="1613703"/>
              <a:ext cx="224726" cy="3897823"/>
            </a:xfrm>
            <a:prstGeom prst="roundRect">
              <a:avLst>
                <a:gd name="adj" fmla="val 50000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8832CD-DD9F-4110-9984-33657757CF21}"/>
                </a:ext>
              </a:extLst>
            </p:cNvPr>
            <p:cNvSpPr/>
            <p:nvPr/>
          </p:nvSpPr>
          <p:spPr>
            <a:xfrm>
              <a:off x="5820106" y="1613704"/>
              <a:ext cx="224726" cy="3897823"/>
            </a:xfrm>
            <a:prstGeom prst="roundRect">
              <a:avLst>
                <a:gd name="adj" fmla="val 48925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3D01326-7C0B-4013-8919-8EE4959CAFB7}"/>
                </a:ext>
              </a:extLst>
            </p:cNvPr>
            <p:cNvSpPr/>
            <p:nvPr/>
          </p:nvSpPr>
          <p:spPr>
            <a:xfrm>
              <a:off x="7065137" y="1613704"/>
              <a:ext cx="224726" cy="3897823"/>
            </a:xfrm>
            <a:prstGeom prst="roundRect">
              <a:avLst>
                <a:gd name="adj" fmla="val 48925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9C54DC-A3A7-437C-876C-AF11B8AA63BE}"/>
                </a:ext>
              </a:extLst>
            </p:cNvPr>
            <p:cNvSpPr/>
            <p:nvPr/>
          </p:nvSpPr>
          <p:spPr>
            <a:xfrm>
              <a:off x="8310168" y="1613705"/>
              <a:ext cx="224726" cy="3897823"/>
            </a:xfrm>
            <a:prstGeom prst="roundRect">
              <a:avLst>
                <a:gd name="adj" fmla="val 48925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FAC7EF-DC73-4DB8-866C-57C45E30D36E}"/>
                </a:ext>
              </a:extLst>
            </p:cNvPr>
            <p:cNvSpPr/>
            <p:nvPr/>
          </p:nvSpPr>
          <p:spPr>
            <a:xfrm>
              <a:off x="9555199" y="1613706"/>
              <a:ext cx="224726" cy="3897823"/>
            </a:xfrm>
            <a:prstGeom prst="roundRect">
              <a:avLst>
                <a:gd name="adj" fmla="val 48925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9FFE2EE-8009-42A4-8F05-4EBAB1E9ECA3}"/>
                </a:ext>
              </a:extLst>
            </p:cNvPr>
            <p:cNvSpPr/>
            <p:nvPr/>
          </p:nvSpPr>
          <p:spPr>
            <a:xfrm>
              <a:off x="4567901" y="1613703"/>
              <a:ext cx="237548" cy="883243"/>
            </a:xfrm>
            <a:prstGeom prst="roundRect">
              <a:avLst>
                <a:gd name="adj" fmla="val 48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149348-A824-48CE-847B-025D041118B6}"/>
                </a:ext>
              </a:extLst>
            </p:cNvPr>
            <p:cNvSpPr/>
            <p:nvPr/>
          </p:nvSpPr>
          <p:spPr>
            <a:xfrm>
              <a:off x="5819293" y="1605954"/>
              <a:ext cx="228600" cy="1206285"/>
            </a:xfrm>
            <a:prstGeom prst="roundRect">
              <a:avLst>
                <a:gd name="adj" fmla="val 48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4F83F9F-CA52-4FCF-8A90-9EF214691B75}"/>
                </a:ext>
              </a:extLst>
            </p:cNvPr>
            <p:cNvSpPr/>
            <p:nvPr/>
          </p:nvSpPr>
          <p:spPr>
            <a:xfrm>
              <a:off x="7067843" y="1605953"/>
              <a:ext cx="228600" cy="1483409"/>
            </a:xfrm>
            <a:prstGeom prst="roundRect">
              <a:avLst>
                <a:gd name="adj" fmla="val 48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BD6AA7D-E7C3-45D9-BD74-13AE0B5683C6}"/>
                </a:ext>
              </a:extLst>
            </p:cNvPr>
            <p:cNvSpPr/>
            <p:nvPr/>
          </p:nvSpPr>
          <p:spPr>
            <a:xfrm>
              <a:off x="9558412" y="1599452"/>
              <a:ext cx="225542" cy="1572577"/>
            </a:xfrm>
            <a:prstGeom prst="roundRect">
              <a:avLst>
                <a:gd name="adj" fmla="val 48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DB377C-08F4-41E1-847E-16D091612168}"/>
                </a:ext>
              </a:extLst>
            </p:cNvPr>
            <p:cNvSpPr/>
            <p:nvPr/>
          </p:nvSpPr>
          <p:spPr>
            <a:xfrm>
              <a:off x="4606642" y="2328333"/>
              <a:ext cx="157426" cy="3153562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65E0A42-0195-412D-BDE5-F2DAD9002A64}"/>
                </a:ext>
              </a:extLst>
            </p:cNvPr>
            <p:cNvGrpSpPr/>
            <p:nvPr/>
          </p:nvGrpSpPr>
          <p:grpSpPr>
            <a:xfrm>
              <a:off x="4428706" y="2564451"/>
              <a:ext cx="495943" cy="495943"/>
              <a:chOff x="3701512" y="2854270"/>
              <a:chExt cx="495943" cy="495943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D6824FD-7857-4BD9-A151-5CAC355E6A93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11A98D-4A01-466B-A21D-7B02D5351CB8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79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D201531-B8AE-4958-94C7-738975ACBBDC}"/>
                </a:ext>
              </a:extLst>
            </p:cNvPr>
            <p:cNvGrpSpPr/>
            <p:nvPr/>
          </p:nvGrpSpPr>
          <p:grpSpPr>
            <a:xfrm>
              <a:off x="4428706" y="1918518"/>
              <a:ext cx="497545" cy="495943"/>
              <a:chOff x="1211451" y="2721244"/>
              <a:chExt cx="497545" cy="49594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BD46F77-2500-4ECC-A12C-44F84ECAED77}"/>
                  </a:ext>
                </a:extLst>
              </p:cNvPr>
              <p:cNvSpPr/>
              <p:nvPr/>
            </p:nvSpPr>
            <p:spPr>
              <a:xfrm>
                <a:off x="1211451" y="2721244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2A7EA7-2B1F-4FF1-B9FB-9230A80EC4B2}"/>
                  </a:ext>
                </a:extLst>
              </p:cNvPr>
              <p:cNvSpPr txBox="1"/>
              <p:nvPr/>
            </p:nvSpPr>
            <p:spPr>
              <a:xfrm>
                <a:off x="1241463" y="2787654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89</a:t>
                </a:r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B13353D-4A07-42E1-B9BB-C92CD34B4405}"/>
                </a:ext>
              </a:extLst>
            </p:cNvPr>
            <p:cNvSpPr/>
            <p:nvPr/>
          </p:nvSpPr>
          <p:spPr>
            <a:xfrm>
              <a:off x="5852227" y="2676644"/>
              <a:ext cx="155448" cy="2788920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51394C-18C0-4AE1-BD0B-CEE3C12200C7}"/>
                </a:ext>
              </a:extLst>
            </p:cNvPr>
            <p:cNvGrpSpPr/>
            <p:nvPr/>
          </p:nvGrpSpPr>
          <p:grpSpPr>
            <a:xfrm>
              <a:off x="5675868" y="3402444"/>
              <a:ext cx="495943" cy="495943"/>
              <a:chOff x="3701512" y="2854270"/>
              <a:chExt cx="495943" cy="49594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DB8CD58-427F-4A1D-956A-FD9591A59AA1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F413E6-8057-44BC-97A8-8D3622392AB6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55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663F8BB-8AD7-44BD-AEE5-5184EC13F195}"/>
                </a:ext>
              </a:extLst>
            </p:cNvPr>
            <p:cNvGrpSpPr/>
            <p:nvPr/>
          </p:nvGrpSpPr>
          <p:grpSpPr>
            <a:xfrm>
              <a:off x="5675228" y="2672344"/>
              <a:ext cx="495943" cy="495943"/>
              <a:chOff x="2456481" y="2969216"/>
              <a:chExt cx="495943" cy="49594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3E3E550-10F6-40F6-B9D9-1D32A4CE64AC}"/>
                  </a:ext>
                </a:extLst>
              </p:cNvPr>
              <p:cNvSpPr/>
              <p:nvPr/>
            </p:nvSpPr>
            <p:spPr>
              <a:xfrm>
                <a:off x="2456481" y="2969216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6910B8-33E0-47D7-844C-1960D4B18C5D}"/>
                  </a:ext>
                </a:extLst>
              </p:cNvPr>
              <p:cNvSpPr txBox="1"/>
              <p:nvPr/>
            </p:nvSpPr>
            <p:spPr>
              <a:xfrm>
                <a:off x="2484248" y="3035102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71</a:t>
                </a:r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80B0DD7-8CB3-4EEC-884D-83597A218ECE}"/>
                </a:ext>
              </a:extLst>
            </p:cNvPr>
            <p:cNvSpPr/>
            <p:nvPr/>
          </p:nvSpPr>
          <p:spPr>
            <a:xfrm>
              <a:off x="7097715" y="2323090"/>
              <a:ext cx="157426" cy="3153562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9D56772-2F21-4605-86D0-0AD84ABE4456}"/>
                </a:ext>
              </a:extLst>
            </p:cNvPr>
            <p:cNvGrpSpPr/>
            <p:nvPr/>
          </p:nvGrpSpPr>
          <p:grpSpPr>
            <a:xfrm>
              <a:off x="6940998" y="2005203"/>
              <a:ext cx="495943" cy="495943"/>
              <a:chOff x="3701512" y="2854270"/>
              <a:chExt cx="495943" cy="49594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97AE012-5B6F-4E66-8DB5-29FC22835FB5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102CE7-D8E8-4560-BBA3-BBF07EAAF501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87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F78CB4-7D25-48EB-A7A8-AFE26A208680}"/>
                </a:ext>
              </a:extLst>
            </p:cNvPr>
            <p:cNvGrpSpPr/>
            <p:nvPr/>
          </p:nvGrpSpPr>
          <p:grpSpPr>
            <a:xfrm>
              <a:off x="6930203" y="2564451"/>
              <a:ext cx="495943" cy="495943"/>
              <a:chOff x="3701512" y="2854270"/>
              <a:chExt cx="495943" cy="49594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85B877-0D6D-4D17-A2F3-10C48B42AAEA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FF5427-0560-4806-A554-FB9B36D0E3A3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80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7590508-0B1C-4BC7-AF9F-593444B71D0A}"/>
                </a:ext>
              </a:extLst>
            </p:cNvPr>
            <p:cNvSpPr/>
            <p:nvPr/>
          </p:nvSpPr>
          <p:spPr>
            <a:xfrm>
              <a:off x="8351193" y="1863229"/>
              <a:ext cx="159732" cy="3622452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3AFC46-5C07-45EB-BF80-B8D6BF1EE06B}"/>
                </a:ext>
              </a:extLst>
            </p:cNvPr>
            <p:cNvGrpSpPr/>
            <p:nvPr/>
          </p:nvGrpSpPr>
          <p:grpSpPr>
            <a:xfrm>
              <a:off x="8404566" y="1699707"/>
              <a:ext cx="495943" cy="495943"/>
              <a:chOff x="3701512" y="2854270"/>
              <a:chExt cx="495943" cy="49594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4A36289-6D91-484F-89DF-A81EBBDB75EB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AE2C0F-ACB9-49A4-9EF3-D1A8FBA4D8BC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97</a:t>
                </a:r>
              </a:p>
            </p:txBody>
          </p:sp>
        </p:grp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77E9388-FF9E-422F-95CD-D7C2D3AD9C04}"/>
                </a:ext>
              </a:extLst>
            </p:cNvPr>
            <p:cNvSpPr/>
            <p:nvPr/>
          </p:nvSpPr>
          <p:spPr>
            <a:xfrm>
              <a:off x="9588290" y="3168286"/>
              <a:ext cx="164592" cy="2321525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8078DC4-3750-45DD-832B-3C936C70027D}"/>
                </a:ext>
              </a:extLst>
            </p:cNvPr>
            <p:cNvGrpSpPr/>
            <p:nvPr/>
          </p:nvGrpSpPr>
          <p:grpSpPr>
            <a:xfrm>
              <a:off x="9408121" y="3021259"/>
              <a:ext cx="499180" cy="495943"/>
              <a:chOff x="6175426" y="4254282"/>
              <a:chExt cx="499180" cy="49594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ECE75B4-0174-4D91-A34A-CCEAE8845DBD}"/>
                  </a:ext>
                </a:extLst>
              </p:cNvPr>
              <p:cNvSpPr/>
              <p:nvPr/>
            </p:nvSpPr>
            <p:spPr>
              <a:xfrm>
                <a:off x="6175426" y="4254282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E742C0-414E-4157-8C85-F9B54D9D2F1E}"/>
                  </a:ext>
                </a:extLst>
              </p:cNvPr>
              <p:cNvSpPr txBox="1"/>
              <p:nvPr/>
            </p:nvSpPr>
            <p:spPr>
              <a:xfrm>
                <a:off x="6207073" y="4317587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63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BBA860-93A3-42AD-8891-FC1378170E4E}"/>
                </a:ext>
              </a:extLst>
            </p:cNvPr>
            <p:cNvGrpSpPr/>
            <p:nvPr/>
          </p:nvGrpSpPr>
          <p:grpSpPr>
            <a:xfrm>
              <a:off x="9423211" y="3533439"/>
              <a:ext cx="495943" cy="495943"/>
              <a:chOff x="3701512" y="2854270"/>
              <a:chExt cx="495943" cy="49594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9FF0696-2765-45F1-B279-149839577F06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C1D6FF-685E-49DD-AFF8-80932763B040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48</a:t>
                </a:r>
              </a:p>
            </p:txBody>
          </p:sp>
        </p:grp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61534ACB-8C48-4072-BF9C-0AE7F95103F3}"/>
                </a:ext>
              </a:extLst>
            </p:cNvPr>
            <p:cNvSpPr/>
            <p:nvPr/>
          </p:nvSpPr>
          <p:spPr>
            <a:xfrm>
              <a:off x="10718111" y="1635420"/>
              <a:ext cx="224726" cy="3897823"/>
            </a:xfrm>
            <a:prstGeom prst="roundRect">
              <a:avLst>
                <a:gd name="adj" fmla="val 48925"/>
              </a:avLst>
            </a:prstGeom>
            <a:solidFill>
              <a:srgbClr val="3E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5C39523-79C7-4C22-97EF-C9B972449B83}"/>
                </a:ext>
              </a:extLst>
            </p:cNvPr>
            <p:cNvSpPr/>
            <p:nvPr/>
          </p:nvSpPr>
          <p:spPr>
            <a:xfrm>
              <a:off x="10712857" y="1621166"/>
              <a:ext cx="224726" cy="943285"/>
            </a:xfrm>
            <a:prstGeom prst="roundRect">
              <a:avLst>
                <a:gd name="adj" fmla="val 48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A64519EB-A0D8-4C46-934C-3BEE20762B93}"/>
                </a:ext>
              </a:extLst>
            </p:cNvPr>
            <p:cNvSpPr/>
            <p:nvPr/>
          </p:nvSpPr>
          <p:spPr>
            <a:xfrm>
              <a:off x="10751203" y="2357964"/>
              <a:ext cx="157426" cy="3153562"/>
            </a:xfrm>
            <a:prstGeom prst="roundRect">
              <a:avLst>
                <a:gd name="adj" fmla="val 48925"/>
              </a:avLst>
            </a:prstGeom>
            <a:solidFill>
              <a:srgbClr val="00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8944C6A-66C4-472C-858A-CDDB5FB6A7A2}"/>
                </a:ext>
              </a:extLst>
            </p:cNvPr>
            <p:cNvGrpSpPr/>
            <p:nvPr/>
          </p:nvGrpSpPr>
          <p:grpSpPr>
            <a:xfrm>
              <a:off x="10591545" y="2075118"/>
              <a:ext cx="499180" cy="495943"/>
              <a:chOff x="6175426" y="4254282"/>
              <a:chExt cx="499180" cy="495943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814943C-B178-49E1-9CE9-D1AFBD4BBE41}"/>
                  </a:ext>
                </a:extLst>
              </p:cNvPr>
              <p:cNvSpPr/>
              <p:nvPr/>
            </p:nvSpPr>
            <p:spPr>
              <a:xfrm>
                <a:off x="6175426" y="4254282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A93B230-E3A2-47E2-9BD3-0B83C42CB2E8}"/>
                  </a:ext>
                </a:extLst>
              </p:cNvPr>
              <p:cNvSpPr txBox="1"/>
              <p:nvPr/>
            </p:nvSpPr>
            <p:spPr>
              <a:xfrm>
                <a:off x="6207073" y="4317587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85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0611330-D096-481A-BAA2-6869D45B8859}"/>
                </a:ext>
              </a:extLst>
            </p:cNvPr>
            <p:cNvGrpSpPr/>
            <p:nvPr/>
          </p:nvGrpSpPr>
          <p:grpSpPr>
            <a:xfrm>
              <a:off x="10579602" y="3402473"/>
              <a:ext cx="495943" cy="495943"/>
              <a:chOff x="3701512" y="2854270"/>
              <a:chExt cx="495943" cy="49594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33FAC84-B87A-4800-B5EC-C6568E26C50C}"/>
                  </a:ext>
                </a:extLst>
              </p:cNvPr>
              <p:cNvSpPr/>
              <p:nvPr/>
            </p:nvSpPr>
            <p:spPr>
              <a:xfrm>
                <a:off x="3701512" y="2854270"/>
                <a:ext cx="495943" cy="495943"/>
              </a:xfrm>
              <a:prstGeom prst="ellipse">
                <a:avLst/>
              </a:prstGeom>
              <a:solidFill>
                <a:srgbClr val="FFB93E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31A3A59-447D-4CDE-ABF8-F6DFF6399C14}"/>
                  </a:ext>
                </a:extLst>
              </p:cNvPr>
              <p:cNvSpPr txBox="1"/>
              <p:nvPr/>
            </p:nvSpPr>
            <p:spPr>
              <a:xfrm>
                <a:off x="3729279" y="2917575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56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8BCC5FA-F837-4BBB-9DAE-0C43C4C70DDC}"/>
                </a:ext>
              </a:extLst>
            </p:cNvPr>
            <p:cNvSpPr txBox="1"/>
            <p:nvPr/>
          </p:nvSpPr>
          <p:spPr>
            <a:xfrm>
              <a:off x="10055678" y="5756883"/>
              <a:ext cx="1578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ea typeface="Verdana" panose="020B0604030504040204" pitchFamily="34" charset="0"/>
                  <a:cs typeface="Segoe UI Light" panose="020B0502040204020203" pitchFamily="34" charset="0"/>
                </a:rPr>
                <a:t>Texas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637C1E-3C54-441A-A728-96BE1D4D035A}"/>
                </a:ext>
              </a:extLst>
            </p:cNvPr>
            <p:cNvGrpSpPr/>
            <p:nvPr/>
          </p:nvGrpSpPr>
          <p:grpSpPr>
            <a:xfrm>
              <a:off x="8057723" y="1526698"/>
              <a:ext cx="500463" cy="495943"/>
              <a:chOff x="4946544" y="4254283"/>
              <a:chExt cx="500463" cy="49594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0EAC81F-C01F-4513-A46D-281344BC26A0}"/>
                  </a:ext>
                </a:extLst>
              </p:cNvPr>
              <p:cNvSpPr/>
              <p:nvPr/>
            </p:nvSpPr>
            <p:spPr>
              <a:xfrm>
                <a:off x="4946544" y="4254283"/>
                <a:ext cx="495943" cy="495943"/>
              </a:xfrm>
              <a:prstGeom prst="ellipse">
                <a:avLst/>
              </a:prstGeom>
              <a:solidFill>
                <a:srgbClr val="F45B42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242DAE-4164-4427-89E1-44D30AE1A2C6}"/>
                  </a:ext>
                </a:extLst>
              </p:cNvPr>
              <p:cNvSpPr txBox="1"/>
              <p:nvPr/>
            </p:nvSpPr>
            <p:spPr>
              <a:xfrm>
                <a:off x="4979474" y="4317587"/>
                <a:ext cx="467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99</a:t>
                </a: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7AB698D-BEC4-4E91-BF04-42A6E95AB092}"/>
              </a:ext>
            </a:extLst>
          </p:cNvPr>
          <p:cNvSpPr txBox="1"/>
          <p:nvPr/>
        </p:nvSpPr>
        <p:spPr>
          <a:xfrm>
            <a:off x="5884511" y="1314164"/>
            <a:ext cx="274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Percentile Ranking</a:t>
            </a:r>
          </a:p>
        </p:txBody>
      </p:sp>
    </p:spTree>
    <p:extLst>
      <p:ext uri="{BB962C8B-B14F-4D97-AF65-F5344CB8AC3E}">
        <p14:creationId xmlns:p14="http://schemas.microsoft.com/office/powerpoint/2010/main" val="198003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F958EC-148D-4B86-B100-DBD5FE211F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34435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AF958EC-148D-4B86-B100-DBD5FE211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11A6BC-2DE8-4C53-A98B-08287B8B4F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800"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DFFBF-7781-4F11-844B-CFB7989D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800"/>
              <a:t>Uncertainty Threatens Temporary Stability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F572E-F394-40A3-9E0B-C05D45442D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Stability of the Rural Health safety net</a:t>
            </a:r>
          </a:p>
        </p:txBody>
      </p:sp>
    </p:spTree>
    <p:extLst>
      <p:ext uri="{BB962C8B-B14F-4D97-AF65-F5344CB8AC3E}">
        <p14:creationId xmlns:p14="http://schemas.microsoft.com/office/powerpoint/2010/main" val="182941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2BFD8B-FEFE-4B0C-984D-86E841C8B2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300268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2BFD8B-FEFE-4B0C-984D-86E841C8B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9EE3CF3-2873-4D69-8564-9F9D3D49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An Anomaly and Not a Turning of the Tide</a:t>
            </a:r>
          </a:p>
        </p:txBody>
      </p:sp>
      <p:pic>
        <p:nvPicPr>
          <p:cNvPr id="146434" name="Picture 2" descr="Anomaly Detection in Finance - SDK.finance">
            <a:extLst>
              <a:ext uri="{FF2B5EF4-FFF2-40B4-BE49-F238E27FC236}">
                <a16:creationId xmlns:a16="http://schemas.microsoft.com/office/drawing/2014/main" id="{39DC5C0B-E28E-4553-89B0-18119BB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74" y="1361660"/>
            <a:ext cx="7404653" cy="49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0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D305F69-7918-4C9F-9F61-F08E50E52E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D305F69-7918-4C9F-9F61-F08E50E52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4CAEF9F-48D9-4D7D-963F-AACF904F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52" y="0"/>
            <a:ext cx="7408506" cy="1143000"/>
          </a:xfrm>
        </p:spPr>
        <p:txBody>
          <a:bodyPr vert="horz"/>
          <a:lstStyle/>
          <a:p>
            <a:r>
              <a:rPr lang="en-US"/>
              <a:t>Red Sky in Morning, Sailor’s Warning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F7D4D2-E3A2-4AC4-9792-D243DC92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47" y="1913173"/>
            <a:ext cx="1544737" cy="10314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6BEE28-824B-4891-8BFB-77897D10330B}"/>
              </a:ext>
            </a:extLst>
          </p:cNvPr>
          <p:cNvGrpSpPr/>
          <p:nvPr/>
        </p:nvGrpSpPr>
        <p:grpSpPr>
          <a:xfrm>
            <a:off x="2258795" y="1694112"/>
            <a:ext cx="8736294" cy="2295469"/>
            <a:chOff x="1727853" y="3130691"/>
            <a:chExt cx="8736294" cy="229546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B11F8B-B90D-44A0-83CB-997C8C0C8C80}"/>
                </a:ext>
              </a:extLst>
            </p:cNvPr>
            <p:cNvGrpSpPr/>
            <p:nvPr/>
          </p:nvGrpSpPr>
          <p:grpSpPr>
            <a:xfrm>
              <a:off x="1727853" y="3130691"/>
              <a:ext cx="8736294" cy="1084742"/>
              <a:chOff x="212034" y="2802699"/>
              <a:chExt cx="8736294" cy="108474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4A6DD3C-DF7C-4D08-983F-823E4D5C2174}"/>
                  </a:ext>
                </a:extLst>
              </p:cNvPr>
              <p:cNvGrpSpPr/>
              <p:nvPr/>
            </p:nvGrpSpPr>
            <p:grpSpPr>
              <a:xfrm>
                <a:off x="212034" y="2972591"/>
                <a:ext cx="8736294" cy="914850"/>
                <a:chOff x="-77350" y="3580900"/>
                <a:chExt cx="8736294" cy="914850"/>
              </a:xfrm>
            </p:grpSpPr>
            <p:sp>
              <p:nvSpPr>
                <p:cNvPr id="20" name="Callout: Down Arrow 19">
                  <a:extLst>
                    <a:ext uri="{FF2B5EF4-FFF2-40B4-BE49-F238E27FC236}">
                      <a16:creationId xmlns:a16="http://schemas.microsoft.com/office/drawing/2014/main" id="{5521E15B-A244-4809-89E6-DB816D2F69D7}"/>
                    </a:ext>
                  </a:extLst>
                </p:cNvPr>
                <p:cNvSpPr/>
                <p:nvPr/>
              </p:nvSpPr>
              <p:spPr>
                <a:xfrm>
                  <a:off x="2124472" y="3580901"/>
                  <a:ext cx="2130828" cy="914351"/>
                </a:xfrm>
                <a:prstGeom prst="downArrowCallou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allout: Down Arrow 20">
                  <a:extLst>
                    <a:ext uri="{FF2B5EF4-FFF2-40B4-BE49-F238E27FC236}">
                      <a16:creationId xmlns:a16="http://schemas.microsoft.com/office/drawing/2014/main" id="{D7583B9A-2107-4D72-AB15-008A826C11AA}"/>
                    </a:ext>
                  </a:extLst>
                </p:cNvPr>
                <p:cNvSpPr/>
                <p:nvPr/>
              </p:nvSpPr>
              <p:spPr>
                <a:xfrm>
                  <a:off x="-77350" y="3580900"/>
                  <a:ext cx="2130828" cy="914351"/>
                </a:xfrm>
                <a:prstGeom prst="downArrowCallou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llout: Down Arrow 21">
                  <a:extLst>
                    <a:ext uri="{FF2B5EF4-FFF2-40B4-BE49-F238E27FC236}">
                      <a16:creationId xmlns:a16="http://schemas.microsoft.com/office/drawing/2014/main" id="{457CA99C-EEF3-45EF-82A5-030EE8169F0B}"/>
                    </a:ext>
                  </a:extLst>
                </p:cNvPr>
                <p:cNvSpPr/>
                <p:nvPr/>
              </p:nvSpPr>
              <p:spPr>
                <a:xfrm>
                  <a:off x="4326294" y="3581399"/>
                  <a:ext cx="2130828" cy="914351"/>
                </a:xfrm>
                <a:prstGeom prst="downArrowCallou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Callout: Down Arrow 22">
                  <a:extLst>
                    <a:ext uri="{FF2B5EF4-FFF2-40B4-BE49-F238E27FC236}">
                      <a16:creationId xmlns:a16="http://schemas.microsoft.com/office/drawing/2014/main" id="{0AED9735-1247-4939-A600-3937164408FA}"/>
                    </a:ext>
                  </a:extLst>
                </p:cNvPr>
                <p:cNvSpPr/>
                <p:nvPr/>
              </p:nvSpPr>
              <p:spPr>
                <a:xfrm>
                  <a:off x="6528116" y="3581399"/>
                  <a:ext cx="2130828" cy="914351"/>
                </a:xfrm>
                <a:prstGeom prst="downArrowCallou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E16FAD-58D0-46A9-8224-6F3680399605}"/>
                  </a:ext>
                </a:extLst>
              </p:cNvPr>
              <p:cNvSpPr txBox="1"/>
              <p:nvPr/>
            </p:nvSpPr>
            <p:spPr>
              <a:xfrm>
                <a:off x="7025411" y="3014267"/>
                <a:ext cx="1715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Bad Debt </a:t>
                </a:r>
                <a:b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</a:br>
                <a:r>
                  <a:rPr lang="en-US" sz="1400" b="1" err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Reimbrusement</a:t>
                </a:r>
                <a:endPara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16B0F9-6FFE-4331-A47E-06B1C678CA28}"/>
                  </a:ext>
                </a:extLst>
              </p:cNvPr>
              <p:cNvSpPr txBox="1"/>
              <p:nvPr/>
            </p:nvSpPr>
            <p:spPr>
              <a:xfrm>
                <a:off x="4534633" y="3121989"/>
                <a:ext cx="22728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PAYGO*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79DE3-E4E5-44AE-900F-C78DB6C97D9C}"/>
                  </a:ext>
                </a:extLst>
              </p:cNvPr>
              <p:cNvSpPr txBox="1"/>
              <p:nvPr/>
            </p:nvSpPr>
            <p:spPr>
              <a:xfrm>
                <a:off x="2859986" y="2989929"/>
                <a:ext cx="13096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Medicare Sequester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8D1B02-87CD-43AF-90D2-1684F0D9199B}"/>
                  </a:ext>
                </a:extLst>
              </p:cNvPr>
              <p:cNvSpPr txBox="1"/>
              <p:nvPr/>
            </p:nvSpPr>
            <p:spPr>
              <a:xfrm>
                <a:off x="243273" y="2989929"/>
                <a:ext cx="206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Negative </a:t>
                </a:r>
              </a:p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Operating Margin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3164B39-00C1-4C88-96A2-3746C45A3504}"/>
                  </a:ext>
                </a:extLst>
              </p:cNvPr>
              <p:cNvCxnSpPr/>
              <p:nvPr/>
            </p:nvCxnSpPr>
            <p:spPr>
              <a:xfrm>
                <a:off x="943169" y="2802699"/>
                <a:ext cx="7345018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8927A9-2D19-43F1-AC0B-EDC956ADEF60}"/>
                </a:ext>
              </a:extLst>
            </p:cNvPr>
            <p:cNvSpPr txBox="1"/>
            <p:nvPr/>
          </p:nvSpPr>
          <p:spPr>
            <a:xfrm>
              <a:off x="2219875" y="4517319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45%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2E0665-2254-4B61-95FC-CB2C4781AF2E}"/>
                </a:ext>
              </a:extLst>
            </p:cNvPr>
            <p:cNvSpPr txBox="1"/>
            <p:nvPr/>
          </p:nvSpPr>
          <p:spPr>
            <a:xfrm>
              <a:off x="8588392" y="4520562"/>
              <a:ext cx="1667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$222.8M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276596-341B-4304-A905-0565741684C1}"/>
                </a:ext>
              </a:extLst>
            </p:cNvPr>
            <p:cNvSpPr txBox="1"/>
            <p:nvPr/>
          </p:nvSpPr>
          <p:spPr>
            <a:xfrm>
              <a:off x="6362989" y="4517319"/>
              <a:ext cx="1667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$900M+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B022F6-2940-43E6-9E50-95F81B0EECCB}"/>
                </a:ext>
              </a:extLst>
            </p:cNvPr>
            <p:cNvSpPr txBox="1"/>
            <p:nvPr/>
          </p:nvSpPr>
          <p:spPr>
            <a:xfrm>
              <a:off x="4166441" y="4517319"/>
              <a:ext cx="172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$228.5M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7BA018-35B9-454E-B6AA-71A804C4EB12}"/>
                </a:ext>
              </a:extLst>
            </p:cNvPr>
            <p:cNvSpPr txBox="1"/>
            <p:nvPr/>
          </p:nvSpPr>
          <p:spPr>
            <a:xfrm>
              <a:off x="4056330" y="5118381"/>
              <a:ext cx="1948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00294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2% cut July-Dec 2022</a:t>
              </a:r>
              <a:endParaRPr lang="en-US" sz="11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439214-5F9C-40C2-BAB8-6F90878B00E0}"/>
                </a:ext>
              </a:extLst>
            </p:cNvPr>
            <p:cNvSpPr txBox="1"/>
            <p:nvPr/>
          </p:nvSpPr>
          <p:spPr>
            <a:xfrm>
              <a:off x="1898140" y="5118383"/>
              <a:ext cx="178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00294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Excluding relief funds</a:t>
              </a:r>
              <a:endParaRPr lang="en-US" sz="11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1E9AFE-A0E3-4EEB-BC0C-C4ED317BCF9E}"/>
                </a:ext>
              </a:extLst>
            </p:cNvPr>
            <p:cNvSpPr txBox="1"/>
            <p:nvPr/>
          </p:nvSpPr>
          <p:spPr>
            <a:xfrm>
              <a:off x="6303679" y="5118382"/>
              <a:ext cx="1786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rgbClr val="00294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4% cut 2023</a:t>
              </a:r>
              <a:endParaRPr lang="en-US" sz="11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CF697D-E8EC-4854-8E58-DBE8B6ED90C1}"/>
              </a:ext>
            </a:extLst>
          </p:cNvPr>
          <p:cNvGrpSpPr/>
          <p:nvPr/>
        </p:nvGrpSpPr>
        <p:grpSpPr>
          <a:xfrm>
            <a:off x="2223298" y="4111887"/>
            <a:ext cx="8833758" cy="1084742"/>
            <a:chOff x="212034" y="2802699"/>
            <a:chExt cx="8833758" cy="108474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BD0712-CC93-495B-A648-69851EB0C657}"/>
                </a:ext>
              </a:extLst>
            </p:cNvPr>
            <p:cNvGrpSpPr/>
            <p:nvPr/>
          </p:nvGrpSpPr>
          <p:grpSpPr>
            <a:xfrm>
              <a:off x="212034" y="2972591"/>
              <a:ext cx="8736294" cy="914850"/>
              <a:chOff x="-77350" y="3580900"/>
              <a:chExt cx="8736294" cy="914850"/>
            </a:xfrm>
          </p:grpSpPr>
          <p:sp>
            <p:nvSpPr>
              <p:cNvPr id="43" name="Callout: Down Arrow 42">
                <a:extLst>
                  <a:ext uri="{FF2B5EF4-FFF2-40B4-BE49-F238E27FC236}">
                    <a16:creationId xmlns:a16="http://schemas.microsoft.com/office/drawing/2014/main" id="{5D4FFBA0-2B7F-4FA3-9B01-9ECDECF87710}"/>
                  </a:ext>
                </a:extLst>
              </p:cNvPr>
              <p:cNvSpPr/>
              <p:nvPr/>
            </p:nvSpPr>
            <p:spPr>
              <a:xfrm>
                <a:off x="2124472" y="3580901"/>
                <a:ext cx="2130828" cy="914351"/>
              </a:xfrm>
              <a:prstGeom prst="downArrowCallou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allout: Down Arrow 43">
                <a:extLst>
                  <a:ext uri="{FF2B5EF4-FFF2-40B4-BE49-F238E27FC236}">
                    <a16:creationId xmlns:a16="http://schemas.microsoft.com/office/drawing/2014/main" id="{07EF86FC-FEE1-4B64-ADED-7796BA1795C8}"/>
                  </a:ext>
                </a:extLst>
              </p:cNvPr>
              <p:cNvSpPr/>
              <p:nvPr/>
            </p:nvSpPr>
            <p:spPr>
              <a:xfrm>
                <a:off x="-77350" y="3580900"/>
                <a:ext cx="2130828" cy="914351"/>
              </a:xfrm>
              <a:prstGeom prst="downArrowCallou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allout: Down Arrow 44">
                <a:extLst>
                  <a:ext uri="{FF2B5EF4-FFF2-40B4-BE49-F238E27FC236}">
                    <a16:creationId xmlns:a16="http://schemas.microsoft.com/office/drawing/2014/main" id="{C2DDCE2B-10B5-4FDB-AB9D-FCD1151EBA67}"/>
                  </a:ext>
                </a:extLst>
              </p:cNvPr>
              <p:cNvSpPr/>
              <p:nvPr/>
            </p:nvSpPr>
            <p:spPr>
              <a:xfrm>
                <a:off x="4326294" y="3581399"/>
                <a:ext cx="2130828" cy="914351"/>
              </a:xfrm>
              <a:prstGeom prst="downArrowCallou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llout: Down Arrow 45">
                <a:extLst>
                  <a:ext uri="{FF2B5EF4-FFF2-40B4-BE49-F238E27FC236}">
                    <a16:creationId xmlns:a16="http://schemas.microsoft.com/office/drawing/2014/main" id="{73F95F60-A3CF-4A92-B2FC-46FB8DEF1A61}"/>
                  </a:ext>
                </a:extLst>
              </p:cNvPr>
              <p:cNvSpPr/>
              <p:nvPr/>
            </p:nvSpPr>
            <p:spPr>
              <a:xfrm>
                <a:off x="6528116" y="3581399"/>
                <a:ext cx="2130828" cy="914351"/>
              </a:xfrm>
              <a:prstGeom prst="downArrowCallou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E0A508-2B09-48C7-9DF2-7B5E27F964A1}"/>
                </a:ext>
              </a:extLst>
            </p:cNvPr>
            <p:cNvSpPr txBox="1"/>
            <p:nvPr/>
          </p:nvSpPr>
          <p:spPr>
            <a:xfrm>
              <a:off x="4849035" y="3106485"/>
              <a:ext cx="171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PAYGO*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0BE848-903C-4D17-BEAA-5C66A9E7F5C9}"/>
                </a:ext>
              </a:extLst>
            </p:cNvPr>
            <p:cNvSpPr txBox="1"/>
            <p:nvPr/>
          </p:nvSpPr>
          <p:spPr>
            <a:xfrm>
              <a:off x="6772976" y="3008503"/>
              <a:ext cx="2272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Bad Debt Reimbursement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F561C8-7C97-419A-8140-220540CF5B50}"/>
                </a:ext>
              </a:extLst>
            </p:cNvPr>
            <p:cNvSpPr txBox="1"/>
            <p:nvPr/>
          </p:nvSpPr>
          <p:spPr>
            <a:xfrm>
              <a:off x="2859986" y="2989929"/>
              <a:ext cx="1309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Medicare Sequester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7B2456-3B50-4581-B677-E28E7F08E274}"/>
                </a:ext>
              </a:extLst>
            </p:cNvPr>
            <p:cNvSpPr txBox="1"/>
            <p:nvPr/>
          </p:nvSpPr>
          <p:spPr>
            <a:xfrm>
              <a:off x="243273" y="2989929"/>
              <a:ext cx="206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Negative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Operating Margin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403B17-8EEB-4D29-80EE-71DCC3A0EE81}"/>
                </a:ext>
              </a:extLst>
            </p:cNvPr>
            <p:cNvCxnSpPr/>
            <p:nvPr/>
          </p:nvCxnSpPr>
          <p:spPr>
            <a:xfrm>
              <a:off x="943169" y="2802699"/>
              <a:ext cx="734501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568EC01-882E-4A1C-A4A4-4B674727E8FB}"/>
              </a:ext>
            </a:extLst>
          </p:cNvPr>
          <p:cNvSpPr txBox="1"/>
          <p:nvPr/>
        </p:nvSpPr>
        <p:spPr>
          <a:xfrm>
            <a:off x="2715320" y="549851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4D66E9-09D8-4CFD-8D34-F9EBC1698A39}"/>
              </a:ext>
            </a:extLst>
          </p:cNvPr>
          <p:cNvSpPr txBox="1"/>
          <p:nvPr/>
        </p:nvSpPr>
        <p:spPr>
          <a:xfrm>
            <a:off x="9060256" y="5489328"/>
            <a:ext cx="16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$10.6M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7A06D4-9740-4E57-82DF-4579AF1BA72A}"/>
              </a:ext>
            </a:extLst>
          </p:cNvPr>
          <p:cNvSpPr txBox="1"/>
          <p:nvPr/>
        </p:nvSpPr>
        <p:spPr>
          <a:xfrm>
            <a:off x="4661886" y="5498515"/>
            <a:ext cx="172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$11.2M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BB81CB-49C5-4FCE-9A5B-1CE7797046F8}"/>
              </a:ext>
            </a:extLst>
          </p:cNvPr>
          <p:cNvSpPr txBox="1"/>
          <p:nvPr/>
        </p:nvSpPr>
        <p:spPr>
          <a:xfrm>
            <a:off x="6834621" y="5498515"/>
            <a:ext cx="16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$22.5M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AABFF3-955B-4DE9-B4EA-384F5F289AE4}"/>
              </a:ext>
            </a:extLst>
          </p:cNvPr>
          <p:cNvSpPr txBox="1"/>
          <p:nvPr/>
        </p:nvSpPr>
        <p:spPr>
          <a:xfrm>
            <a:off x="428047" y="6196663"/>
            <a:ext cx="8691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*PAYGO is a legislative rule that </a:t>
            </a:r>
            <a:r>
              <a:rPr lang="en-US" sz="1050" b="0" i="0" u="none" strike="noStrike" baseline="0">
                <a:solidFill>
                  <a:srgbClr val="211D1E"/>
                </a:solidFill>
                <a:latin typeface="Segoe UI" panose="020B0502040204020203" pitchFamily="34" charset="0"/>
              </a:rPr>
              <a:t>requires across-the-board cuts to spending programs if new legislation increases the federal deficit. </a:t>
            </a:r>
            <a:endParaRPr lang="en-US" sz="1050">
              <a:solidFill>
                <a:srgbClr val="00294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C5D269-3DBE-4A06-84B5-FD3AA02B8F62}"/>
              </a:ext>
            </a:extLst>
          </p:cNvPr>
          <p:cNvSpPr txBox="1"/>
          <p:nvPr/>
        </p:nvSpPr>
        <p:spPr>
          <a:xfrm>
            <a:off x="303512" y="4583924"/>
            <a:ext cx="154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Ohio</a:t>
            </a:r>
          </a:p>
        </p:txBody>
      </p:sp>
    </p:spTree>
    <p:extLst>
      <p:ext uri="{BB962C8B-B14F-4D97-AF65-F5344CB8AC3E}">
        <p14:creationId xmlns:p14="http://schemas.microsoft.com/office/powerpoint/2010/main" val="191793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8A4E069-4F4D-4732-819E-2C55420853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636521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8A4E069-4F4D-4732-819E-2C55420853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C4F303-BA13-4B0E-97EB-D50A2AC1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00" y="-4931"/>
            <a:ext cx="8456792" cy="1143000"/>
          </a:xfrm>
        </p:spPr>
        <p:txBody>
          <a:bodyPr vert="horz"/>
          <a:lstStyle/>
          <a:p>
            <a:r>
              <a:rPr lang="en-US"/>
              <a:t>How Unstable is the Rural Health Safety Net?</a:t>
            </a:r>
            <a:br>
              <a:rPr lang="en-US"/>
            </a:br>
            <a:r>
              <a:rPr lang="en-US" sz="1600">
                <a:solidFill>
                  <a:srgbClr val="5B5857"/>
                </a:solidFill>
                <a:latin typeface="+mn-lt"/>
              </a:rPr>
              <a:t>Operating Margin, Closures and Hospital Vulnerability</a:t>
            </a:r>
            <a:endParaRPr lang="en-US">
              <a:solidFill>
                <a:srgbClr val="5B5857"/>
              </a:solidFill>
              <a:latin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4F0E3F-F9B1-4744-98E3-DA1F4F56B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451" y="2803067"/>
            <a:ext cx="1544737" cy="103145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D1CAE6B-D9A1-47D0-9C46-633220C6E738}"/>
              </a:ext>
            </a:extLst>
          </p:cNvPr>
          <p:cNvSpPr txBox="1"/>
          <p:nvPr/>
        </p:nvSpPr>
        <p:spPr>
          <a:xfrm>
            <a:off x="7317861" y="3424967"/>
            <a:ext cx="178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Operating in the Red (includes relief funds) </a:t>
            </a:r>
            <a:endParaRPr lang="en-US" sz="1100">
              <a:solidFill>
                <a:srgbClr val="00294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143DF1-5915-417B-97FC-8171CDCA0B6D}"/>
              </a:ext>
            </a:extLst>
          </p:cNvPr>
          <p:cNvSpPr txBox="1"/>
          <p:nvPr/>
        </p:nvSpPr>
        <p:spPr>
          <a:xfrm>
            <a:off x="5376850" y="3301858"/>
            <a:ext cx="155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294C"/>
                </a:solidFill>
                <a:latin typeface="Rockwell Nova Cond" panose="020B0604020202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5A1D10-77D6-48F5-80F9-E8A69E9A388A}"/>
              </a:ext>
            </a:extLst>
          </p:cNvPr>
          <p:cNvSpPr txBox="1"/>
          <p:nvPr/>
        </p:nvSpPr>
        <p:spPr>
          <a:xfrm>
            <a:off x="7317860" y="4708657"/>
            <a:ext cx="178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Rural Hospitals Closed in 2021</a:t>
            </a:r>
            <a:endParaRPr lang="en-US" sz="1100">
              <a:solidFill>
                <a:srgbClr val="00294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DC850E-F446-49FF-805A-13C7D5B0C0A2}"/>
              </a:ext>
            </a:extLst>
          </p:cNvPr>
          <p:cNvSpPr txBox="1"/>
          <p:nvPr/>
        </p:nvSpPr>
        <p:spPr>
          <a:xfrm>
            <a:off x="5313968" y="4585548"/>
            <a:ext cx="155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294C"/>
                </a:solidFill>
                <a:latin typeface="Rockwell Nova Cond" panose="020B0604020202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3F50A6-9897-43FF-8DFC-135C9C5B217C}"/>
              </a:ext>
            </a:extLst>
          </p:cNvPr>
          <p:cNvGrpSpPr/>
          <p:nvPr/>
        </p:nvGrpSpPr>
        <p:grpSpPr>
          <a:xfrm>
            <a:off x="4533070" y="3498619"/>
            <a:ext cx="597160" cy="1639600"/>
            <a:chOff x="3224821" y="2354135"/>
            <a:chExt cx="597160" cy="16396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A33B7AC-99D6-47B6-89E2-F6D6B897C411}"/>
                </a:ext>
              </a:extLst>
            </p:cNvPr>
            <p:cNvGrpSpPr/>
            <p:nvPr/>
          </p:nvGrpSpPr>
          <p:grpSpPr>
            <a:xfrm rot="16200000">
              <a:off x="3368286" y="2236342"/>
              <a:ext cx="335902" cy="571488"/>
              <a:chOff x="2593745" y="1832361"/>
              <a:chExt cx="335902" cy="571488"/>
            </a:xfrm>
            <a:solidFill>
              <a:srgbClr val="C00000"/>
            </a:solidFill>
          </p:grpSpPr>
          <p:sp>
            <p:nvSpPr>
              <p:cNvPr id="60" name="Arrow: Chevron 59">
                <a:extLst>
                  <a:ext uri="{FF2B5EF4-FFF2-40B4-BE49-F238E27FC236}">
                    <a16:creationId xmlns:a16="http://schemas.microsoft.com/office/drawing/2014/main" id="{0D486569-6E74-4276-BAF6-C7670745EBF9}"/>
                  </a:ext>
                </a:extLst>
              </p:cNvPr>
              <p:cNvSpPr/>
              <p:nvPr/>
            </p:nvSpPr>
            <p:spPr>
              <a:xfrm rot="5400000">
                <a:off x="2612406" y="1813700"/>
                <a:ext cx="298579" cy="33590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Segoe UI Light"/>
                </a:endParaRPr>
              </a:p>
            </p:txBody>
          </p:sp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id="{E51B5C3C-8B96-43A5-8B21-BB20CC4C3CDB}"/>
                  </a:ext>
                </a:extLst>
              </p:cNvPr>
              <p:cNvSpPr/>
              <p:nvPr/>
            </p:nvSpPr>
            <p:spPr>
              <a:xfrm rot="5400000">
                <a:off x="2612406" y="2086609"/>
                <a:ext cx="298579" cy="33590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Segoe UI Light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1567F7-4258-4FC2-8ED6-01CF226F0766}"/>
                </a:ext>
              </a:extLst>
            </p:cNvPr>
            <p:cNvGrpSpPr/>
            <p:nvPr/>
          </p:nvGrpSpPr>
          <p:grpSpPr>
            <a:xfrm rot="16200000">
              <a:off x="3342614" y="3540040"/>
              <a:ext cx="335902" cy="571488"/>
              <a:chOff x="2593745" y="1832361"/>
              <a:chExt cx="335902" cy="571488"/>
            </a:xfrm>
            <a:solidFill>
              <a:srgbClr val="C00000"/>
            </a:solidFill>
          </p:grpSpPr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6392AC83-97CE-4A81-A6D2-56FE6A1151CA}"/>
                  </a:ext>
                </a:extLst>
              </p:cNvPr>
              <p:cNvSpPr/>
              <p:nvPr/>
            </p:nvSpPr>
            <p:spPr>
              <a:xfrm rot="5400000">
                <a:off x="2612406" y="1813700"/>
                <a:ext cx="298579" cy="33590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Segoe UI Light"/>
                </a:endParaRPr>
              </a:p>
            </p:txBody>
          </p:sp>
          <p:sp>
            <p:nvSpPr>
              <p:cNvPr id="65" name="Arrow: Chevron 64">
                <a:extLst>
                  <a:ext uri="{FF2B5EF4-FFF2-40B4-BE49-F238E27FC236}">
                    <a16:creationId xmlns:a16="http://schemas.microsoft.com/office/drawing/2014/main" id="{463C2E55-FA85-40E2-B615-A687B211F563}"/>
                  </a:ext>
                </a:extLst>
              </p:cNvPr>
              <p:cNvSpPr/>
              <p:nvPr/>
            </p:nvSpPr>
            <p:spPr>
              <a:xfrm rot="5400000">
                <a:off x="2612406" y="2086609"/>
                <a:ext cx="298579" cy="33590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Segoe UI Light"/>
                </a:endParaRPr>
              </a:p>
            </p:txBody>
          </p:sp>
        </p:grpSp>
      </p:grp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AF9B5DBD-FDAD-439A-8522-845B69B5D519}"/>
              </a:ext>
            </a:extLst>
          </p:cNvPr>
          <p:cNvSpPr/>
          <p:nvPr/>
        </p:nvSpPr>
        <p:spPr>
          <a:xfrm>
            <a:off x="4562254" y="2279419"/>
            <a:ext cx="298579" cy="335902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70C8BB30-91CD-4419-99CA-E2C13E28E525}"/>
              </a:ext>
            </a:extLst>
          </p:cNvPr>
          <p:cNvSpPr/>
          <p:nvPr/>
        </p:nvSpPr>
        <p:spPr>
          <a:xfrm>
            <a:off x="4857323" y="2279419"/>
            <a:ext cx="298579" cy="335902"/>
          </a:xfrm>
          <a:prstGeom prst="chevron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DD8AEE-7CE3-4096-9FCD-DD7FBF090289}"/>
              </a:ext>
            </a:extLst>
          </p:cNvPr>
          <p:cNvSpPr txBox="1"/>
          <p:nvPr/>
        </p:nvSpPr>
        <p:spPr>
          <a:xfrm>
            <a:off x="5279211" y="2092367"/>
            <a:ext cx="191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294C"/>
                </a:solidFill>
                <a:latin typeface="Rockwell Nova Cond" panose="020B0604020202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$12.9B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471D06-12E4-426F-A763-85A0667B318E}"/>
              </a:ext>
            </a:extLst>
          </p:cNvPr>
          <p:cNvSpPr txBox="1"/>
          <p:nvPr/>
        </p:nvSpPr>
        <p:spPr>
          <a:xfrm>
            <a:off x="7317861" y="2185760"/>
            <a:ext cx="178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Pandemic Relief Payments*</a:t>
            </a:r>
            <a:endParaRPr lang="en-US" sz="1100">
              <a:solidFill>
                <a:srgbClr val="00294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D83F4-864E-42EC-A249-09A95D85D98D}"/>
              </a:ext>
            </a:extLst>
          </p:cNvPr>
          <p:cNvSpPr txBox="1"/>
          <p:nvPr/>
        </p:nvSpPr>
        <p:spPr>
          <a:xfrm>
            <a:off x="335401" y="6148765"/>
            <a:ext cx="464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294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*CARES Act and CAAP</a:t>
            </a:r>
            <a:endParaRPr lang="en-US" sz="900">
              <a:solidFill>
                <a:srgbClr val="00294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D305F69-7918-4C9F-9F61-F08E50E52E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027526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D305F69-7918-4C9F-9F61-F08E50E52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4CAEF9F-48D9-4D7D-963F-AACF904F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32" y="0"/>
            <a:ext cx="7408506" cy="1143000"/>
          </a:xfrm>
        </p:spPr>
        <p:txBody>
          <a:bodyPr vert="horz"/>
          <a:lstStyle/>
          <a:p>
            <a:r>
              <a:rPr lang="en-US"/>
              <a:t>Pandemic Relief Funds Stabilize Safety Net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B11F8B-B90D-44A0-83CB-997C8C0C8C80}"/>
              </a:ext>
            </a:extLst>
          </p:cNvPr>
          <p:cNvGrpSpPr/>
          <p:nvPr/>
        </p:nvGrpSpPr>
        <p:grpSpPr>
          <a:xfrm>
            <a:off x="2379475" y="1624340"/>
            <a:ext cx="7380536" cy="2586307"/>
            <a:chOff x="943169" y="1306286"/>
            <a:chExt cx="7380536" cy="25863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7EFCE2-0836-457A-813E-A01E58513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254" y="1306286"/>
              <a:ext cx="1438859" cy="1496413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A6DD3C-DF7C-4D08-983F-823E4D5C2174}"/>
                </a:ext>
              </a:extLst>
            </p:cNvPr>
            <p:cNvGrpSpPr/>
            <p:nvPr/>
          </p:nvGrpSpPr>
          <p:grpSpPr>
            <a:xfrm>
              <a:off x="995683" y="2973090"/>
              <a:ext cx="7328022" cy="919503"/>
              <a:chOff x="706299" y="3581399"/>
              <a:chExt cx="7328022" cy="919503"/>
            </a:xfrm>
          </p:grpSpPr>
          <p:sp>
            <p:nvSpPr>
              <p:cNvPr id="20" name="Callout: Down Arrow 19">
                <a:extLst>
                  <a:ext uri="{FF2B5EF4-FFF2-40B4-BE49-F238E27FC236}">
                    <a16:creationId xmlns:a16="http://schemas.microsoft.com/office/drawing/2014/main" id="{5521E15B-A244-4809-89E6-DB816D2F69D7}"/>
                  </a:ext>
                </a:extLst>
              </p:cNvPr>
              <p:cNvSpPr/>
              <p:nvPr/>
            </p:nvSpPr>
            <p:spPr>
              <a:xfrm>
                <a:off x="706299" y="3586551"/>
                <a:ext cx="2130828" cy="914351"/>
              </a:xfrm>
              <a:prstGeom prst="downArrowCallou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llout: Down Arrow 21">
                <a:extLst>
                  <a:ext uri="{FF2B5EF4-FFF2-40B4-BE49-F238E27FC236}">
                    <a16:creationId xmlns:a16="http://schemas.microsoft.com/office/drawing/2014/main" id="{457CA99C-EEF3-45EF-82A5-030EE8169F0B}"/>
                  </a:ext>
                </a:extLst>
              </p:cNvPr>
              <p:cNvSpPr/>
              <p:nvPr/>
            </p:nvSpPr>
            <p:spPr>
              <a:xfrm>
                <a:off x="3341771" y="3581399"/>
                <a:ext cx="2130828" cy="914351"/>
              </a:xfrm>
              <a:prstGeom prst="downArrowCallou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llout: Down Arrow 22">
                <a:extLst>
                  <a:ext uri="{FF2B5EF4-FFF2-40B4-BE49-F238E27FC236}">
                    <a16:creationId xmlns:a16="http://schemas.microsoft.com/office/drawing/2014/main" id="{0AED9735-1247-4939-A600-3937164408FA}"/>
                  </a:ext>
                </a:extLst>
              </p:cNvPr>
              <p:cNvSpPr/>
              <p:nvPr/>
            </p:nvSpPr>
            <p:spPr>
              <a:xfrm>
                <a:off x="5903493" y="3581399"/>
                <a:ext cx="2130828" cy="914351"/>
              </a:xfrm>
              <a:prstGeom prst="downArrowCallou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E16FAD-58D0-46A9-8224-6F3680399605}"/>
                </a:ext>
              </a:extLst>
            </p:cNvPr>
            <p:cNvSpPr txBox="1"/>
            <p:nvPr/>
          </p:nvSpPr>
          <p:spPr>
            <a:xfrm>
              <a:off x="6400788" y="2989929"/>
              <a:ext cx="1715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American </a:t>
              </a:r>
              <a:b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Rescue Plan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16B0F9-6FFE-4331-A47E-06B1C678CA28}"/>
                </a:ext>
              </a:extLst>
            </p:cNvPr>
            <p:cNvSpPr txBox="1"/>
            <p:nvPr/>
          </p:nvSpPr>
          <p:spPr>
            <a:xfrm>
              <a:off x="3560161" y="2989929"/>
              <a:ext cx="2272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Medicare </a:t>
              </a:r>
              <a:b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Advanced Payments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379DE3-E4E5-44AE-900F-C78DB6C97D9C}"/>
                </a:ext>
              </a:extLst>
            </p:cNvPr>
            <p:cNvSpPr txBox="1"/>
            <p:nvPr/>
          </p:nvSpPr>
          <p:spPr>
            <a:xfrm>
              <a:off x="1406273" y="3101035"/>
              <a:ext cx="1309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CARES Act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164B39-00C1-4C88-96A2-3746C45A3504}"/>
                </a:ext>
              </a:extLst>
            </p:cNvPr>
            <p:cNvCxnSpPr/>
            <p:nvPr/>
          </p:nvCxnSpPr>
          <p:spPr>
            <a:xfrm>
              <a:off x="943169" y="2802699"/>
              <a:ext cx="734501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E2E0665-2254-4B61-95FC-CB2C4781AF2E}"/>
              </a:ext>
            </a:extLst>
          </p:cNvPr>
          <p:cNvSpPr txBox="1"/>
          <p:nvPr/>
        </p:nvSpPr>
        <p:spPr>
          <a:xfrm>
            <a:off x="8061938" y="4517319"/>
            <a:ext cx="137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$887M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276596-341B-4304-A905-0565741684C1}"/>
              </a:ext>
            </a:extLst>
          </p:cNvPr>
          <p:cNvSpPr txBox="1"/>
          <p:nvPr/>
        </p:nvSpPr>
        <p:spPr>
          <a:xfrm>
            <a:off x="5559997" y="451731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$8.2B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022F6-2940-43E6-9E50-95F81B0EECCB}"/>
              </a:ext>
            </a:extLst>
          </p:cNvPr>
          <p:cNvSpPr txBox="1"/>
          <p:nvPr/>
        </p:nvSpPr>
        <p:spPr>
          <a:xfrm>
            <a:off x="2873288" y="451731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$4.8B</a:t>
            </a:r>
          </a:p>
        </p:txBody>
      </p:sp>
    </p:spTree>
    <p:extLst>
      <p:ext uri="{BB962C8B-B14F-4D97-AF65-F5344CB8AC3E}">
        <p14:creationId xmlns:p14="http://schemas.microsoft.com/office/powerpoint/2010/main" val="371116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A1A8C5-814E-4AE9-B797-8C44585701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182241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A1A8C5-814E-4AE9-B797-8C4458570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1F96FFF-A29F-45C0-AB38-A2CF95A66691}"/>
              </a:ext>
            </a:extLst>
          </p:cNvPr>
          <p:cNvSpPr/>
          <p:nvPr/>
        </p:nvSpPr>
        <p:spPr>
          <a:xfrm>
            <a:off x="1" y="1143000"/>
            <a:ext cx="9960634" cy="308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0D92A-F937-4D21-9224-8289593B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7C67-D519-4B2F-AFCF-0DE8277A43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0635" y="6675118"/>
            <a:ext cx="609961" cy="123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 PAGE </a:t>
            </a:r>
            <a:fld id="{BDC2D440-ACB6-4E61-91AB-7728570A7125}" type="slidenum">
              <a:rPr smtClean="0"/>
              <a:pPr/>
              <a:t>2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75361EF-9C9C-4BE2-931B-D24184CD3E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5760"/>
          <a:stretch/>
        </p:blipFill>
        <p:spPr>
          <a:xfrm>
            <a:off x="7981950" y="9525"/>
            <a:ext cx="4210050" cy="64965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6429F7-5421-4A6F-A472-E5D77756341F}"/>
              </a:ext>
            </a:extLst>
          </p:cNvPr>
          <p:cNvGrpSpPr/>
          <p:nvPr/>
        </p:nvGrpSpPr>
        <p:grpSpPr>
          <a:xfrm>
            <a:off x="843090" y="2359560"/>
            <a:ext cx="4598209" cy="2854436"/>
            <a:chOff x="548557" y="2407185"/>
            <a:chExt cx="5477774" cy="285443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5A62A9-43A9-4F2D-B4DA-223F754AA89E}"/>
                </a:ext>
              </a:extLst>
            </p:cNvPr>
            <p:cNvCxnSpPr/>
            <p:nvPr/>
          </p:nvCxnSpPr>
          <p:spPr>
            <a:xfrm flipH="1">
              <a:off x="548557" y="2407185"/>
              <a:ext cx="547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312D6B-7739-411B-8F4E-94CE74D2D170}"/>
                </a:ext>
              </a:extLst>
            </p:cNvPr>
            <p:cNvCxnSpPr/>
            <p:nvPr/>
          </p:nvCxnSpPr>
          <p:spPr>
            <a:xfrm flipH="1">
              <a:off x="548557" y="3120794"/>
              <a:ext cx="547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5CCA16-0717-4402-9EF1-84C4034C6A83}"/>
                </a:ext>
              </a:extLst>
            </p:cNvPr>
            <p:cNvCxnSpPr/>
            <p:nvPr/>
          </p:nvCxnSpPr>
          <p:spPr>
            <a:xfrm flipH="1">
              <a:off x="548557" y="3834403"/>
              <a:ext cx="547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CB2216-C4F8-490D-B6E6-A2BBCBD9DC29}"/>
                </a:ext>
              </a:extLst>
            </p:cNvPr>
            <p:cNvCxnSpPr/>
            <p:nvPr/>
          </p:nvCxnSpPr>
          <p:spPr>
            <a:xfrm flipH="1">
              <a:off x="548557" y="4548012"/>
              <a:ext cx="547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B76454-C906-463D-A913-89CA9CCA6A18}"/>
                </a:ext>
              </a:extLst>
            </p:cNvPr>
            <p:cNvCxnSpPr/>
            <p:nvPr/>
          </p:nvCxnSpPr>
          <p:spPr>
            <a:xfrm flipH="1">
              <a:off x="548557" y="5261621"/>
              <a:ext cx="547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0CFD3D-F555-4A45-86A4-7E4DE94E31FD}"/>
              </a:ext>
            </a:extLst>
          </p:cNvPr>
          <p:cNvSpPr txBox="1"/>
          <p:nvPr/>
        </p:nvSpPr>
        <p:spPr>
          <a:xfrm>
            <a:off x="782129" y="1801618"/>
            <a:ext cx="505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ea typeface="Verdana" panose="020B0604030504040204" pitchFamily="34" charset="0"/>
              </a:rPr>
              <a:t>Understanding Who We Serve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8D6EA-399B-472A-9C2C-80F3D617727C}"/>
              </a:ext>
            </a:extLst>
          </p:cNvPr>
          <p:cNvSpPr txBox="1"/>
          <p:nvPr/>
        </p:nvSpPr>
        <p:spPr>
          <a:xfrm>
            <a:off x="782129" y="2513043"/>
            <a:ext cx="505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ea typeface="Verdana" panose="020B0604030504040204" pitchFamily="34" charset="0"/>
              </a:rPr>
              <a:t>Rural Health Inequity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B66AB0-61C5-41EA-8A23-D232B5179A16}"/>
              </a:ext>
            </a:extLst>
          </p:cNvPr>
          <p:cNvSpPr txBox="1"/>
          <p:nvPr/>
        </p:nvSpPr>
        <p:spPr>
          <a:xfrm>
            <a:off x="782129" y="3224468"/>
            <a:ext cx="505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ea typeface="Verdana" panose="020B0604030504040204" pitchFamily="34" charset="0"/>
              </a:rPr>
              <a:t>Uncertainty Threatens Stability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DC1D9-ADA8-4E02-B8FC-9A89162E3F93}"/>
              </a:ext>
            </a:extLst>
          </p:cNvPr>
          <p:cNvSpPr txBox="1"/>
          <p:nvPr/>
        </p:nvSpPr>
        <p:spPr>
          <a:xfrm>
            <a:off x="782129" y="3938076"/>
            <a:ext cx="505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ea typeface="Verdana" panose="020B0604030504040204" pitchFamily="34" charset="0"/>
              </a:rPr>
              <a:t>Nurse Staffing Crisis and its 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813F05-5882-4973-8629-2BBDC9E0D286}"/>
              </a:ext>
            </a:extLst>
          </p:cNvPr>
          <p:cNvSpPr txBox="1"/>
          <p:nvPr/>
        </p:nvSpPr>
        <p:spPr>
          <a:xfrm>
            <a:off x="782129" y="4649802"/>
            <a:ext cx="505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ea typeface="Verdana" panose="020B0604030504040204" pitchFamily="34" charset="0"/>
              </a:rPr>
              <a:t>Ohio’s Top Performing Rural Hospitals</a:t>
            </a:r>
          </a:p>
        </p:txBody>
      </p:sp>
    </p:spTree>
    <p:extLst>
      <p:ext uri="{BB962C8B-B14F-4D97-AF65-F5344CB8AC3E}">
        <p14:creationId xmlns:p14="http://schemas.microsoft.com/office/powerpoint/2010/main" val="256531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F958EC-148D-4B86-B100-DBD5FE211F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794399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AF958EC-148D-4B86-B100-DBD5FE211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C11A6BC-2DE8-4C53-A98B-08287B8B4F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800">
              <a:latin typeface="Segoe UI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DFFBF-7781-4F11-844B-CFB7989D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800"/>
              <a:t>Nurse Staffing Crisis and Dwindling Access to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F572E-F394-40A3-9E0B-C05D45442D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Stability of the rural health safety net</a:t>
            </a:r>
          </a:p>
        </p:txBody>
      </p:sp>
    </p:spTree>
    <p:extLst>
      <p:ext uri="{BB962C8B-B14F-4D97-AF65-F5344CB8AC3E}">
        <p14:creationId xmlns:p14="http://schemas.microsoft.com/office/powerpoint/2010/main" val="319365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599661" y="15464"/>
            <a:ext cx="853751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What percentage of your healthcare personnel is fully vaccinated?</a:t>
            </a:r>
            <a:endParaRPr lang="en-US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AE578-30DC-443F-90AF-E6547FC605E8}"/>
              </a:ext>
            </a:extLst>
          </p:cNvPr>
          <p:cNvSpPr txBox="1"/>
          <p:nvPr/>
        </p:nvSpPr>
        <p:spPr>
          <a:xfrm>
            <a:off x="262400" y="6228942"/>
            <a:ext cx="784211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6E0DF0-7028-4B8D-8759-894C34243E24}"/>
              </a:ext>
            </a:extLst>
          </p:cNvPr>
          <p:cNvGraphicFramePr/>
          <p:nvPr/>
        </p:nvGraphicFramePr>
        <p:xfrm>
          <a:off x="3528144" y="1652265"/>
          <a:ext cx="6377033" cy="42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9E0431-E25C-4A28-9722-C3910C86B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15" y="2741502"/>
            <a:ext cx="1362044" cy="129942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4CF6FC-185C-454F-B8FF-C0DA9A7A8631}"/>
              </a:ext>
            </a:extLst>
          </p:cNvPr>
          <p:cNvSpPr/>
          <p:nvPr/>
        </p:nvSpPr>
        <p:spPr>
          <a:xfrm>
            <a:off x="2407059" y="1651893"/>
            <a:ext cx="8619204" cy="4199048"/>
          </a:xfrm>
          <a:prstGeom prst="roundRect">
            <a:avLst>
              <a:gd name="adj" fmla="val 109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374B2-3567-44DD-B519-371D298CDAFB}"/>
              </a:ext>
            </a:extLst>
          </p:cNvPr>
          <p:cNvSpPr txBox="1"/>
          <p:nvPr/>
        </p:nvSpPr>
        <p:spPr>
          <a:xfrm>
            <a:off x="8575253" y="3272107"/>
            <a:ext cx="3415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 percentage of those indicating that 90%-100% of healthcare personnel are fully vaccinated </a:t>
            </a:r>
            <a:r>
              <a:rPr lang="en-US" sz="1200" b="1" i="1" u="sng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has increased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</a:t>
            </a:r>
          </a:p>
          <a:p>
            <a:pPr algn="l"/>
            <a:endParaRPr lang="en-US" sz="12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But…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40%</a:t>
            </a:r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of respondents 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still put their staff vaccination rate</a:t>
            </a:r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between 70 and 89%.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7D7B3-B02B-4F30-A6EC-3576D3190F7A}"/>
              </a:ext>
            </a:extLst>
          </p:cNvPr>
          <p:cNvSpPr txBox="1"/>
          <p:nvPr/>
        </p:nvSpPr>
        <p:spPr>
          <a:xfrm>
            <a:off x="8947010" y="1879864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A34-A82A-4B75-B0E4-F79EC76AF936}"/>
              </a:ext>
            </a:extLst>
          </p:cNvPr>
          <p:cNvSpPr txBox="1"/>
          <p:nvPr/>
        </p:nvSpPr>
        <p:spPr>
          <a:xfrm>
            <a:off x="7663237" y="2871997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53F66-FFA0-4618-B21E-B34426230871}"/>
              </a:ext>
            </a:extLst>
          </p:cNvPr>
          <p:cNvSpPr txBox="1"/>
          <p:nvPr/>
        </p:nvSpPr>
        <p:spPr>
          <a:xfrm>
            <a:off x="2562258" y="2123860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90%-100%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23C01-8FB0-4A1D-9355-F9B0D95714F5}"/>
              </a:ext>
            </a:extLst>
          </p:cNvPr>
          <p:cNvSpPr txBox="1"/>
          <p:nvPr/>
        </p:nvSpPr>
        <p:spPr>
          <a:xfrm>
            <a:off x="2611954" y="3118219"/>
            <a:ext cx="1012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70%-89%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3BB7A-673A-4B30-863A-B5C538C1CCE4}"/>
              </a:ext>
            </a:extLst>
          </p:cNvPr>
          <p:cNvSpPr txBox="1"/>
          <p:nvPr/>
        </p:nvSpPr>
        <p:spPr>
          <a:xfrm>
            <a:off x="2613178" y="4129798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50%-69%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F89B0-F9AD-4205-8D68-7E7B7F72800A}"/>
              </a:ext>
            </a:extLst>
          </p:cNvPr>
          <p:cNvSpPr txBox="1"/>
          <p:nvPr/>
        </p:nvSpPr>
        <p:spPr>
          <a:xfrm>
            <a:off x="2613178" y="5124157"/>
            <a:ext cx="91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&lt;50%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261EA-C28D-43BB-A56D-94A30E9D544E}"/>
              </a:ext>
            </a:extLst>
          </p:cNvPr>
          <p:cNvSpPr/>
          <p:nvPr/>
        </p:nvSpPr>
        <p:spPr>
          <a:xfrm>
            <a:off x="7424698" y="6128926"/>
            <a:ext cx="238539" cy="2154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E76D69-DDC6-4EA8-8A56-4EBACFB4822C}"/>
              </a:ext>
            </a:extLst>
          </p:cNvPr>
          <p:cNvSpPr/>
          <p:nvPr/>
        </p:nvSpPr>
        <p:spPr>
          <a:xfrm>
            <a:off x="5768009" y="6128926"/>
            <a:ext cx="238539" cy="2154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EFF75-6D85-4316-A415-7A08E8262517}"/>
              </a:ext>
            </a:extLst>
          </p:cNvPr>
          <p:cNvSpPr txBox="1"/>
          <p:nvPr/>
        </p:nvSpPr>
        <p:spPr>
          <a:xfrm>
            <a:off x="6074012" y="6098137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October ‘21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220934-73D7-4723-9AD5-418401A00B13}"/>
              </a:ext>
            </a:extLst>
          </p:cNvPr>
          <p:cNvSpPr txBox="1"/>
          <p:nvPr/>
        </p:nvSpPr>
        <p:spPr>
          <a:xfrm>
            <a:off x="7796000" y="6098137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May ‘21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A0675F-F6E7-46F7-A556-50F007FEA403}"/>
              </a:ext>
            </a:extLst>
          </p:cNvPr>
          <p:cNvSpPr txBox="1"/>
          <p:nvPr/>
        </p:nvSpPr>
        <p:spPr>
          <a:xfrm>
            <a:off x="4492334" y="3840868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8%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7A0EB3-B029-4F00-8A8A-B557F9D58A58}"/>
              </a:ext>
            </a:extLst>
          </p:cNvPr>
          <p:cNvSpPr/>
          <p:nvPr/>
        </p:nvSpPr>
        <p:spPr>
          <a:xfrm>
            <a:off x="4253795" y="6113082"/>
            <a:ext cx="238539" cy="2154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6631CF-2F4A-40FE-8E40-ADA016D8FA72}"/>
              </a:ext>
            </a:extLst>
          </p:cNvPr>
          <p:cNvSpPr txBox="1"/>
          <p:nvPr/>
        </p:nvSpPr>
        <p:spPr>
          <a:xfrm>
            <a:off x="4589841" y="6096414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April ’22*</a:t>
            </a:r>
          </a:p>
        </p:txBody>
      </p:sp>
    </p:spTree>
    <p:extLst>
      <p:ext uri="{BB962C8B-B14F-4D97-AF65-F5344CB8AC3E}">
        <p14:creationId xmlns:p14="http://schemas.microsoft.com/office/powerpoint/2010/main" val="428059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599661" y="15464"/>
            <a:ext cx="853751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Impact of vaccine mandates on healthcare personnel</a:t>
            </a:r>
            <a:endParaRPr lang="en-US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AE578-30DC-443F-90AF-E6547FC605E8}"/>
              </a:ext>
            </a:extLst>
          </p:cNvPr>
          <p:cNvSpPr txBox="1"/>
          <p:nvPr/>
        </p:nvSpPr>
        <p:spPr>
          <a:xfrm>
            <a:off x="322167" y="6201047"/>
            <a:ext cx="341520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6E0DF0-7028-4B8D-8759-894C34243E24}"/>
              </a:ext>
            </a:extLst>
          </p:cNvPr>
          <p:cNvGraphicFramePr/>
          <p:nvPr/>
        </p:nvGraphicFramePr>
        <p:xfrm>
          <a:off x="2457769" y="1922497"/>
          <a:ext cx="3246281" cy="407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9E0431-E25C-4A28-9722-C3910C86B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0" y="2670791"/>
            <a:ext cx="1362044" cy="129942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4CF6FC-185C-454F-B8FF-C0DA9A7A8631}"/>
              </a:ext>
            </a:extLst>
          </p:cNvPr>
          <p:cNvSpPr/>
          <p:nvPr/>
        </p:nvSpPr>
        <p:spPr>
          <a:xfrm>
            <a:off x="1585131" y="2278039"/>
            <a:ext cx="3980308" cy="3569110"/>
          </a:xfrm>
          <a:prstGeom prst="roundRect">
            <a:avLst>
              <a:gd name="adj" fmla="val 109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7D7B3-B02B-4F30-A6EC-3576D3190F7A}"/>
              </a:ext>
            </a:extLst>
          </p:cNvPr>
          <p:cNvSpPr txBox="1"/>
          <p:nvPr/>
        </p:nvSpPr>
        <p:spPr>
          <a:xfrm>
            <a:off x="4421209" y="2556051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3EA34-A82A-4B75-B0E4-F79EC76AF936}"/>
              </a:ext>
            </a:extLst>
          </p:cNvPr>
          <p:cNvSpPr txBox="1"/>
          <p:nvPr/>
        </p:nvSpPr>
        <p:spPr>
          <a:xfrm>
            <a:off x="2752358" y="3445436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53F66-FFA0-4618-B21E-B34426230871}"/>
              </a:ext>
            </a:extLst>
          </p:cNvPr>
          <p:cNvSpPr txBox="1"/>
          <p:nvPr/>
        </p:nvSpPr>
        <p:spPr>
          <a:xfrm>
            <a:off x="1753548" y="2587757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&lt;2%%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23C01-8FB0-4A1D-9355-F9B0D95714F5}"/>
              </a:ext>
            </a:extLst>
          </p:cNvPr>
          <p:cNvSpPr txBox="1"/>
          <p:nvPr/>
        </p:nvSpPr>
        <p:spPr>
          <a:xfrm>
            <a:off x="1728985" y="3491855"/>
            <a:ext cx="1012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3%-5%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3BB7A-673A-4B30-863A-B5C538C1CCE4}"/>
              </a:ext>
            </a:extLst>
          </p:cNvPr>
          <p:cNvSpPr txBox="1"/>
          <p:nvPr/>
        </p:nvSpPr>
        <p:spPr>
          <a:xfrm>
            <a:off x="1658345" y="4352298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6%-10%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F89B0-F9AD-4205-8D68-7E7B7F72800A}"/>
              </a:ext>
            </a:extLst>
          </p:cNvPr>
          <p:cNvSpPr txBox="1"/>
          <p:nvPr/>
        </p:nvSpPr>
        <p:spPr>
          <a:xfrm>
            <a:off x="1585131" y="5256396"/>
            <a:ext cx="101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11%-15%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93BEFB8-8C55-4CEE-B3CB-9E4756F5C8B8}"/>
              </a:ext>
            </a:extLst>
          </p:cNvPr>
          <p:cNvGraphicFramePr/>
          <p:nvPr/>
        </p:nvGraphicFramePr>
        <p:xfrm>
          <a:off x="7988555" y="2253680"/>
          <a:ext cx="3246281" cy="382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0314DDE-58B9-4A18-8686-414A090E4B1A}"/>
              </a:ext>
            </a:extLst>
          </p:cNvPr>
          <p:cNvSpPr txBox="1"/>
          <p:nvPr/>
        </p:nvSpPr>
        <p:spPr>
          <a:xfrm>
            <a:off x="9995275" y="2634020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35%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9EB44A-83A7-4444-821D-FC47C82B7E05}"/>
              </a:ext>
            </a:extLst>
          </p:cNvPr>
          <p:cNvSpPr/>
          <p:nvPr/>
        </p:nvSpPr>
        <p:spPr>
          <a:xfrm>
            <a:off x="6789117" y="2310697"/>
            <a:ext cx="4249241" cy="3569110"/>
          </a:xfrm>
          <a:prstGeom prst="roundRect">
            <a:avLst>
              <a:gd name="adj" fmla="val 109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9FB527-E61B-40E2-93BB-51A10C91797F}"/>
              </a:ext>
            </a:extLst>
          </p:cNvPr>
          <p:cNvSpPr txBox="1"/>
          <p:nvPr/>
        </p:nvSpPr>
        <p:spPr>
          <a:xfrm>
            <a:off x="9489038" y="5279535"/>
            <a:ext cx="10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27%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524462-76D2-40A4-AB83-73C212244F4B}"/>
              </a:ext>
            </a:extLst>
          </p:cNvPr>
          <p:cNvSpPr txBox="1"/>
          <p:nvPr/>
        </p:nvSpPr>
        <p:spPr>
          <a:xfrm>
            <a:off x="7202173" y="2621905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&lt;2%%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98344A-3A25-4F46-A54A-F59CEC0EBD43}"/>
              </a:ext>
            </a:extLst>
          </p:cNvPr>
          <p:cNvSpPr txBox="1"/>
          <p:nvPr/>
        </p:nvSpPr>
        <p:spPr>
          <a:xfrm>
            <a:off x="7177610" y="3526003"/>
            <a:ext cx="1012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3%-5%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68EA74-9401-4E3C-8A1F-DD0898C0984B}"/>
              </a:ext>
            </a:extLst>
          </p:cNvPr>
          <p:cNvSpPr txBox="1"/>
          <p:nvPr/>
        </p:nvSpPr>
        <p:spPr>
          <a:xfrm>
            <a:off x="7106970" y="4386446"/>
            <a:ext cx="11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6%-10%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C6DDA6-650E-41B7-A45C-D6EB06B1B9D3}"/>
              </a:ext>
            </a:extLst>
          </p:cNvPr>
          <p:cNvSpPr txBox="1"/>
          <p:nvPr/>
        </p:nvSpPr>
        <p:spPr>
          <a:xfrm>
            <a:off x="7033756" y="5290544"/>
            <a:ext cx="101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11%-15%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1494D-53F4-4589-B25E-5453C4BAE182}"/>
              </a:ext>
            </a:extLst>
          </p:cNvPr>
          <p:cNvSpPr txBox="1"/>
          <p:nvPr/>
        </p:nvSpPr>
        <p:spPr>
          <a:xfrm>
            <a:off x="1292651" y="1500023"/>
            <a:ext cx="45652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+mj-lt"/>
              </a:rPr>
              <a:t>If your facility mandated COVID vaccination </a:t>
            </a:r>
            <a:r>
              <a:rPr lang="en-US" sz="1200" b="1" i="1">
                <a:latin typeface="+mj-lt"/>
              </a:rPr>
              <a:t>prior to January 2022</a:t>
            </a:r>
            <a:r>
              <a:rPr lang="en-US" sz="1200" i="1">
                <a:latin typeface="+mj-lt"/>
              </a:rPr>
              <a:t>, what percentage of healthcare personnel chose to depart?</a:t>
            </a:r>
            <a:endParaRPr lang="en-US" sz="1200" i="1">
              <a:latin typeface="+mj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AA5418-D3DE-4185-A47D-925128B5BFFD}"/>
              </a:ext>
            </a:extLst>
          </p:cNvPr>
          <p:cNvSpPr txBox="1"/>
          <p:nvPr/>
        </p:nvSpPr>
        <p:spPr>
          <a:xfrm>
            <a:off x="6223819" y="1481787"/>
            <a:ext cx="54039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+mj-lt"/>
              </a:rPr>
              <a:t>If your facility recently completed or is </a:t>
            </a:r>
            <a:r>
              <a:rPr lang="en-US" sz="1200" b="1" i="1">
                <a:latin typeface="+mj-lt"/>
              </a:rPr>
              <a:t>in the process of implementing the Federal mandate</a:t>
            </a:r>
            <a:r>
              <a:rPr lang="en-US" sz="1200" i="1">
                <a:latin typeface="+mj-lt"/>
              </a:rPr>
              <a:t> for COVID vaccination, what percentage of your healthcare personnel do you expect have or will refuse COVID vaccination?</a:t>
            </a:r>
            <a:endParaRPr lang="en-US" sz="1200" i="1">
              <a:latin typeface="+mj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82408C-55C0-4110-93C1-60E226DBB5F2}"/>
              </a:ext>
            </a:extLst>
          </p:cNvPr>
          <p:cNvSpPr/>
          <p:nvPr/>
        </p:nvSpPr>
        <p:spPr>
          <a:xfrm>
            <a:off x="9137171" y="5049086"/>
            <a:ext cx="1364340" cy="887738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58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659295" y="18823"/>
            <a:ext cx="853751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Which roles are you experiencing the greatest difficulty filling?</a:t>
            </a:r>
            <a:endParaRPr lang="en-US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E1B1D1-3AF0-456D-AB9F-45CB8355D7F0}"/>
              </a:ext>
            </a:extLst>
          </p:cNvPr>
          <p:cNvSpPr txBox="1"/>
          <p:nvPr/>
        </p:nvSpPr>
        <p:spPr>
          <a:xfrm>
            <a:off x="1492652" y="6217977"/>
            <a:ext cx="963917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respondents were able to select multiple positions for which they are having difficulty filling. As a result, the percentages do not equal 100. Survey conducted September 21, 2021 - October 15, 2021.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091905-01F8-4CA6-914B-F39268973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96" y="2859226"/>
            <a:ext cx="1317853" cy="15374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1107D9-564B-4C65-AE84-7F7F581949FB}"/>
              </a:ext>
            </a:extLst>
          </p:cNvPr>
          <p:cNvGrpSpPr/>
          <p:nvPr/>
        </p:nvGrpSpPr>
        <p:grpSpPr>
          <a:xfrm>
            <a:off x="2570525" y="1813102"/>
            <a:ext cx="7710304" cy="4404875"/>
            <a:chOff x="3315959" y="1629584"/>
            <a:chExt cx="7710304" cy="4404875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767FA28-6703-4A79-A571-1DB92AEBD3FC}"/>
                </a:ext>
              </a:extLst>
            </p:cNvPr>
            <p:cNvGraphicFramePr/>
            <p:nvPr/>
          </p:nvGraphicFramePr>
          <p:xfrm>
            <a:off x="3315959" y="1629584"/>
            <a:ext cx="6880915" cy="4404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7862CB-2825-4E8F-8899-12153561DCC2}"/>
                </a:ext>
              </a:extLst>
            </p:cNvPr>
            <p:cNvSpPr txBox="1"/>
            <p:nvPr/>
          </p:nvSpPr>
          <p:spPr>
            <a:xfrm>
              <a:off x="3716732" y="4470459"/>
              <a:ext cx="685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Other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2CB9C0-40A0-48BC-9A3E-EB5A797B1490}"/>
                </a:ext>
              </a:extLst>
            </p:cNvPr>
            <p:cNvSpPr txBox="1"/>
            <p:nvPr/>
          </p:nvSpPr>
          <p:spPr>
            <a:xfrm>
              <a:off x="3732678" y="3193514"/>
              <a:ext cx="765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Facilities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F9D29B-0F4D-4000-9E45-041BF31F19AF}"/>
                </a:ext>
              </a:extLst>
            </p:cNvPr>
            <p:cNvSpPr txBox="1"/>
            <p:nvPr/>
          </p:nvSpPr>
          <p:spPr>
            <a:xfrm>
              <a:off x="3714656" y="5091324"/>
              <a:ext cx="11052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Admin</a:t>
              </a:r>
              <a:endParaRPr lang="en-US" sz="12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987200-9319-440B-A344-49EEF460166E}"/>
                </a:ext>
              </a:extLst>
            </p:cNvPr>
            <p:cNvSpPr txBox="1"/>
            <p:nvPr/>
          </p:nvSpPr>
          <p:spPr>
            <a:xfrm>
              <a:off x="3730824" y="1935466"/>
              <a:ext cx="7887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Nursing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C62ED0-52BE-46F9-A467-113D9831A749}"/>
                </a:ext>
              </a:extLst>
            </p:cNvPr>
            <p:cNvSpPr txBox="1"/>
            <p:nvPr/>
          </p:nvSpPr>
          <p:spPr>
            <a:xfrm>
              <a:off x="3714656" y="3831887"/>
              <a:ext cx="93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Physicians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F5C891-F4F2-425C-B671-6FF8396D26E7}"/>
                </a:ext>
              </a:extLst>
            </p:cNvPr>
            <p:cNvSpPr txBox="1"/>
            <p:nvPr/>
          </p:nvSpPr>
          <p:spPr>
            <a:xfrm>
              <a:off x="3752853" y="2567146"/>
              <a:ext cx="1572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Ancillary Services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CB7E12E-2C99-4309-9C39-F83B41EC73F7}"/>
                </a:ext>
              </a:extLst>
            </p:cNvPr>
            <p:cNvSpPr/>
            <p:nvPr/>
          </p:nvSpPr>
          <p:spPr>
            <a:xfrm>
              <a:off x="3315959" y="1651893"/>
              <a:ext cx="7710304" cy="4012201"/>
            </a:xfrm>
            <a:prstGeom prst="roundRect">
              <a:avLst>
                <a:gd name="adj" fmla="val 10986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D1571A-92A0-47A5-BE7D-1793534D42D7}"/>
                </a:ext>
              </a:extLst>
            </p:cNvPr>
            <p:cNvSpPr txBox="1"/>
            <p:nvPr/>
          </p:nvSpPr>
          <p:spPr>
            <a:xfrm>
              <a:off x="9568471" y="1856277"/>
              <a:ext cx="1043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96.2%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DFC11A-C028-4E3F-857C-AF0B747119E5}"/>
                </a:ext>
              </a:extLst>
            </p:cNvPr>
            <p:cNvSpPr txBox="1"/>
            <p:nvPr/>
          </p:nvSpPr>
          <p:spPr>
            <a:xfrm>
              <a:off x="7786744" y="2497896"/>
              <a:ext cx="936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66.2%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B977F67-D505-4FE9-B9D0-AC6E51CAC6B4}"/>
              </a:ext>
            </a:extLst>
          </p:cNvPr>
          <p:cNvSpPr txBox="1"/>
          <p:nvPr/>
        </p:nvSpPr>
        <p:spPr>
          <a:xfrm>
            <a:off x="6049669" y="3841511"/>
            <a:ext cx="381646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Nursing was identified by </a:t>
            </a:r>
            <a:r>
              <a:rPr lang="en-US" sz="1200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96.2% </a:t>
            </a:r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of respondents as a role in which they are having difficulty filling. 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Staffing shortages can directly impact quality of care and access to care for rural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11298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1925A9F-7A93-4864-8151-EE9C49265B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1925A9F-7A93-4864-8151-EE9C49265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2415A58-86B4-472D-9653-EAF5BCD08D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041E4E-44B6-41F2-96D8-43AE9A8A7044}"/>
              </a:ext>
            </a:extLst>
          </p:cNvPr>
          <p:cNvSpPr/>
          <p:nvPr/>
        </p:nvSpPr>
        <p:spPr>
          <a:xfrm>
            <a:off x="5021780" y="2544630"/>
            <a:ext cx="474453" cy="4744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142B1E-DB53-49E6-9E8F-96FC966FDFA9}"/>
              </a:ext>
            </a:extLst>
          </p:cNvPr>
          <p:cNvSpPr/>
          <p:nvPr/>
        </p:nvSpPr>
        <p:spPr>
          <a:xfrm>
            <a:off x="5021780" y="3320191"/>
            <a:ext cx="474453" cy="4744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52627C-3295-4E4D-A06D-C94B91959782}"/>
              </a:ext>
            </a:extLst>
          </p:cNvPr>
          <p:cNvSpPr/>
          <p:nvPr/>
        </p:nvSpPr>
        <p:spPr>
          <a:xfrm>
            <a:off x="5021780" y="4172443"/>
            <a:ext cx="474453" cy="4744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63CE6E-1B76-4FA5-835D-CDBF438E6FF0}"/>
              </a:ext>
            </a:extLst>
          </p:cNvPr>
          <p:cNvSpPr/>
          <p:nvPr/>
        </p:nvSpPr>
        <p:spPr>
          <a:xfrm>
            <a:off x="5021780" y="4939467"/>
            <a:ext cx="474453" cy="4744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A3C69A-CC88-48A6-A4BA-FD925ED4649F}"/>
              </a:ext>
            </a:extLst>
          </p:cNvPr>
          <p:cNvSpPr/>
          <p:nvPr/>
        </p:nvSpPr>
        <p:spPr>
          <a:xfrm>
            <a:off x="5021780" y="5417117"/>
            <a:ext cx="474453" cy="4744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969E5933-997A-4CFE-A3FB-B8D7B0A6C205}"/>
              </a:ext>
            </a:extLst>
          </p:cNvPr>
          <p:cNvSpPr txBox="1">
            <a:spLocks/>
          </p:cNvSpPr>
          <p:nvPr/>
        </p:nvSpPr>
        <p:spPr>
          <a:xfrm>
            <a:off x="649356" y="0"/>
            <a:ext cx="8170334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How would you rank the following reasons for nurse staff departures in 2021?</a:t>
            </a:r>
            <a:endParaRPr lang="en-US"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4C6D54-2038-4140-AD13-CC9C250444C9}"/>
              </a:ext>
            </a:extLst>
          </p:cNvPr>
          <p:cNvSpPr txBox="1"/>
          <p:nvPr/>
        </p:nvSpPr>
        <p:spPr>
          <a:xfrm>
            <a:off x="4760254" y="2547431"/>
            <a:ext cx="653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More financially lucrative opportunities at another hospital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4CB30E-E3B3-4F5D-A331-433E057AB001}"/>
              </a:ext>
            </a:extLst>
          </p:cNvPr>
          <p:cNvSpPr txBox="1"/>
          <p:nvPr/>
        </p:nvSpPr>
        <p:spPr>
          <a:xfrm>
            <a:off x="4760254" y="3182281"/>
            <a:ext cx="38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Pandemic Burn Out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E1A03C-5500-4052-8A9F-14E6796E2454}"/>
              </a:ext>
            </a:extLst>
          </p:cNvPr>
          <p:cNvSpPr txBox="1"/>
          <p:nvPr/>
        </p:nvSpPr>
        <p:spPr>
          <a:xfrm>
            <a:off x="4760253" y="4382259"/>
            <a:ext cx="514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Unwillingness to comply with vaccine mandate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68F834-63DF-4EBF-86AB-659BB70DC8E9}"/>
              </a:ext>
            </a:extLst>
          </p:cNvPr>
          <p:cNvSpPr txBox="1"/>
          <p:nvPr/>
        </p:nvSpPr>
        <p:spPr>
          <a:xfrm>
            <a:off x="4760253" y="3762478"/>
            <a:ext cx="38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Retirement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049627-847F-44F0-AE4A-96D190C70AC4}"/>
              </a:ext>
            </a:extLst>
          </p:cNvPr>
          <p:cNvSpPr txBox="1"/>
          <p:nvPr/>
        </p:nvSpPr>
        <p:spPr>
          <a:xfrm>
            <a:off x="4760252" y="5004451"/>
            <a:ext cx="38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Other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FAE99E-F4E3-484D-9161-E7FF445D345A}"/>
              </a:ext>
            </a:extLst>
          </p:cNvPr>
          <p:cNvSpPr txBox="1"/>
          <p:nvPr/>
        </p:nvSpPr>
        <p:spPr>
          <a:xfrm>
            <a:off x="835809" y="1834459"/>
            <a:ext cx="139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48%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64AF5C-6A6B-43AE-8C07-6A10D19BB0E6}"/>
              </a:ext>
            </a:extLst>
          </p:cNvPr>
          <p:cNvSpPr/>
          <p:nvPr/>
        </p:nvSpPr>
        <p:spPr>
          <a:xfrm>
            <a:off x="3563004" y="1480371"/>
            <a:ext cx="7487779" cy="4321512"/>
          </a:xfrm>
          <a:prstGeom prst="roundRect">
            <a:avLst>
              <a:gd name="adj" fmla="val 6324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6427B-683E-4D05-94F6-4894EE359EEB}"/>
              </a:ext>
            </a:extLst>
          </p:cNvPr>
          <p:cNvSpPr txBox="1"/>
          <p:nvPr/>
        </p:nvSpPr>
        <p:spPr>
          <a:xfrm>
            <a:off x="380898" y="2972641"/>
            <a:ext cx="3077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Among survey respondents, </a:t>
            </a:r>
            <a:r>
              <a:rPr lang="en-US" sz="1400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48%</a:t>
            </a:r>
            <a:r>
              <a:rPr lang="en-US" sz="14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ranked more financially lucrative opportunities at staffing agencies as the #1 reason for nurse staff departure this year.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DC0370-C7D6-4A44-A30A-65DE0E945C93}"/>
              </a:ext>
            </a:extLst>
          </p:cNvPr>
          <p:cNvCxnSpPr>
            <a:cxnSpLocks/>
          </p:cNvCxnSpPr>
          <p:nvPr/>
        </p:nvCxnSpPr>
        <p:spPr>
          <a:xfrm>
            <a:off x="2231315" y="2158130"/>
            <a:ext cx="1561409" cy="0"/>
          </a:xfrm>
          <a:prstGeom prst="line">
            <a:avLst/>
          </a:prstGeom>
          <a:ln w="28575">
            <a:solidFill>
              <a:srgbClr val="00294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A3F6D2F-FB9A-4444-A4E5-32AD2E5A5B3F}"/>
              </a:ext>
            </a:extLst>
          </p:cNvPr>
          <p:cNvSpPr txBox="1"/>
          <p:nvPr/>
        </p:nvSpPr>
        <p:spPr>
          <a:xfrm>
            <a:off x="262400" y="6228942"/>
            <a:ext cx="784211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26FF3-5E17-4506-92C6-145335A631BD}"/>
              </a:ext>
            </a:extLst>
          </p:cNvPr>
          <p:cNvSpPr txBox="1"/>
          <p:nvPr/>
        </p:nvSpPr>
        <p:spPr>
          <a:xfrm>
            <a:off x="4760254" y="1951778"/>
            <a:ext cx="641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More financially lucrative opportunities at </a:t>
            </a:r>
            <a:r>
              <a:rPr lang="en-US" u="sng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staffing agency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82D3B7-F38A-43F9-901C-5F4FBE526004}"/>
              </a:ext>
            </a:extLst>
          </p:cNvPr>
          <p:cNvSpPr/>
          <p:nvPr/>
        </p:nvSpPr>
        <p:spPr>
          <a:xfrm>
            <a:off x="4173821" y="1911264"/>
            <a:ext cx="446733" cy="48855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CCA3D4-C07B-4963-9DEF-19A4A9CB859E}"/>
              </a:ext>
            </a:extLst>
          </p:cNvPr>
          <p:cNvSpPr/>
          <p:nvPr/>
        </p:nvSpPr>
        <p:spPr>
          <a:xfrm>
            <a:off x="4180387" y="3128854"/>
            <a:ext cx="446733" cy="48855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B88E6F-6F3C-4DC2-B040-0EB02CDF7624}"/>
              </a:ext>
            </a:extLst>
          </p:cNvPr>
          <p:cNvSpPr/>
          <p:nvPr/>
        </p:nvSpPr>
        <p:spPr>
          <a:xfrm>
            <a:off x="4189959" y="4345095"/>
            <a:ext cx="446733" cy="4885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94FA4A-C7F8-4643-83B4-378996505C65}"/>
              </a:ext>
            </a:extLst>
          </p:cNvPr>
          <p:cNvSpPr/>
          <p:nvPr/>
        </p:nvSpPr>
        <p:spPr>
          <a:xfrm>
            <a:off x="4180388" y="2513355"/>
            <a:ext cx="446733" cy="48855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66C4C4-95B2-4774-AED6-830947B06C0B}"/>
              </a:ext>
            </a:extLst>
          </p:cNvPr>
          <p:cNvSpPr/>
          <p:nvPr/>
        </p:nvSpPr>
        <p:spPr>
          <a:xfrm>
            <a:off x="4180387" y="3744353"/>
            <a:ext cx="446733" cy="48855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E7B094-1E37-424A-9492-96D039BE1430}"/>
              </a:ext>
            </a:extLst>
          </p:cNvPr>
          <p:cNvSpPr/>
          <p:nvPr/>
        </p:nvSpPr>
        <p:spPr>
          <a:xfrm>
            <a:off x="4195205" y="4964876"/>
            <a:ext cx="446733" cy="48855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93E323-7D71-44B1-B231-53A3F84983AD}"/>
              </a:ext>
            </a:extLst>
          </p:cNvPr>
          <p:cNvSpPr>
            <a:spLocks noChangeAspect="1"/>
          </p:cNvSpPr>
          <p:nvPr/>
        </p:nvSpPr>
        <p:spPr>
          <a:xfrm>
            <a:off x="4219246" y="1972661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ED27B0-1C37-42EB-A590-F8B2CB60D1DD}"/>
              </a:ext>
            </a:extLst>
          </p:cNvPr>
          <p:cNvSpPr>
            <a:spLocks noChangeAspect="1"/>
          </p:cNvSpPr>
          <p:nvPr/>
        </p:nvSpPr>
        <p:spPr>
          <a:xfrm>
            <a:off x="4230445" y="2574343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6D4465F-E67C-419B-8FC1-11EAD8F3A3B7}"/>
              </a:ext>
            </a:extLst>
          </p:cNvPr>
          <p:cNvSpPr>
            <a:spLocks noChangeAspect="1"/>
          </p:cNvSpPr>
          <p:nvPr/>
        </p:nvSpPr>
        <p:spPr>
          <a:xfrm>
            <a:off x="4220873" y="3180202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97BA76-CE01-457D-BC1E-FE3892338730}"/>
              </a:ext>
            </a:extLst>
          </p:cNvPr>
          <p:cNvSpPr>
            <a:spLocks noChangeAspect="1"/>
          </p:cNvSpPr>
          <p:nvPr/>
        </p:nvSpPr>
        <p:spPr>
          <a:xfrm>
            <a:off x="4230445" y="3814308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3792D33-61C3-47B9-B61C-877A17B98617}"/>
              </a:ext>
            </a:extLst>
          </p:cNvPr>
          <p:cNvSpPr>
            <a:spLocks noChangeAspect="1"/>
          </p:cNvSpPr>
          <p:nvPr/>
        </p:nvSpPr>
        <p:spPr>
          <a:xfrm>
            <a:off x="4228997" y="4398340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C42681-F38C-4543-ADF3-E1E61C315C58}"/>
              </a:ext>
            </a:extLst>
          </p:cNvPr>
          <p:cNvSpPr>
            <a:spLocks noChangeAspect="1"/>
          </p:cNvSpPr>
          <p:nvPr/>
        </p:nvSpPr>
        <p:spPr>
          <a:xfrm>
            <a:off x="4234956" y="5022974"/>
            <a:ext cx="365760" cy="3657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974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659295" y="22378"/>
            <a:ext cx="8093242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Using sign-on bonuses to attract New Staff</a:t>
            </a:r>
            <a:endParaRPr lang="en-US"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3526A7-8A99-42D4-AEE8-8301575FB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1" y="2718210"/>
            <a:ext cx="1317853" cy="1537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56649-4458-4858-A522-B31FA300DB48}"/>
              </a:ext>
            </a:extLst>
          </p:cNvPr>
          <p:cNvSpPr/>
          <p:nvPr/>
        </p:nvSpPr>
        <p:spPr>
          <a:xfrm>
            <a:off x="3683656" y="2943203"/>
            <a:ext cx="11274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08B4B-289F-446E-87C0-EDD1561D9FFC}"/>
              </a:ext>
            </a:extLst>
          </p:cNvPr>
          <p:cNvSpPr/>
          <p:nvPr/>
        </p:nvSpPr>
        <p:spPr>
          <a:xfrm>
            <a:off x="3683656" y="3637298"/>
            <a:ext cx="11274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E24A5-936F-4E4D-BEC6-CDD8611EC560}"/>
              </a:ext>
            </a:extLst>
          </p:cNvPr>
          <p:cNvSpPr txBox="1"/>
          <p:nvPr/>
        </p:nvSpPr>
        <p:spPr>
          <a:xfrm>
            <a:off x="7910656" y="1692602"/>
            <a:ext cx="256370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+mj-lt"/>
              </a:rPr>
              <a:t>Approximately how large are the sign-on bonuses?</a:t>
            </a:r>
            <a:endParaRPr lang="en-US" sz="1200" b="1" i="1">
              <a:latin typeface="+mj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97C1D-82FC-4838-84F0-81FA589B3377}"/>
              </a:ext>
            </a:extLst>
          </p:cNvPr>
          <p:cNvSpPr txBox="1"/>
          <p:nvPr/>
        </p:nvSpPr>
        <p:spPr>
          <a:xfrm>
            <a:off x="3059075" y="1692602"/>
            <a:ext cx="256828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+mj-lt"/>
              </a:rPr>
              <a:t>Are you using sign-on bonuses to attract new staff?</a:t>
            </a:r>
            <a:endParaRPr lang="en-US" sz="1200" i="1">
              <a:latin typeface="+mj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C8249-4B8A-4D7F-B209-38420E688457}"/>
              </a:ext>
            </a:extLst>
          </p:cNvPr>
          <p:cNvSpPr txBox="1"/>
          <p:nvPr/>
        </p:nvSpPr>
        <p:spPr>
          <a:xfrm>
            <a:off x="3132861" y="2739341"/>
            <a:ext cx="44939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CB81F-6E57-43AF-A7D5-4D6BFD35B9C2}"/>
              </a:ext>
            </a:extLst>
          </p:cNvPr>
          <p:cNvSpPr txBox="1"/>
          <p:nvPr/>
        </p:nvSpPr>
        <p:spPr>
          <a:xfrm>
            <a:off x="3150420" y="3902140"/>
            <a:ext cx="44939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33A649-8C27-42BE-81EB-9F594D911507}"/>
              </a:ext>
            </a:extLst>
          </p:cNvPr>
          <p:cNvSpPr txBox="1"/>
          <p:nvPr/>
        </p:nvSpPr>
        <p:spPr>
          <a:xfrm>
            <a:off x="2693658" y="4755123"/>
            <a:ext cx="54343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%</a:t>
            </a:r>
            <a:endParaRPr lang="en-US" sz="10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AAC58D3-4983-4785-B1E0-BC1793113D4E}"/>
              </a:ext>
            </a:extLst>
          </p:cNvPr>
          <p:cNvGraphicFramePr/>
          <p:nvPr/>
        </p:nvGraphicFramePr>
        <p:xfrm>
          <a:off x="2706926" y="2007735"/>
          <a:ext cx="4580729" cy="378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CAC1EE2-405D-4327-B1CE-A0F65519B8B9}"/>
              </a:ext>
            </a:extLst>
          </p:cNvPr>
          <p:cNvSpPr txBox="1"/>
          <p:nvPr/>
        </p:nvSpPr>
        <p:spPr>
          <a:xfrm>
            <a:off x="2647390" y="4702534"/>
            <a:ext cx="44939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4C6276-8293-4385-8B16-3043C43DA2FC}"/>
              </a:ext>
            </a:extLst>
          </p:cNvPr>
          <p:cNvSpPr txBox="1"/>
          <p:nvPr/>
        </p:nvSpPr>
        <p:spPr>
          <a:xfrm>
            <a:off x="2613076" y="2532134"/>
            <a:ext cx="8046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4E256B-55E4-4069-A7C4-7C42A4C1AC8B}"/>
              </a:ext>
            </a:extLst>
          </p:cNvPr>
          <p:cNvSpPr txBox="1"/>
          <p:nvPr/>
        </p:nvSpPr>
        <p:spPr>
          <a:xfrm>
            <a:off x="1996374" y="3585361"/>
            <a:ext cx="10814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Considering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ED583CE-2A01-4EDA-B3FE-FB943F262326}"/>
              </a:ext>
            </a:extLst>
          </p:cNvPr>
          <p:cNvGraphicFramePr/>
          <p:nvPr/>
        </p:nvGraphicFramePr>
        <p:xfrm>
          <a:off x="7169905" y="2145148"/>
          <a:ext cx="4803543" cy="42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E37BDC8-997C-4D6E-87D6-97D367565DE0}"/>
              </a:ext>
            </a:extLst>
          </p:cNvPr>
          <p:cNvSpPr txBox="1"/>
          <p:nvPr/>
        </p:nvSpPr>
        <p:spPr>
          <a:xfrm>
            <a:off x="6678853" y="2482654"/>
            <a:ext cx="9048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$1K-$5K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930F86B-7CB4-4304-B9B1-1BE7F25E4A06}"/>
              </a:ext>
            </a:extLst>
          </p:cNvPr>
          <p:cNvSpPr/>
          <p:nvPr/>
        </p:nvSpPr>
        <p:spPr>
          <a:xfrm>
            <a:off x="2723335" y="1515946"/>
            <a:ext cx="3740918" cy="4012201"/>
          </a:xfrm>
          <a:prstGeom prst="roundRect">
            <a:avLst>
              <a:gd name="adj" fmla="val 109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668DE6D-41E1-4B85-93D5-8A3E142A65DB}"/>
              </a:ext>
            </a:extLst>
          </p:cNvPr>
          <p:cNvSpPr/>
          <p:nvPr/>
        </p:nvSpPr>
        <p:spPr>
          <a:xfrm>
            <a:off x="7424574" y="1480858"/>
            <a:ext cx="4216937" cy="4012201"/>
          </a:xfrm>
          <a:prstGeom prst="roundRect">
            <a:avLst>
              <a:gd name="adj" fmla="val 109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487BF0-D397-4430-80D5-2748CCE4579C}"/>
              </a:ext>
            </a:extLst>
          </p:cNvPr>
          <p:cNvSpPr txBox="1"/>
          <p:nvPr/>
        </p:nvSpPr>
        <p:spPr>
          <a:xfrm>
            <a:off x="8337629" y="3237188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2E5F1-4E12-4A41-8BDE-6405921BCDDA}"/>
              </a:ext>
            </a:extLst>
          </p:cNvPr>
          <p:cNvSpPr txBox="1"/>
          <p:nvPr/>
        </p:nvSpPr>
        <p:spPr>
          <a:xfrm>
            <a:off x="8578486" y="2409023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77483-9BEA-4391-997D-0F199C4DFF37}"/>
              </a:ext>
            </a:extLst>
          </p:cNvPr>
          <p:cNvSpPr txBox="1"/>
          <p:nvPr/>
        </p:nvSpPr>
        <p:spPr>
          <a:xfrm>
            <a:off x="3273212" y="4642274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3D2B83-E995-4026-BE24-AAE8D4B0FB76}"/>
              </a:ext>
            </a:extLst>
          </p:cNvPr>
          <p:cNvSpPr txBox="1"/>
          <p:nvPr/>
        </p:nvSpPr>
        <p:spPr>
          <a:xfrm>
            <a:off x="3422168" y="3535314"/>
            <a:ext cx="123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FD950E-D49C-4840-851E-918E2EDC46E7}"/>
              </a:ext>
            </a:extLst>
          </p:cNvPr>
          <p:cNvSpPr txBox="1"/>
          <p:nvPr/>
        </p:nvSpPr>
        <p:spPr>
          <a:xfrm>
            <a:off x="4998472" y="2464093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68%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4C56EA-9C76-4E83-B1EC-D44AD66334EB}"/>
              </a:ext>
            </a:extLst>
          </p:cNvPr>
          <p:cNvSpPr txBox="1"/>
          <p:nvPr/>
        </p:nvSpPr>
        <p:spPr>
          <a:xfrm>
            <a:off x="262400" y="6228942"/>
            <a:ext cx="784211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F38C4D-9521-4E51-9A99-FD13BD6D86C7}"/>
              </a:ext>
            </a:extLst>
          </p:cNvPr>
          <p:cNvSpPr txBox="1"/>
          <p:nvPr/>
        </p:nvSpPr>
        <p:spPr>
          <a:xfrm>
            <a:off x="6513955" y="4922751"/>
            <a:ext cx="10417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$16K-$20K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9D9418-FA24-4333-A1D3-E5B78251039F}"/>
              </a:ext>
            </a:extLst>
          </p:cNvPr>
          <p:cNvSpPr txBox="1"/>
          <p:nvPr/>
        </p:nvSpPr>
        <p:spPr>
          <a:xfrm>
            <a:off x="6500329" y="4094631"/>
            <a:ext cx="9877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$11K-$15K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8CD13B-ED41-464F-8D6B-AD7DC43EA70A}"/>
              </a:ext>
            </a:extLst>
          </p:cNvPr>
          <p:cNvSpPr txBox="1"/>
          <p:nvPr/>
        </p:nvSpPr>
        <p:spPr>
          <a:xfrm>
            <a:off x="6576601" y="3209958"/>
            <a:ext cx="9048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$6K-$10K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481CDF-F6B0-4C31-B8B4-93C239350339}"/>
              </a:ext>
            </a:extLst>
          </p:cNvPr>
          <p:cNvSpPr txBox="1"/>
          <p:nvPr/>
        </p:nvSpPr>
        <p:spPr>
          <a:xfrm>
            <a:off x="6730006" y="5744698"/>
            <a:ext cx="10417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$21K+</a:t>
            </a:r>
          </a:p>
        </p:txBody>
      </p:sp>
    </p:spTree>
    <p:extLst>
      <p:ext uri="{BB962C8B-B14F-4D97-AF65-F5344CB8AC3E}">
        <p14:creationId xmlns:p14="http://schemas.microsoft.com/office/powerpoint/2010/main" val="2299775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629478" y="16633"/>
            <a:ext cx="8093242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Lack of nurse staffing and the impact on patient care</a:t>
            </a:r>
            <a:endParaRPr lang="en-US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F33AB-6E34-49C0-A076-964E070173A1}"/>
              </a:ext>
            </a:extLst>
          </p:cNvPr>
          <p:cNvSpPr txBox="1"/>
          <p:nvPr/>
        </p:nvSpPr>
        <p:spPr>
          <a:xfrm>
            <a:off x="2184550" y="5801590"/>
            <a:ext cx="79642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Positive movement in the results since last fall. However, the staffing crisis is still impacting the delivery of care and causing the suspension of services within communities already at risk.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7BDC8-997C-4D6E-87D6-97D367565DE0}"/>
              </a:ext>
            </a:extLst>
          </p:cNvPr>
          <p:cNvSpPr txBox="1"/>
          <p:nvPr/>
        </p:nvSpPr>
        <p:spPr>
          <a:xfrm>
            <a:off x="6597332" y="2488750"/>
            <a:ext cx="449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7A1F6E-17B9-492E-BCAE-71EDF886E113}"/>
              </a:ext>
            </a:extLst>
          </p:cNvPr>
          <p:cNvSpPr txBox="1"/>
          <p:nvPr/>
        </p:nvSpPr>
        <p:spPr>
          <a:xfrm>
            <a:off x="6605570" y="3264290"/>
            <a:ext cx="449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30B325-5712-47D0-AEAA-0A2240D506A3}"/>
              </a:ext>
            </a:extLst>
          </p:cNvPr>
          <p:cNvSpPr txBox="1"/>
          <p:nvPr/>
        </p:nvSpPr>
        <p:spPr>
          <a:xfrm>
            <a:off x="6589326" y="4052962"/>
            <a:ext cx="978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Considering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770667-3580-4619-9511-1242E212181D}"/>
              </a:ext>
            </a:extLst>
          </p:cNvPr>
          <p:cNvGrpSpPr/>
          <p:nvPr/>
        </p:nvGrpSpPr>
        <p:grpSpPr>
          <a:xfrm>
            <a:off x="1813558" y="1446637"/>
            <a:ext cx="4874028" cy="4012201"/>
            <a:chOff x="1586407" y="1379872"/>
            <a:chExt cx="4874028" cy="4012201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6A8C152-6221-4873-9DB1-692760ABF08E}"/>
                </a:ext>
              </a:extLst>
            </p:cNvPr>
            <p:cNvGraphicFramePr/>
            <p:nvPr/>
          </p:nvGraphicFramePr>
          <p:xfrm>
            <a:off x="1807751" y="2204485"/>
            <a:ext cx="4652684" cy="3018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79A408-8A35-4300-B009-717D69E3C85A}"/>
                </a:ext>
              </a:extLst>
            </p:cNvPr>
            <p:cNvGrpSpPr/>
            <p:nvPr/>
          </p:nvGrpSpPr>
          <p:grpSpPr>
            <a:xfrm>
              <a:off x="1586407" y="1379872"/>
              <a:ext cx="3779488" cy="4012201"/>
              <a:chOff x="1579462" y="1430866"/>
              <a:chExt cx="3779488" cy="401220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97C1D-82FC-4838-84F0-81FA589B3377}"/>
                  </a:ext>
                </a:extLst>
              </p:cNvPr>
              <p:cNvSpPr txBox="1"/>
              <p:nvPr/>
            </p:nvSpPr>
            <p:spPr>
              <a:xfrm>
                <a:off x="1603506" y="1712800"/>
                <a:ext cx="3755444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Has a lack of nurse staffing prevented your hospital from admitting patients in the last 60 days?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7C8249-4B8A-4D7F-B209-38420E688457}"/>
                  </a:ext>
                </a:extLst>
              </p:cNvPr>
              <p:cNvSpPr txBox="1"/>
              <p:nvPr/>
            </p:nvSpPr>
            <p:spPr>
              <a:xfrm>
                <a:off x="1620401" y="2792565"/>
                <a:ext cx="533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00294C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Yes</a:t>
                </a:r>
                <a:endParaRPr lang="en-US" sz="105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ACB81F-6E57-43AF-A7D5-4D6BFD35B9C2}"/>
                  </a:ext>
                </a:extLst>
              </p:cNvPr>
              <p:cNvSpPr txBox="1"/>
              <p:nvPr/>
            </p:nvSpPr>
            <p:spPr>
              <a:xfrm>
                <a:off x="1644206" y="4106023"/>
                <a:ext cx="449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00294C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No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09EB43-7C1B-4571-BC18-3DBCA415E758}"/>
                  </a:ext>
                </a:extLst>
              </p:cNvPr>
              <p:cNvSpPr txBox="1"/>
              <p:nvPr/>
            </p:nvSpPr>
            <p:spPr>
              <a:xfrm>
                <a:off x="2948213" y="2612143"/>
                <a:ext cx="9364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294C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36%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0A803A-5F13-4FB5-9C25-09E316370BD3}"/>
                  </a:ext>
                </a:extLst>
              </p:cNvPr>
              <p:cNvSpPr txBox="1"/>
              <p:nvPr/>
            </p:nvSpPr>
            <p:spPr>
              <a:xfrm>
                <a:off x="4057212" y="3928497"/>
                <a:ext cx="9364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294C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64%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6D369AA-AA8E-489C-A5E1-075792CE10B8}"/>
                  </a:ext>
                </a:extLst>
              </p:cNvPr>
              <p:cNvSpPr/>
              <p:nvPr/>
            </p:nvSpPr>
            <p:spPr>
              <a:xfrm>
                <a:off x="1579462" y="1430866"/>
                <a:ext cx="3740918" cy="4012201"/>
              </a:xfrm>
              <a:prstGeom prst="roundRect">
                <a:avLst>
                  <a:gd name="adj" fmla="val 10986"/>
                </a:avLst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C7C9E1-542D-4048-9CA8-221389AB53BA}"/>
              </a:ext>
            </a:extLst>
          </p:cNvPr>
          <p:cNvGrpSpPr/>
          <p:nvPr/>
        </p:nvGrpSpPr>
        <p:grpSpPr>
          <a:xfrm>
            <a:off x="5908212" y="1446637"/>
            <a:ext cx="5909007" cy="4388616"/>
            <a:chOff x="5429778" y="1475271"/>
            <a:chExt cx="6148363" cy="4388616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BF1A028-BE09-401B-9708-CCAC019997EF}"/>
                </a:ext>
              </a:extLst>
            </p:cNvPr>
            <p:cNvGraphicFramePr/>
            <p:nvPr/>
          </p:nvGraphicFramePr>
          <p:xfrm>
            <a:off x="6715233" y="2006471"/>
            <a:ext cx="4862908" cy="3857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E24A5-936F-4E4D-BEC6-CDD8611EC560}"/>
                </a:ext>
              </a:extLst>
            </p:cNvPr>
            <p:cNvSpPr txBox="1"/>
            <p:nvPr/>
          </p:nvSpPr>
          <p:spPr>
            <a:xfrm>
              <a:off x="6100535" y="1708785"/>
              <a:ext cx="3755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latin typeface="+mj-lt"/>
                </a:rPr>
                <a:t>Are issues related to nurse staffing resulting in the suspension of services at your hospital?</a:t>
              </a:r>
              <a:endParaRPr lang="en-US" sz="1200" b="1" i="1">
                <a:latin typeface="+mj-lt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C51435-F53F-49F3-8D07-E2B9D5094F6C}"/>
                </a:ext>
              </a:extLst>
            </p:cNvPr>
            <p:cNvSpPr txBox="1"/>
            <p:nvPr/>
          </p:nvSpPr>
          <p:spPr>
            <a:xfrm>
              <a:off x="5974103" y="2512005"/>
              <a:ext cx="533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Yes</a:t>
              </a:r>
              <a:endParaRPr lang="en-US" sz="105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3C24E1-E0A6-4E31-87A5-D1397365857B}"/>
                </a:ext>
              </a:extLst>
            </p:cNvPr>
            <p:cNvSpPr txBox="1"/>
            <p:nvPr/>
          </p:nvSpPr>
          <p:spPr>
            <a:xfrm>
              <a:off x="7154737" y="2305087"/>
              <a:ext cx="936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17%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41F57-AB1E-44B5-BA11-1109BC9F8C0C}"/>
                </a:ext>
              </a:extLst>
            </p:cNvPr>
            <p:cNvSpPr txBox="1"/>
            <p:nvPr/>
          </p:nvSpPr>
          <p:spPr>
            <a:xfrm>
              <a:off x="9373899" y="3433031"/>
              <a:ext cx="936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71%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8CBA69-92A5-4ECF-A07D-464C6F8F04A4}"/>
                </a:ext>
              </a:extLst>
            </p:cNvPr>
            <p:cNvSpPr txBox="1"/>
            <p:nvPr/>
          </p:nvSpPr>
          <p:spPr>
            <a:xfrm>
              <a:off x="6970718" y="4540939"/>
              <a:ext cx="936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13%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059482-3129-4401-9451-830C02F2D600}"/>
                </a:ext>
              </a:extLst>
            </p:cNvPr>
            <p:cNvSpPr txBox="1"/>
            <p:nvPr/>
          </p:nvSpPr>
          <p:spPr>
            <a:xfrm>
              <a:off x="5625173" y="4712776"/>
              <a:ext cx="1294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Considering</a:t>
              </a:r>
              <a:endParaRPr lang="en-US" sz="1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5172AF-359F-4C3C-A5F3-57D1C16A79D5}"/>
                </a:ext>
              </a:extLst>
            </p:cNvPr>
            <p:cNvSpPr txBox="1"/>
            <p:nvPr/>
          </p:nvSpPr>
          <p:spPr>
            <a:xfrm>
              <a:off x="5977402" y="3635063"/>
              <a:ext cx="533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No</a:t>
              </a:r>
              <a:endParaRPr lang="en-US" sz="1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E433801-7B40-4F82-9069-4E5005D4645F}"/>
                </a:ext>
              </a:extLst>
            </p:cNvPr>
            <p:cNvSpPr/>
            <p:nvPr/>
          </p:nvSpPr>
          <p:spPr>
            <a:xfrm>
              <a:off x="5429778" y="1475271"/>
              <a:ext cx="5097196" cy="4012201"/>
            </a:xfrm>
            <a:prstGeom prst="roundRect">
              <a:avLst>
                <a:gd name="adj" fmla="val 10986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F7CFE05-CA7D-4EB8-9151-74F0F3E75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81" y="2660702"/>
            <a:ext cx="1188355" cy="14610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D347D86-AE6C-4480-9C29-43E33F2095E2}"/>
              </a:ext>
            </a:extLst>
          </p:cNvPr>
          <p:cNvSpPr/>
          <p:nvPr/>
        </p:nvSpPr>
        <p:spPr>
          <a:xfrm>
            <a:off x="6299567" y="5523917"/>
            <a:ext cx="183501" cy="16573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9A3B0-D481-4A23-9255-040741BBA04F}"/>
              </a:ext>
            </a:extLst>
          </p:cNvPr>
          <p:cNvSpPr txBox="1"/>
          <p:nvPr/>
        </p:nvSpPr>
        <p:spPr>
          <a:xfrm>
            <a:off x="6605570" y="5493128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October ‘21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73FCE9-E54A-454B-9D93-264814386D6A}"/>
              </a:ext>
            </a:extLst>
          </p:cNvPr>
          <p:cNvSpPr txBox="1"/>
          <p:nvPr/>
        </p:nvSpPr>
        <p:spPr>
          <a:xfrm>
            <a:off x="5121399" y="5491405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April ’22*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28A78B-C34D-45F0-87B2-7F0B60983678}"/>
              </a:ext>
            </a:extLst>
          </p:cNvPr>
          <p:cNvSpPr/>
          <p:nvPr/>
        </p:nvSpPr>
        <p:spPr>
          <a:xfrm>
            <a:off x="4815396" y="5538349"/>
            <a:ext cx="183501" cy="165735"/>
          </a:xfrm>
          <a:prstGeom prst="rect">
            <a:avLst/>
          </a:prstGeom>
          <a:solidFill>
            <a:srgbClr val="33C2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5F4DB1-7BFE-403E-A737-BF2C3726C909}"/>
              </a:ext>
            </a:extLst>
          </p:cNvPr>
          <p:cNvSpPr txBox="1"/>
          <p:nvPr/>
        </p:nvSpPr>
        <p:spPr>
          <a:xfrm>
            <a:off x="370252" y="6274119"/>
            <a:ext cx="784211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440A63F-D0D1-46BB-A890-ED81100EAC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440A63F-D0D1-46BB-A890-ED81100EA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0AD5494-890C-4F25-8814-7DA3CF270D51}"/>
              </a:ext>
            </a:extLst>
          </p:cNvPr>
          <p:cNvSpPr txBox="1">
            <a:spLocks/>
          </p:cNvSpPr>
          <p:nvPr/>
        </p:nvSpPr>
        <p:spPr>
          <a:xfrm>
            <a:off x="659295" y="22378"/>
            <a:ext cx="8093242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000"/>
              <a:t>Rural Hospital Staffing Survey</a:t>
            </a:r>
            <a:br>
              <a:rPr lang="en-US"/>
            </a:br>
            <a:r>
              <a:rPr lang="en-US" sz="1800">
                <a:solidFill>
                  <a:srgbClr val="5B5857"/>
                </a:solidFill>
                <a:latin typeface="+mn-lt"/>
              </a:rPr>
              <a:t>Lack of nurse staffing and the impact on patient care</a:t>
            </a:r>
            <a:endParaRPr lang="en-US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F33AB-6E34-49C0-A076-964E070173A1}"/>
              </a:ext>
            </a:extLst>
          </p:cNvPr>
          <p:cNvSpPr txBox="1"/>
          <p:nvPr/>
        </p:nvSpPr>
        <p:spPr>
          <a:xfrm>
            <a:off x="1249872" y="5633575"/>
            <a:ext cx="1008141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These two charts illustrate how a lack of nurse staffing is driving greater reliance on travelling nurses. </a:t>
            </a:r>
            <a:r>
              <a:rPr lang="en-US" sz="12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majority of respondents continue to say they rarely used travelling nurses prior to the pandemic and more than 50% say their use has increased significantly as hospitals struggle to fill nursing gaps</a:t>
            </a:r>
            <a:r>
              <a:rPr lang="en-US" sz="1200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</a:t>
            </a:r>
            <a:endParaRPr lang="en-US" sz="12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3526A7-8A99-42D4-AEE8-8301575FB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61" y="2508938"/>
            <a:ext cx="1317853" cy="15374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7D2FA9-8690-4822-AEAF-8C4D93802E2E}"/>
              </a:ext>
            </a:extLst>
          </p:cNvPr>
          <p:cNvGrpSpPr/>
          <p:nvPr/>
        </p:nvGrpSpPr>
        <p:grpSpPr>
          <a:xfrm>
            <a:off x="1984665" y="1443681"/>
            <a:ext cx="9498342" cy="4315687"/>
            <a:chOff x="1723610" y="1422899"/>
            <a:chExt cx="9498342" cy="43156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556649-4458-4858-A522-B31FA300DB48}"/>
                </a:ext>
              </a:extLst>
            </p:cNvPr>
            <p:cNvSpPr/>
            <p:nvPr/>
          </p:nvSpPr>
          <p:spPr>
            <a:xfrm>
              <a:off x="2713608" y="2885244"/>
              <a:ext cx="112746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308B4B-289F-446E-87C0-EDD1561D9FFC}"/>
                </a:ext>
              </a:extLst>
            </p:cNvPr>
            <p:cNvSpPr/>
            <p:nvPr/>
          </p:nvSpPr>
          <p:spPr>
            <a:xfrm>
              <a:off x="2713608" y="3579339"/>
              <a:ext cx="112746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E24A5-936F-4E4D-BEC6-CDD8611EC560}"/>
                </a:ext>
              </a:extLst>
            </p:cNvPr>
            <p:cNvSpPr txBox="1"/>
            <p:nvPr/>
          </p:nvSpPr>
          <p:spPr>
            <a:xfrm>
              <a:off x="6750791" y="1662016"/>
              <a:ext cx="3755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latin typeface="+mj-lt"/>
                </a:rPr>
                <a:t>Prior to the pandemic, how often would you estimate that you used travelling nurses?</a:t>
              </a:r>
              <a:endParaRPr lang="en-US" sz="1200" b="1" i="1">
                <a:latin typeface="+mj-lt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F97C1D-82FC-4838-84F0-81FA589B3377}"/>
                </a:ext>
              </a:extLst>
            </p:cNvPr>
            <p:cNvSpPr txBox="1"/>
            <p:nvPr/>
          </p:nvSpPr>
          <p:spPr>
            <a:xfrm>
              <a:off x="2089027" y="1634643"/>
              <a:ext cx="321989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>
                  <a:latin typeface="+mj-lt"/>
                </a:rPr>
                <a:t>Has your reliance on travelling nurses changed during the pandemic?</a:t>
              </a:r>
              <a:endParaRPr lang="en-US" sz="1200" i="1">
                <a:latin typeface="+mj-lt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C8249-4B8A-4D7F-B209-38420E688457}"/>
                </a:ext>
              </a:extLst>
            </p:cNvPr>
            <p:cNvSpPr txBox="1"/>
            <p:nvPr/>
          </p:nvSpPr>
          <p:spPr>
            <a:xfrm>
              <a:off x="2162813" y="2681382"/>
              <a:ext cx="44939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Yes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ACB81F-6E57-43AF-A7D5-4D6BFD35B9C2}"/>
                </a:ext>
              </a:extLst>
            </p:cNvPr>
            <p:cNvSpPr txBox="1"/>
            <p:nvPr/>
          </p:nvSpPr>
          <p:spPr>
            <a:xfrm>
              <a:off x="2180372" y="3844181"/>
              <a:ext cx="44939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33A649-8C27-42BE-81EB-9F594D911507}"/>
                </a:ext>
              </a:extLst>
            </p:cNvPr>
            <p:cNvSpPr txBox="1"/>
            <p:nvPr/>
          </p:nvSpPr>
          <p:spPr>
            <a:xfrm>
              <a:off x="1723610" y="4697164"/>
              <a:ext cx="5434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%</a:t>
              </a:r>
              <a:endParaRPr lang="en-US" sz="1000" b="1" i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8AAC58D3-4983-4785-B1E0-BC1793113D4E}"/>
                </a:ext>
              </a:extLst>
            </p:cNvPr>
            <p:cNvGraphicFramePr/>
            <p:nvPr/>
          </p:nvGraphicFramePr>
          <p:xfrm>
            <a:off x="1736878" y="1949776"/>
            <a:ext cx="4580729" cy="3788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C1EE2-405D-4327-B1CE-A0F65519B8B9}"/>
                </a:ext>
              </a:extLst>
            </p:cNvPr>
            <p:cNvSpPr txBox="1"/>
            <p:nvPr/>
          </p:nvSpPr>
          <p:spPr>
            <a:xfrm>
              <a:off x="2072275" y="2482339"/>
              <a:ext cx="4493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No</a:t>
              </a:r>
              <a:endParaRPr lang="en-US" sz="105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4C6276-8293-4385-8B16-3043C43DA2FC}"/>
                </a:ext>
              </a:extLst>
            </p:cNvPr>
            <p:cNvSpPr txBox="1"/>
            <p:nvPr/>
          </p:nvSpPr>
          <p:spPr>
            <a:xfrm>
              <a:off x="2041448" y="3541847"/>
              <a:ext cx="804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Slightly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4E256B-55E4-4069-A7C4-7C42A4C1AC8B}"/>
                </a:ext>
              </a:extLst>
            </p:cNvPr>
            <p:cNvSpPr txBox="1"/>
            <p:nvPr/>
          </p:nvSpPr>
          <p:spPr>
            <a:xfrm>
              <a:off x="2089027" y="4634752"/>
              <a:ext cx="1081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Significantly</a:t>
              </a: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0ED583CE-2A01-4EDA-B3FE-FB943F262326}"/>
                </a:ext>
              </a:extLst>
            </p:cNvPr>
            <p:cNvGraphicFramePr/>
            <p:nvPr/>
          </p:nvGraphicFramePr>
          <p:xfrm>
            <a:off x="6418409" y="1949776"/>
            <a:ext cx="4803543" cy="3788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37BDC8-997C-4D6E-87D6-97D367565DE0}"/>
                </a:ext>
              </a:extLst>
            </p:cNvPr>
            <p:cNvSpPr txBox="1"/>
            <p:nvPr/>
          </p:nvSpPr>
          <p:spPr>
            <a:xfrm>
              <a:off x="6746287" y="2411441"/>
              <a:ext cx="6348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Never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7A1F6E-17B9-492E-BCAE-71EDF886E113}"/>
                </a:ext>
              </a:extLst>
            </p:cNvPr>
            <p:cNvSpPr txBox="1"/>
            <p:nvPr/>
          </p:nvSpPr>
          <p:spPr>
            <a:xfrm>
              <a:off x="6746287" y="3506669"/>
              <a:ext cx="8843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Rarely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30B325-5712-47D0-AEAA-0A2240D506A3}"/>
                </a:ext>
              </a:extLst>
            </p:cNvPr>
            <p:cNvSpPr txBox="1"/>
            <p:nvPr/>
          </p:nvSpPr>
          <p:spPr>
            <a:xfrm>
              <a:off x="6739360" y="4621492"/>
              <a:ext cx="978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00294C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Regularly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930F86B-7CB4-4304-B9B1-1BE7F25E4A06}"/>
                </a:ext>
              </a:extLst>
            </p:cNvPr>
            <p:cNvSpPr/>
            <p:nvPr/>
          </p:nvSpPr>
          <p:spPr>
            <a:xfrm>
              <a:off x="1753287" y="1457987"/>
              <a:ext cx="3740918" cy="4012201"/>
            </a:xfrm>
            <a:prstGeom prst="roundRect">
              <a:avLst>
                <a:gd name="adj" fmla="val 1098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668DE6D-41E1-4B85-93D5-8A3E142A65DB}"/>
                </a:ext>
              </a:extLst>
            </p:cNvPr>
            <p:cNvSpPr/>
            <p:nvPr/>
          </p:nvSpPr>
          <p:spPr>
            <a:xfrm>
              <a:off x="6454526" y="1422899"/>
              <a:ext cx="4216937" cy="4012201"/>
            </a:xfrm>
            <a:prstGeom prst="roundRect">
              <a:avLst>
                <a:gd name="adj" fmla="val 1098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945A68-35E8-4EA1-BF7E-57BAEE29B274}"/>
              </a:ext>
            </a:extLst>
          </p:cNvPr>
          <p:cNvSpPr txBox="1"/>
          <p:nvPr/>
        </p:nvSpPr>
        <p:spPr>
          <a:xfrm>
            <a:off x="8051227" y="4442219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487BF0-D397-4430-80D5-2748CCE4579C}"/>
              </a:ext>
            </a:extLst>
          </p:cNvPr>
          <p:cNvSpPr txBox="1"/>
          <p:nvPr/>
        </p:nvSpPr>
        <p:spPr>
          <a:xfrm>
            <a:off x="9241188" y="3345433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C2E5F1-4E12-4A41-8BDE-6405921BCDDA}"/>
              </a:ext>
            </a:extLst>
          </p:cNvPr>
          <p:cNvSpPr txBox="1"/>
          <p:nvPr/>
        </p:nvSpPr>
        <p:spPr>
          <a:xfrm>
            <a:off x="8889568" y="2221044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42%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77483-9BEA-4391-997D-0F199C4DFF37}"/>
              </a:ext>
            </a:extLst>
          </p:cNvPr>
          <p:cNvSpPr txBox="1"/>
          <p:nvPr/>
        </p:nvSpPr>
        <p:spPr>
          <a:xfrm>
            <a:off x="4528710" y="4455479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3D2B83-E995-4026-BE24-AAE8D4B0FB76}"/>
              </a:ext>
            </a:extLst>
          </p:cNvPr>
          <p:cNvSpPr txBox="1"/>
          <p:nvPr/>
        </p:nvSpPr>
        <p:spPr>
          <a:xfrm>
            <a:off x="3294674" y="3345433"/>
            <a:ext cx="123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FD950E-D49C-4840-851E-918E2EDC46E7}"/>
              </a:ext>
            </a:extLst>
          </p:cNvPr>
          <p:cNvSpPr txBox="1"/>
          <p:nvPr/>
        </p:nvSpPr>
        <p:spPr>
          <a:xfrm>
            <a:off x="3431557" y="2287115"/>
            <a:ext cx="93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4C56EA-9C76-4E83-B1EC-D44AD66334EB}"/>
              </a:ext>
            </a:extLst>
          </p:cNvPr>
          <p:cNvSpPr txBox="1"/>
          <p:nvPr/>
        </p:nvSpPr>
        <p:spPr>
          <a:xfrm>
            <a:off x="209116" y="6258195"/>
            <a:ext cx="784211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*Survey conducted March 2, 2022 – April 15, 2022.  </a:t>
            </a:r>
            <a:endParaRPr lang="en-US" sz="800" b="1" i="1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AB4A28-4304-46D7-A11F-3ECA5BFC0B1D}"/>
              </a:ext>
            </a:extLst>
          </p:cNvPr>
          <p:cNvSpPr/>
          <p:nvPr/>
        </p:nvSpPr>
        <p:spPr>
          <a:xfrm>
            <a:off x="6119264" y="5355386"/>
            <a:ext cx="183501" cy="16573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F00C62-A5CC-40E5-AAC0-FF9BF6B16A33}"/>
              </a:ext>
            </a:extLst>
          </p:cNvPr>
          <p:cNvSpPr txBox="1"/>
          <p:nvPr/>
        </p:nvSpPr>
        <p:spPr>
          <a:xfrm>
            <a:off x="6425267" y="5324597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October ‘21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552B35-5212-4A1D-AF90-31EC15391BC2}"/>
              </a:ext>
            </a:extLst>
          </p:cNvPr>
          <p:cNvSpPr txBox="1"/>
          <p:nvPr/>
        </p:nvSpPr>
        <p:spPr>
          <a:xfrm>
            <a:off x="4941096" y="5322874"/>
            <a:ext cx="91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April ’22*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942F71-C86E-4B02-BDB5-C6097F6077EB}"/>
              </a:ext>
            </a:extLst>
          </p:cNvPr>
          <p:cNvSpPr/>
          <p:nvPr/>
        </p:nvSpPr>
        <p:spPr>
          <a:xfrm>
            <a:off x="4635093" y="5369818"/>
            <a:ext cx="183501" cy="165735"/>
          </a:xfrm>
          <a:prstGeom prst="rect">
            <a:avLst/>
          </a:prstGeom>
          <a:solidFill>
            <a:srgbClr val="33C2B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1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1AE7289-8850-4E86-B114-F73236A04A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1AE7289-8850-4E86-B114-F73236A04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" name="Rectangle 156673">
            <a:extLst>
              <a:ext uri="{FF2B5EF4-FFF2-40B4-BE49-F238E27FC236}">
                <a16:creationId xmlns:a16="http://schemas.microsoft.com/office/drawing/2014/main" id="{F124D970-D908-4985-98FB-1E0A697F034B}"/>
              </a:ext>
            </a:extLst>
          </p:cNvPr>
          <p:cNvSpPr/>
          <p:nvPr/>
        </p:nvSpPr>
        <p:spPr>
          <a:xfrm>
            <a:off x="1900989" y="1542731"/>
            <a:ext cx="4018548" cy="1703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B796E7-E42C-4F01-9278-011111B49521}"/>
              </a:ext>
            </a:extLst>
          </p:cNvPr>
          <p:cNvSpPr txBox="1">
            <a:spLocks/>
          </p:cNvSpPr>
          <p:nvPr/>
        </p:nvSpPr>
        <p:spPr>
          <a:xfrm>
            <a:off x="598782" y="23134"/>
            <a:ext cx="853751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108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Diminishing Access to Services</a:t>
            </a:r>
            <a:br>
              <a:rPr lang="en-US"/>
            </a:br>
            <a:r>
              <a:rPr lang="en-US" sz="1600">
                <a:solidFill>
                  <a:srgbClr val="5B5857"/>
                </a:solidFill>
                <a:latin typeface="+mn-lt"/>
              </a:rPr>
              <a:t>Vanishing or service pauses even though hospital doors stay open</a:t>
            </a:r>
            <a:endParaRPr lang="en-US"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88A801-7092-4C2A-B6E7-A0382C82C9E8}"/>
              </a:ext>
            </a:extLst>
          </p:cNvPr>
          <p:cNvSpPr/>
          <p:nvPr/>
        </p:nvSpPr>
        <p:spPr>
          <a:xfrm>
            <a:off x="1981201" y="1467965"/>
            <a:ext cx="3938337" cy="170837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711781445">
                  <a:custGeom>
                    <a:avLst/>
                    <a:gdLst>
                      <a:gd name="connsiteX0" fmla="*/ 0 w 5379443"/>
                      <a:gd name="connsiteY0" fmla="*/ 0 h 2593910"/>
                      <a:gd name="connsiteX1" fmla="*/ 672430 w 5379443"/>
                      <a:gd name="connsiteY1" fmla="*/ 0 h 2593910"/>
                      <a:gd name="connsiteX2" fmla="*/ 1398655 w 5379443"/>
                      <a:gd name="connsiteY2" fmla="*/ 0 h 2593910"/>
                      <a:gd name="connsiteX3" fmla="*/ 2017291 w 5379443"/>
                      <a:gd name="connsiteY3" fmla="*/ 0 h 2593910"/>
                      <a:gd name="connsiteX4" fmla="*/ 2743516 w 5379443"/>
                      <a:gd name="connsiteY4" fmla="*/ 0 h 2593910"/>
                      <a:gd name="connsiteX5" fmla="*/ 3254563 w 5379443"/>
                      <a:gd name="connsiteY5" fmla="*/ 0 h 2593910"/>
                      <a:gd name="connsiteX6" fmla="*/ 3765610 w 5379443"/>
                      <a:gd name="connsiteY6" fmla="*/ 0 h 2593910"/>
                      <a:gd name="connsiteX7" fmla="*/ 4438040 w 5379443"/>
                      <a:gd name="connsiteY7" fmla="*/ 0 h 2593910"/>
                      <a:gd name="connsiteX8" fmla="*/ 5379443 w 5379443"/>
                      <a:gd name="connsiteY8" fmla="*/ 0 h 2593910"/>
                      <a:gd name="connsiteX9" fmla="*/ 5379443 w 5379443"/>
                      <a:gd name="connsiteY9" fmla="*/ 622538 h 2593910"/>
                      <a:gd name="connsiteX10" fmla="*/ 5379443 w 5379443"/>
                      <a:gd name="connsiteY10" fmla="*/ 1219138 h 2593910"/>
                      <a:gd name="connsiteX11" fmla="*/ 5379443 w 5379443"/>
                      <a:gd name="connsiteY11" fmla="*/ 1919493 h 2593910"/>
                      <a:gd name="connsiteX12" fmla="*/ 5379443 w 5379443"/>
                      <a:gd name="connsiteY12" fmla="*/ 2593910 h 2593910"/>
                      <a:gd name="connsiteX13" fmla="*/ 4599424 w 5379443"/>
                      <a:gd name="connsiteY13" fmla="*/ 2593910 h 2593910"/>
                      <a:gd name="connsiteX14" fmla="*/ 3873199 w 5379443"/>
                      <a:gd name="connsiteY14" fmla="*/ 2593910 h 2593910"/>
                      <a:gd name="connsiteX15" fmla="*/ 3308357 w 5379443"/>
                      <a:gd name="connsiteY15" fmla="*/ 2593910 h 2593910"/>
                      <a:gd name="connsiteX16" fmla="*/ 2528338 w 5379443"/>
                      <a:gd name="connsiteY16" fmla="*/ 2593910 h 2593910"/>
                      <a:gd name="connsiteX17" fmla="*/ 1748319 w 5379443"/>
                      <a:gd name="connsiteY17" fmla="*/ 2593910 h 2593910"/>
                      <a:gd name="connsiteX18" fmla="*/ 968300 w 5379443"/>
                      <a:gd name="connsiteY18" fmla="*/ 2593910 h 2593910"/>
                      <a:gd name="connsiteX19" fmla="*/ 0 w 5379443"/>
                      <a:gd name="connsiteY19" fmla="*/ 2593910 h 2593910"/>
                      <a:gd name="connsiteX20" fmla="*/ 0 w 5379443"/>
                      <a:gd name="connsiteY20" fmla="*/ 1945433 h 2593910"/>
                      <a:gd name="connsiteX21" fmla="*/ 0 w 5379443"/>
                      <a:gd name="connsiteY21" fmla="*/ 1348833 h 2593910"/>
                      <a:gd name="connsiteX22" fmla="*/ 0 w 5379443"/>
                      <a:gd name="connsiteY22" fmla="*/ 778173 h 2593910"/>
                      <a:gd name="connsiteX23" fmla="*/ 0 w 5379443"/>
                      <a:gd name="connsiteY23" fmla="*/ 0 h 2593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379443" h="2593910" extrusionOk="0">
                        <a:moveTo>
                          <a:pt x="0" y="0"/>
                        </a:moveTo>
                        <a:cubicBezTo>
                          <a:pt x="149241" y="24962"/>
                          <a:pt x="519503" y="-19777"/>
                          <a:pt x="672430" y="0"/>
                        </a:cubicBezTo>
                        <a:cubicBezTo>
                          <a:pt x="825357" y="19777"/>
                          <a:pt x="1133897" y="5419"/>
                          <a:pt x="1398655" y="0"/>
                        </a:cubicBezTo>
                        <a:cubicBezTo>
                          <a:pt x="1663414" y="-5419"/>
                          <a:pt x="1725889" y="2379"/>
                          <a:pt x="2017291" y="0"/>
                        </a:cubicBezTo>
                        <a:cubicBezTo>
                          <a:pt x="2308693" y="-2379"/>
                          <a:pt x="2450610" y="16290"/>
                          <a:pt x="2743516" y="0"/>
                        </a:cubicBezTo>
                        <a:cubicBezTo>
                          <a:pt x="3036423" y="-16290"/>
                          <a:pt x="3081077" y="14261"/>
                          <a:pt x="3254563" y="0"/>
                        </a:cubicBezTo>
                        <a:cubicBezTo>
                          <a:pt x="3428049" y="-14261"/>
                          <a:pt x="3538683" y="-13067"/>
                          <a:pt x="3765610" y="0"/>
                        </a:cubicBezTo>
                        <a:cubicBezTo>
                          <a:pt x="3992537" y="13067"/>
                          <a:pt x="4283531" y="-5407"/>
                          <a:pt x="4438040" y="0"/>
                        </a:cubicBezTo>
                        <a:cubicBezTo>
                          <a:pt x="4592549" y="5407"/>
                          <a:pt x="4997910" y="32781"/>
                          <a:pt x="5379443" y="0"/>
                        </a:cubicBezTo>
                        <a:cubicBezTo>
                          <a:pt x="5402107" y="235435"/>
                          <a:pt x="5354058" y="382492"/>
                          <a:pt x="5379443" y="622538"/>
                        </a:cubicBezTo>
                        <a:cubicBezTo>
                          <a:pt x="5404828" y="862584"/>
                          <a:pt x="5356147" y="948533"/>
                          <a:pt x="5379443" y="1219138"/>
                        </a:cubicBezTo>
                        <a:cubicBezTo>
                          <a:pt x="5402739" y="1489743"/>
                          <a:pt x="5386857" y="1680391"/>
                          <a:pt x="5379443" y="1919493"/>
                        </a:cubicBezTo>
                        <a:cubicBezTo>
                          <a:pt x="5372029" y="2158595"/>
                          <a:pt x="5363511" y="2327871"/>
                          <a:pt x="5379443" y="2593910"/>
                        </a:cubicBezTo>
                        <a:cubicBezTo>
                          <a:pt x="4996754" y="2619961"/>
                          <a:pt x="4819559" y="2583843"/>
                          <a:pt x="4599424" y="2593910"/>
                        </a:cubicBezTo>
                        <a:cubicBezTo>
                          <a:pt x="4379289" y="2603977"/>
                          <a:pt x="4073998" y="2614879"/>
                          <a:pt x="3873199" y="2593910"/>
                        </a:cubicBezTo>
                        <a:cubicBezTo>
                          <a:pt x="3672401" y="2572941"/>
                          <a:pt x="3529747" y="2612217"/>
                          <a:pt x="3308357" y="2593910"/>
                        </a:cubicBezTo>
                        <a:cubicBezTo>
                          <a:pt x="3086967" y="2575603"/>
                          <a:pt x="2697224" y="2608645"/>
                          <a:pt x="2528338" y="2593910"/>
                        </a:cubicBezTo>
                        <a:cubicBezTo>
                          <a:pt x="2359452" y="2579175"/>
                          <a:pt x="2025280" y="2579510"/>
                          <a:pt x="1748319" y="2593910"/>
                        </a:cubicBezTo>
                        <a:cubicBezTo>
                          <a:pt x="1471358" y="2608310"/>
                          <a:pt x="1197428" y="2608078"/>
                          <a:pt x="968300" y="2593910"/>
                        </a:cubicBezTo>
                        <a:cubicBezTo>
                          <a:pt x="739172" y="2579742"/>
                          <a:pt x="245938" y="2584822"/>
                          <a:pt x="0" y="2593910"/>
                        </a:cubicBezTo>
                        <a:cubicBezTo>
                          <a:pt x="23371" y="2271331"/>
                          <a:pt x="27327" y="2087797"/>
                          <a:pt x="0" y="1945433"/>
                        </a:cubicBezTo>
                        <a:cubicBezTo>
                          <a:pt x="-27327" y="1803069"/>
                          <a:pt x="27176" y="1623466"/>
                          <a:pt x="0" y="1348833"/>
                        </a:cubicBezTo>
                        <a:cubicBezTo>
                          <a:pt x="-27176" y="1074200"/>
                          <a:pt x="11358" y="1061229"/>
                          <a:pt x="0" y="778173"/>
                        </a:cubicBezTo>
                        <a:cubicBezTo>
                          <a:pt x="-11358" y="495117"/>
                          <a:pt x="-25619" y="195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78AD3C2-8E99-4925-AD98-0D78387CC1F3}"/>
              </a:ext>
            </a:extLst>
          </p:cNvPr>
          <p:cNvGrpSpPr/>
          <p:nvPr/>
        </p:nvGrpSpPr>
        <p:grpSpPr>
          <a:xfrm>
            <a:off x="2058530" y="1595036"/>
            <a:ext cx="3783676" cy="1148878"/>
            <a:chOff x="2794173" y="3893683"/>
            <a:chExt cx="5227432" cy="15507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2946FD-BB25-4B31-88F1-4F12EDCF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845" y="4481455"/>
              <a:ext cx="5203760" cy="6367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9E5A4B-D290-4F09-BDDD-A3B7943F0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5838" y="5136898"/>
              <a:ext cx="1772746" cy="3075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E75EA4-DE7E-4F3B-A77A-6036D327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4173" y="3893683"/>
              <a:ext cx="3880854" cy="50389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D9103A-8380-4B6C-A43D-00CCCB3D0000}"/>
              </a:ext>
            </a:extLst>
          </p:cNvPr>
          <p:cNvSpPr txBox="1"/>
          <p:nvPr/>
        </p:nvSpPr>
        <p:spPr>
          <a:xfrm>
            <a:off x="2549571" y="2698454"/>
            <a:ext cx="3203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“COVID has caused a resetting of market rates and a reshuffling of nurse staffing.”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1481B1-9181-4D4A-B007-3E2B55C721B6}"/>
              </a:ext>
            </a:extLst>
          </p:cNvPr>
          <p:cNvGrpSpPr/>
          <p:nvPr/>
        </p:nvGrpSpPr>
        <p:grpSpPr>
          <a:xfrm>
            <a:off x="6096001" y="4153258"/>
            <a:ext cx="3866147" cy="1878574"/>
            <a:chOff x="5013158" y="3904605"/>
            <a:chExt cx="3866147" cy="187857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7E87881-2630-4588-918F-4A43EA38288E}"/>
                </a:ext>
              </a:extLst>
            </p:cNvPr>
            <p:cNvSpPr/>
            <p:nvPr/>
          </p:nvSpPr>
          <p:spPr>
            <a:xfrm>
              <a:off x="5013158" y="3912608"/>
              <a:ext cx="3866147" cy="18705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73" name="Rectangle 156672">
              <a:extLst>
                <a:ext uri="{FF2B5EF4-FFF2-40B4-BE49-F238E27FC236}">
                  <a16:creationId xmlns:a16="http://schemas.microsoft.com/office/drawing/2014/main" id="{59AD39A1-8453-4B3B-8597-D40A169B95EC}"/>
                </a:ext>
              </a:extLst>
            </p:cNvPr>
            <p:cNvSpPr/>
            <p:nvPr/>
          </p:nvSpPr>
          <p:spPr>
            <a:xfrm>
              <a:off x="5013158" y="3904605"/>
              <a:ext cx="3776279" cy="1797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672" name="Group 156671">
              <a:extLst>
                <a:ext uri="{FF2B5EF4-FFF2-40B4-BE49-F238E27FC236}">
                  <a16:creationId xmlns:a16="http://schemas.microsoft.com/office/drawing/2014/main" id="{5AFA9BA2-A1BE-4AA9-92DA-C493FCF6DEF7}"/>
                </a:ext>
              </a:extLst>
            </p:cNvPr>
            <p:cNvGrpSpPr/>
            <p:nvPr/>
          </p:nvGrpSpPr>
          <p:grpSpPr>
            <a:xfrm>
              <a:off x="5085347" y="4005772"/>
              <a:ext cx="3514562" cy="1304165"/>
              <a:chOff x="3480124" y="4371906"/>
              <a:chExt cx="5203760" cy="178061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97A5274-E8EB-4B7A-8690-B10AAC54B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5653" y="4371906"/>
                <a:ext cx="2469696" cy="683701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E9056CE-6651-4529-A796-8551C168E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0124" y="5123304"/>
                <a:ext cx="5203760" cy="566237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4DD31CC-4C29-43DC-B996-ED514736E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0124" y="5768948"/>
                <a:ext cx="2469696" cy="383577"/>
              </a:xfrm>
              <a:prstGeom prst="rect">
                <a:avLst/>
              </a:prstGeom>
            </p:spPr>
          </p:pic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148C7AB-7A33-4973-8656-65DB38A61A81}"/>
                </a:ext>
              </a:extLst>
            </p:cNvPr>
            <p:cNvSpPr txBox="1"/>
            <p:nvPr/>
          </p:nvSpPr>
          <p:spPr>
            <a:xfrm>
              <a:off x="5769949" y="5278883"/>
              <a:ext cx="2563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i="1">
                  <a:solidFill>
                    <a:schemeClr val="tx1">
                      <a:lumMod val="65000"/>
                      <a:lumOff val="35000"/>
                    </a:schemeClr>
                  </a:solidFill>
                  <a:ea typeface="Verdana" panose="020B0604030504040204" pitchFamily="34" charset="0"/>
                  <a:cs typeface="Segoe UI" panose="020B0502040204020203" pitchFamily="34" charset="0"/>
                </a:rPr>
                <a:t>“We have had candidates turn down offers due to housing concerns.”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3D3A4F7-BC7B-4BFD-9C1D-6AF67E792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673" y="2092111"/>
            <a:ext cx="3430474" cy="11649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9CE0BF-D28F-4E4A-938D-990FE76C9EB3}"/>
              </a:ext>
            </a:extLst>
          </p:cNvPr>
          <p:cNvSpPr/>
          <p:nvPr/>
        </p:nvSpPr>
        <p:spPr>
          <a:xfrm>
            <a:off x="7836194" y="2062349"/>
            <a:ext cx="1143000" cy="636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AFD1E-3BAC-45AA-9EF5-3B34E4E757F9}"/>
              </a:ext>
            </a:extLst>
          </p:cNvPr>
          <p:cNvSpPr txBox="1"/>
          <p:nvPr/>
        </p:nvSpPr>
        <p:spPr>
          <a:xfrm>
            <a:off x="7682301" y="2030495"/>
            <a:ext cx="2383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311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4A432B-3C83-437D-A42E-CEAEFC1F1420}"/>
              </a:ext>
            </a:extLst>
          </p:cNvPr>
          <p:cNvGrpSpPr/>
          <p:nvPr/>
        </p:nvGrpSpPr>
        <p:grpSpPr>
          <a:xfrm>
            <a:off x="1981200" y="3908287"/>
            <a:ext cx="3717652" cy="1311205"/>
            <a:chOff x="1981200" y="3908287"/>
            <a:chExt cx="3717652" cy="13112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42C4B7-A9FF-4FE6-A2B6-6BE44348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1200" y="3908287"/>
              <a:ext cx="3717652" cy="131120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5F06E-A93F-49E8-98B3-0D024A6EE3F2}"/>
                </a:ext>
              </a:extLst>
            </p:cNvPr>
            <p:cNvSpPr/>
            <p:nvPr/>
          </p:nvSpPr>
          <p:spPr>
            <a:xfrm>
              <a:off x="3193774" y="3985592"/>
              <a:ext cx="1143000" cy="636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A14299-46E0-47F4-B489-FE61A0C3739B}"/>
                </a:ext>
              </a:extLst>
            </p:cNvPr>
            <p:cNvSpPr txBox="1"/>
            <p:nvPr/>
          </p:nvSpPr>
          <p:spPr>
            <a:xfrm>
              <a:off x="3195006" y="3908287"/>
              <a:ext cx="23839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>
                  <a:solidFill>
                    <a:schemeClr val="tx2">
                      <a:lumMod val="50000"/>
                    </a:schemeClr>
                  </a:solidFill>
                  <a:ea typeface="Verdana" panose="020B0604030504040204" pitchFamily="34" charset="0"/>
                  <a:cs typeface="Segoe UI" panose="020B0502040204020203" pitchFamily="34" charset="0"/>
                </a:rPr>
                <a:t>198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0F5A3B-D5DF-48DC-94EA-49CBE3AA441B}"/>
              </a:ext>
            </a:extLst>
          </p:cNvPr>
          <p:cNvSpPr txBox="1"/>
          <p:nvPr/>
        </p:nvSpPr>
        <p:spPr>
          <a:xfrm>
            <a:off x="3240434" y="4677728"/>
            <a:ext cx="28555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Rural hospitals ceased to provided Obstetrics from 2011-2019.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BD874C-393C-4D32-A032-4237472F9E94}"/>
              </a:ext>
            </a:extLst>
          </p:cNvPr>
          <p:cNvSpPr txBox="1"/>
          <p:nvPr/>
        </p:nvSpPr>
        <p:spPr>
          <a:xfrm>
            <a:off x="7718716" y="2743914"/>
            <a:ext cx="28555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Rural hospitals ceased to provided Chemotherapy from 2014-2020.</a:t>
            </a:r>
          </a:p>
        </p:txBody>
      </p:sp>
    </p:spTree>
    <p:extLst>
      <p:ext uri="{BB962C8B-B14F-4D97-AF65-F5344CB8AC3E}">
        <p14:creationId xmlns:p14="http://schemas.microsoft.com/office/powerpoint/2010/main" val="141165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78D52FE-93C8-4C5E-AB2B-D96DA0ABAB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1674946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78D52FE-93C8-4C5E-AB2B-D96DA0ABA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17B1498-7872-4CA2-8F78-0561D8C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Top 100 Rural &amp; Community Hospitals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EF315-D348-43B5-92AD-0FF974CE6B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Stability of the rural health safety net</a:t>
            </a:r>
          </a:p>
        </p:txBody>
      </p:sp>
    </p:spTree>
    <p:extLst>
      <p:ext uri="{BB962C8B-B14F-4D97-AF65-F5344CB8AC3E}">
        <p14:creationId xmlns:p14="http://schemas.microsoft.com/office/powerpoint/2010/main" val="351797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5E45EA9-C9A0-473E-A480-D0FF2BB7CA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238638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5E45EA9-C9A0-473E-A480-D0FF2BB7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C4F303-BA13-4B0E-97EB-D50A2AC1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Convergence of Multiple Pressure Points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8B7894-D946-44CC-92FC-0D808A00DE02}"/>
              </a:ext>
            </a:extLst>
          </p:cNvPr>
          <p:cNvGrpSpPr/>
          <p:nvPr/>
        </p:nvGrpSpPr>
        <p:grpSpPr>
          <a:xfrm>
            <a:off x="1524001" y="1884812"/>
            <a:ext cx="9006367" cy="3638650"/>
            <a:chOff x="0" y="1753077"/>
            <a:chExt cx="9006367" cy="363865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37B3121-3ADA-40E0-B499-8651D1DBA804}"/>
                </a:ext>
              </a:extLst>
            </p:cNvPr>
            <p:cNvGrpSpPr/>
            <p:nvPr/>
          </p:nvGrpSpPr>
          <p:grpSpPr>
            <a:xfrm>
              <a:off x="0" y="1753077"/>
              <a:ext cx="3608019" cy="3580607"/>
              <a:chOff x="164091" y="2062772"/>
              <a:chExt cx="3608019" cy="358060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9B915-2527-41B9-A191-C0201BBADD02}"/>
                  </a:ext>
                </a:extLst>
              </p:cNvPr>
              <p:cNvSpPr txBox="1"/>
              <p:nvPr/>
            </p:nvSpPr>
            <p:spPr>
              <a:xfrm>
                <a:off x="1170707" y="3842197"/>
                <a:ext cx="21155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294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Population Migration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0B0146A-E6D8-40BE-B890-F3C6244B29D4}"/>
                  </a:ext>
                </a:extLst>
              </p:cNvPr>
              <p:cNvGrpSpPr/>
              <p:nvPr/>
            </p:nvGrpSpPr>
            <p:grpSpPr>
              <a:xfrm flipH="1">
                <a:off x="1319325" y="2734486"/>
                <a:ext cx="2402417" cy="622323"/>
                <a:chOff x="6401775" y="1909617"/>
                <a:chExt cx="2281986" cy="591127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57F4315-7A2B-412A-85E6-3AB64675EB96}"/>
                    </a:ext>
                  </a:extLst>
                </p:cNvPr>
                <p:cNvCxnSpPr/>
                <p:nvPr/>
              </p:nvCxnSpPr>
              <p:spPr>
                <a:xfrm flipV="1">
                  <a:off x="6401775" y="1909617"/>
                  <a:ext cx="386953" cy="591127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6F3B373-0E0A-4C59-86E1-4470C4A41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8728" y="1909618"/>
                  <a:ext cx="1895033" cy="1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B53D73-0A1E-44B3-AF0F-68A32DF3CF29}"/>
                  </a:ext>
                </a:extLst>
              </p:cNvPr>
              <p:cNvSpPr txBox="1"/>
              <p:nvPr/>
            </p:nvSpPr>
            <p:spPr>
              <a:xfrm>
                <a:off x="1116446" y="2367995"/>
                <a:ext cx="1954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294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Health Disparities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E2DFEF8-533B-4DBE-B0C6-A31099D359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7675" y="4181698"/>
                <a:ext cx="2424066" cy="0"/>
              </a:xfrm>
              <a:prstGeom prst="line">
                <a:avLst/>
              </a:prstGeom>
              <a:ln>
                <a:solidFill>
                  <a:srgbClr val="00294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2DE4BBA-CCB8-4E05-9E50-FD1EF82E794D}"/>
                  </a:ext>
                </a:extLst>
              </p:cNvPr>
              <p:cNvGrpSpPr/>
              <p:nvPr/>
            </p:nvGrpSpPr>
            <p:grpSpPr>
              <a:xfrm>
                <a:off x="1195258" y="4955273"/>
                <a:ext cx="2526483" cy="622324"/>
                <a:chOff x="1466533" y="4426103"/>
                <a:chExt cx="2399833" cy="59112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A6F5DED-885F-49FA-BBD1-66D700D44A70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79413" y="4426103"/>
                  <a:ext cx="386953" cy="591127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B6A9B33-C046-4F2E-AD0C-3432BC26C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6533" y="5017229"/>
                  <a:ext cx="2012881" cy="2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A56A83-F071-43D2-8942-E244B0DC3CF5}"/>
                  </a:ext>
                </a:extLst>
              </p:cNvPr>
              <p:cNvSpPr txBox="1"/>
              <p:nvPr/>
            </p:nvSpPr>
            <p:spPr>
              <a:xfrm>
                <a:off x="1090262" y="5232949"/>
                <a:ext cx="2224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294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Recruitment/Retention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94A1353-079E-47B3-9DA6-7A07784ED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091" y="2062772"/>
                <a:ext cx="1089402" cy="3580607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E229F9E-371F-422B-8273-613BB3B8063B}"/>
                  </a:ext>
                </a:extLst>
              </p:cNvPr>
              <p:cNvSpPr/>
              <p:nvPr/>
            </p:nvSpPr>
            <p:spPr>
              <a:xfrm>
                <a:off x="3671371" y="4956161"/>
                <a:ext cx="100739" cy="100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A80E758-0225-4A51-8488-92F05EFA9A36}"/>
                  </a:ext>
                </a:extLst>
              </p:cNvPr>
              <p:cNvSpPr/>
              <p:nvPr/>
            </p:nvSpPr>
            <p:spPr>
              <a:xfrm>
                <a:off x="3630238" y="4130383"/>
                <a:ext cx="100739" cy="100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EAA471D-8B2E-4B07-B2D6-01CF4DE48A96}"/>
                  </a:ext>
                </a:extLst>
              </p:cNvPr>
              <p:cNvSpPr/>
              <p:nvPr/>
            </p:nvSpPr>
            <p:spPr>
              <a:xfrm>
                <a:off x="3663414" y="3277455"/>
                <a:ext cx="100739" cy="100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F538DF6-FC58-4916-A98C-2C66954BC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5052" y="3128575"/>
              <a:ext cx="1039702" cy="108129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C3D5A6-437B-4668-BA2F-95B92A8C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5076" y="4310436"/>
              <a:ext cx="1081291" cy="108129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32F811-37AA-4C0A-88C2-E0EBAA8AE30A}"/>
                </a:ext>
              </a:extLst>
            </p:cNvPr>
            <p:cNvSpPr/>
            <p:nvPr/>
          </p:nvSpPr>
          <p:spPr>
            <a:xfrm>
              <a:off x="5342469" y="3817637"/>
              <a:ext cx="100739" cy="1007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68A7B7-C995-4FAE-AA4D-6B648B8D804B}"/>
                </a:ext>
              </a:extLst>
            </p:cNvPr>
            <p:cNvGrpSpPr/>
            <p:nvPr/>
          </p:nvGrpSpPr>
          <p:grpSpPr>
            <a:xfrm>
              <a:off x="5342469" y="4645578"/>
              <a:ext cx="2697191" cy="635157"/>
              <a:chOff x="5283995" y="4596395"/>
              <a:chExt cx="2697191" cy="63515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FAAC2B-3744-4AD3-973E-DED2D95EADBD}"/>
                  </a:ext>
                </a:extLst>
              </p:cNvPr>
              <p:cNvSpPr txBox="1"/>
              <p:nvPr/>
            </p:nvSpPr>
            <p:spPr>
              <a:xfrm>
                <a:off x="6169654" y="4867652"/>
                <a:ext cx="18115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294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COVID-19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F68E66D-2E7B-4A3F-81D7-EFEE9DF6DC08}"/>
                  </a:ext>
                </a:extLst>
              </p:cNvPr>
              <p:cNvGrpSpPr/>
              <p:nvPr/>
            </p:nvGrpSpPr>
            <p:grpSpPr>
              <a:xfrm flipH="1">
                <a:off x="5290301" y="4609228"/>
                <a:ext cx="2526483" cy="622324"/>
                <a:chOff x="1466533" y="4426103"/>
                <a:chExt cx="2399833" cy="591128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B0EFC03F-1822-49F9-9D18-C6D3256B0561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79413" y="4426103"/>
                  <a:ext cx="386953" cy="591127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B8838C3B-A0ED-4A32-A4D0-7AB106ACF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6533" y="5017229"/>
                  <a:ext cx="2012881" cy="2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D7D1C91-D67C-4A82-A5CA-AB17A14F707A}"/>
                  </a:ext>
                </a:extLst>
              </p:cNvPr>
              <p:cNvSpPr/>
              <p:nvPr/>
            </p:nvSpPr>
            <p:spPr>
              <a:xfrm>
                <a:off x="5283995" y="4596395"/>
                <a:ext cx="100739" cy="100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F734E4-E5A6-4A53-8B8D-B56EAF65731C}"/>
                </a:ext>
              </a:extLst>
            </p:cNvPr>
            <p:cNvGrpSpPr/>
            <p:nvPr/>
          </p:nvGrpSpPr>
          <p:grpSpPr>
            <a:xfrm>
              <a:off x="5316758" y="1766783"/>
              <a:ext cx="3626144" cy="1301716"/>
              <a:chOff x="5290300" y="2677419"/>
              <a:chExt cx="3626144" cy="130171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7CBD22-BFBC-41ED-8A0C-7A845D8CAD55}"/>
                  </a:ext>
                </a:extLst>
              </p:cNvPr>
              <p:cNvSpPr txBox="1"/>
              <p:nvPr/>
            </p:nvSpPr>
            <p:spPr>
              <a:xfrm>
                <a:off x="6026703" y="3039854"/>
                <a:ext cx="1954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294C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Healthcare Policies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7B69A19-4CD6-491C-BD61-39331C30EA67}"/>
                  </a:ext>
                </a:extLst>
              </p:cNvPr>
              <p:cNvGrpSpPr/>
              <p:nvPr/>
            </p:nvGrpSpPr>
            <p:grpSpPr>
              <a:xfrm flipH="1" flipV="1">
                <a:off x="5316011" y="3356810"/>
                <a:ext cx="2526483" cy="622325"/>
                <a:chOff x="1466533" y="4426102"/>
                <a:chExt cx="2399833" cy="591129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9505B3C-50AC-447D-8685-F594452DFCC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3479413" y="4426102"/>
                  <a:ext cx="386953" cy="591127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EFF1DE5-9B79-4FEA-A410-D3B6D2B94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66533" y="5017229"/>
                  <a:ext cx="2012881" cy="2"/>
                </a:xfrm>
                <a:prstGeom prst="line">
                  <a:avLst/>
                </a:prstGeom>
                <a:ln>
                  <a:solidFill>
                    <a:srgbClr val="0029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1CBB3F1-24B1-4FC4-978B-DE14B531E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6742" y="2677419"/>
                <a:ext cx="1039702" cy="1081290"/>
              </a:xfrm>
              <a:prstGeom prst="rect">
                <a:avLst/>
              </a:prstGeom>
            </p:spPr>
          </p:pic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45C6BAD-A7ED-46AD-B627-3E0D1796F703}"/>
                  </a:ext>
                </a:extLst>
              </p:cNvPr>
              <p:cNvSpPr/>
              <p:nvPr/>
            </p:nvSpPr>
            <p:spPr>
              <a:xfrm>
                <a:off x="5290300" y="3878396"/>
                <a:ext cx="100739" cy="1007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5FE84E-6ED2-4D71-9F7B-4D00A6BCAD3E}"/>
                </a:ext>
              </a:extLst>
            </p:cNvPr>
            <p:cNvCxnSpPr>
              <a:cxnSpLocks/>
            </p:cNvCxnSpPr>
            <p:nvPr/>
          </p:nvCxnSpPr>
          <p:spPr>
            <a:xfrm>
              <a:off x="5342469" y="3850193"/>
              <a:ext cx="2424066" cy="0"/>
            </a:xfrm>
            <a:prstGeom prst="line">
              <a:avLst/>
            </a:prstGeom>
            <a:ln>
              <a:solidFill>
                <a:srgbClr val="00294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E4E8CA-E6C2-4253-8689-3707751E2C46}"/>
                </a:ext>
              </a:extLst>
            </p:cNvPr>
            <p:cNvSpPr txBox="1"/>
            <p:nvPr/>
          </p:nvSpPr>
          <p:spPr>
            <a:xfrm>
              <a:off x="6149473" y="3468662"/>
              <a:ext cx="1811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294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Economic Policy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DCD809-ED44-4442-B827-17DF4DA9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17638" y="3293862"/>
              <a:ext cx="1544737" cy="1031454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ACF739E-34E1-47B2-B212-0FABDF428312}"/>
              </a:ext>
            </a:extLst>
          </p:cNvPr>
          <p:cNvSpPr/>
          <p:nvPr/>
        </p:nvSpPr>
        <p:spPr>
          <a:xfrm>
            <a:off x="1601639" y="1811547"/>
            <a:ext cx="2665265" cy="1079114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8553AE-1B70-40E0-B3B5-658C958A8B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8553AE-1B70-40E0-B3B5-658C958A8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02" y="81776"/>
            <a:ext cx="6572751" cy="1040427"/>
          </a:xfrm>
        </p:spPr>
        <p:txBody>
          <a:bodyPr vert="horz"/>
          <a:lstStyle/>
          <a:p>
            <a:br>
              <a:rPr lang="en-US"/>
            </a:br>
            <a:r>
              <a:rPr lang="en-US"/>
              <a:t>2022 Top 100 Critical Access Hospitals </a:t>
            </a:r>
            <a:endParaRPr lang="en-US" i="1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3A00AD7-8D18-4C4E-B776-3BEBAA817184}"/>
              </a:ext>
            </a:extLst>
          </p:cNvPr>
          <p:cNvSpPr/>
          <p:nvPr/>
        </p:nvSpPr>
        <p:spPr>
          <a:xfrm>
            <a:off x="2065519" y="1987942"/>
            <a:ext cx="738823" cy="73882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OR</a:t>
            </a:r>
          </a:p>
        </p:txBody>
      </p:sp>
      <p:pic>
        <p:nvPicPr>
          <p:cNvPr id="17" name="Picture 14" descr="Image result for usa outline map no states">
            <a:extLst>
              <a:ext uri="{FF2B5EF4-FFF2-40B4-BE49-F238E27FC236}">
                <a16:creationId xmlns:a16="http://schemas.microsoft.com/office/drawing/2014/main" id="{E2EDEBA5-493D-47DD-88E0-9AB3CFA55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12581"/>
          <a:stretch/>
        </p:blipFill>
        <p:spPr bwMode="auto">
          <a:xfrm>
            <a:off x="1649465" y="1755806"/>
            <a:ext cx="8834220" cy="47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0FBB2B0-D22C-4617-A820-5C7D513E932D}"/>
              </a:ext>
            </a:extLst>
          </p:cNvPr>
          <p:cNvSpPr/>
          <p:nvPr/>
        </p:nvSpPr>
        <p:spPr>
          <a:xfrm>
            <a:off x="3497244" y="2516042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AA5099-33E2-4000-80D3-1799F2AB573A}"/>
              </a:ext>
            </a:extLst>
          </p:cNvPr>
          <p:cNvSpPr/>
          <p:nvPr/>
        </p:nvSpPr>
        <p:spPr>
          <a:xfrm>
            <a:off x="2472559" y="1521704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WA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F56694-D884-4046-A281-84790F8CDB57}"/>
              </a:ext>
            </a:extLst>
          </p:cNvPr>
          <p:cNvSpPr/>
          <p:nvPr/>
        </p:nvSpPr>
        <p:spPr>
          <a:xfrm>
            <a:off x="5815957" y="2054090"/>
            <a:ext cx="1138578" cy="113338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7EBD4D-0E89-49F6-9672-A7CFE3F8710B}"/>
              </a:ext>
            </a:extLst>
          </p:cNvPr>
          <p:cNvGrpSpPr/>
          <p:nvPr/>
        </p:nvGrpSpPr>
        <p:grpSpPr>
          <a:xfrm>
            <a:off x="9415240" y="4470448"/>
            <a:ext cx="1241490" cy="1855036"/>
            <a:chOff x="7781077" y="4929702"/>
            <a:chExt cx="1241490" cy="185503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118A105-EFB6-4791-B1DC-C03B33BF1E65}"/>
                </a:ext>
              </a:extLst>
            </p:cNvPr>
            <p:cNvGrpSpPr/>
            <p:nvPr/>
          </p:nvGrpSpPr>
          <p:grpSpPr>
            <a:xfrm>
              <a:off x="7781090" y="5222354"/>
              <a:ext cx="1241477" cy="1562384"/>
              <a:chOff x="788144" y="4551743"/>
              <a:chExt cx="1010638" cy="126992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A970E12-2C9B-4742-9291-C716C3B030C3}"/>
                  </a:ext>
                </a:extLst>
              </p:cNvPr>
              <p:cNvSpPr/>
              <p:nvPr/>
            </p:nvSpPr>
            <p:spPr>
              <a:xfrm>
                <a:off x="788144" y="4552905"/>
                <a:ext cx="237744" cy="2110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C361EB9-3CFD-42C9-A869-AAB6530ED455}"/>
                  </a:ext>
                </a:extLst>
              </p:cNvPr>
              <p:cNvSpPr/>
              <p:nvPr/>
            </p:nvSpPr>
            <p:spPr>
              <a:xfrm>
                <a:off x="788144" y="4804462"/>
                <a:ext cx="237744" cy="211068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81E5D6-5F48-4CFB-9631-FDD7AA5A2088}"/>
                  </a:ext>
                </a:extLst>
              </p:cNvPr>
              <p:cNvSpPr/>
              <p:nvPr/>
            </p:nvSpPr>
            <p:spPr>
              <a:xfrm>
                <a:off x="788144" y="5338473"/>
                <a:ext cx="237744" cy="211068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9BC5F3D-947F-44BD-A313-869F1CC5DBD1}"/>
                  </a:ext>
                </a:extLst>
              </p:cNvPr>
              <p:cNvSpPr/>
              <p:nvPr/>
            </p:nvSpPr>
            <p:spPr>
              <a:xfrm>
                <a:off x="788144" y="5067206"/>
                <a:ext cx="237744" cy="211068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418C1A6-038B-49FD-93E0-F1DD2F4BE0BF}"/>
                  </a:ext>
                </a:extLst>
              </p:cNvPr>
              <p:cNvSpPr/>
              <p:nvPr/>
            </p:nvSpPr>
            <p:spPr>
              <a:xfrm>
                <a:off x="788144" y="5600596"/>
                <a:ext cx="237744" cy="211068"/>
              </a:xfrm>
              <a:prstGeom prst="rect">
                <a:avLst/>
              </a:prstGeom>
              <a:solidFill>
                <a:srgbClr val="E1D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2AC4B64-C0C0-471C-87C2-E9BB941D1B93}"/>
                  </a:ext>
                </a:extLst>
              </p:cNvPr>
              <p:cNvSpPr txBox="1"/>
              <p:nvPr/>
            </p:nvSpPr>
            <p:spPr>
              <a:xfrm>
                <a:off x="863796" y="4551743"/>
                <a:ext cx="934986" cy="22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10-12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240F1BE-E739-4893-8507-E22376C225DB}"/>
                  </a:ext>
                </a:extLst>
              </p:cNvPr>
              <p:cNvSpPr txBox="1"/>
              <p:nvPr/>
            </p:nvSpPr>
            <p:spPr>
              <a:xfrm>
                <a:off x="907016" y="4801744"/>
                <a:ext cx="627941" cy="22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4EA44A3-F532-495B-8E92-07B45F41EB06}"/>
                  </a:ext>
                </a:extLst>
              </p:cNvPr>
              <p:cNvSpPr txBox="1"/>
              <p:nvPr/>
            </p:nvSpPr>
            <p:spPr>
              <a:xfrm>
                <a:off x="962033" y="5075122"/>
                <a:ext cx="627941" cy="22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5-7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2FB7910-38CA-4A52-B87B-848156DF515D}"/>
                  </a:ext>
                </a:extLst>
              </p:cNvPr>
              <p:cNvSpPr txBox="1"/>
              <p:nvPr/>
            </p:nvSpPr>
            <p:spPr>
              <a:xfrm>
                <a:off x="953220" y="5596521"/>
                <a:ext cx="627941" cy="22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1-2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382D519F-20F0-496F-851D-FA181FD28531}"/>
                  </a:ext>
                </a:extLst>
              </p:cNvPr>
              <p:cNvSpPr txBox="1"/>
              <p:nvPr/>
            </p:nvSpPr>
            <p:spPr>
              <a:xfrm>
                <a:off x="953220" y="5330370"/>
                <a:ext cx="627941" cy="22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3-4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46F327-803C-4E8A-95C0-46768C0FA574}"/>
                </a:ext>
              </a:extLst>
            </p:cNvPr>
            <p:cNvSpPr/>
            <p:nvPr/>
          </p:nvSpPr>
          <p:spPr>
            <a:xfrm>
              <a:off x="7781077" y="4929702"/>
              <a:ext cx="292496" cy="25967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1CADA6-E7AB-4C25-9896-C3E884FF7BCA}"/>
                </a:ext>
              </a:extLst>
            </p:cNvPr>
            <p:cNvSpPr txBox="1"/>
            <p:nvPr/>
          </p:nvSpPr>
          <p:spPr>
            <a:xfrm>
              <a:off x="7968282" y="4929702"/>
              <a:ext cx="730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068EF372-64CC-4A93-8B8E-EF5C80657C0D}"/>
              </a:ext>
            </a:extLst>
          </p:cNvPr>
          <p:cNvSpPr/>
          <p:nvPr/>
        </p:nvSpPr>
        <p:spPr>
          <a:xfrm>
            <a:off x="4126924" y="2093683"/>
            <a:ext cx="882177" cy="87115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9107C63-C175-4DE7-ACC8-296E1854BFDB}"/>
              </a:ext>
            </a:extLst>
          </p:cNvPr>
          <p:cNvSpPr/>
          <p:nvPr/>
        </p:nvSpPr>
        <p:spPr>
          <a:xfrm>
            <a:off x="9485347" y="2684004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A79132-622C-4E6C-A74B-936FA9B45BBC}"/>
              </a:ext>
            </a:extLst>
          </p:cNvPr>
          <p:cNvSpPr/>
          <p:nvPr/>
        </p:nvSpPr>
        <p:spPr>
          <a:xfrm>
            <a:off x="6538216" y="4517577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AR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1CFF91-2799-4C72-A7ED-575F7DF19823}"/>
              </a:ext>
            </a:extLst>
          </p:cNvPr>
          <p:cNvSpPr/>
          <p:nvPr/>
        </p:nvSpPr>
        <p:spPr>
          <a:xfrm>
            <a:off x="4316190" y="2790909"/>
            <a:ext cx="1596138" cy="1588854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KS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0CCCDD-222D-4E24-AE6A-565F3D2D0D6D}"/>
              </a:ext>
            </a:extLst>
          </p:cNvPr>
          <p:cNvSpPr/>
          <p:nvPr/>
        </p:nvSpPr>
        <p:spPr>
          <a:xfrm>
            <a:off x="4949082" y="3593383"/>
            <a:ext cx="1596138" cy="1588854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NE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93D5487-BC7B-4807-BFD9-FE43FB6860F2}"/>
              </a:ext>
            </a:extLst>
          </p:cNvPr>
          <p:cNvSpPr/>
          <p:nvPr/>
        </p:nvSpPr>
        <p:spPr>
          <a:xfrm>
            <a:off x="5545745" y="2674593"/>
            <a:ext cx="1846004" cy="183758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  <a:latin typeface="Segoe UI"/>
              </a:rPr>
              <a:t>IA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8AF2649-745C-4FBF-9059-3FAAAD571B86}"/>
              </a:ext>
            </a:extLst>
          </p:cNvPr>
          <p:cNvSpPr/>
          <p:nvPr/>
        </p:nvSpPr>
        <p:spPr>
          <a:xfrm>
            <a:off x="4917322" y="1674143"/>
            <a:ext cx="1138578" cy="113338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B7C271-6F9F-405F-B160-21B99E68E3D8}"/>
              </a:ext>
            </a:extLst>
          </p:cNvPr>
          <p:cNvSpPr/>
          <p:nvPr/>
        </p:nvSpPr>
        <p:spPr>
          <a:xfrm>
            <a:off x="4933781" y="2547585"/>
            <a:ext cx="882177" cy="87115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SD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5EA576F-C512-4A4C-AB66-EBEC41A35903}"/>
              </a:ext>
            </a:extLst>
          </p:cNvPr>
          <p:cNvSpPr/>
          <p:nvPr/>
        </p:nvSpPr>
        <p:spPr>
          <a:xfrm>
            <a:off x="6766770" y="2259991"/>
            <a:ext cx="882177" cy="871150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6DEA9-143E-40C5-905D-95BBBD006E85}"/>
              </a:ext>
            </a:extLst>
          </p:cNvPr>
          <p:cNvSpPr/>
          <p:nvPr/>
        </p:nvSpPr>
        <p:spPr>
          <a:xfrm>
            <a:off x="4159887" y="3503500"/>
            <a:ext cx="738823" cy="73882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CO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CC5CB5-432A-4AA1-BF77-CFD80BD6F279}"/>
              </a:ext>
            </a:extLst>
          </p:cNvPr>
          <p:cNvSpPr/>
          <p:nvPr/>
        </p:nvSpPr>
        <p:spPr>
          <a:xfrm>
            <a:off x="7510088" y="2995806"/>
            <a:ext cx="738823" cy="73882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6E0E085-6F56-4AD7-ABE5-017F0DA47517}"/>
              </a:ext>
            </a:extLst>
          </p:cNvPr>
          <p:cNvSpPr/>
          <p:nvPr/>
        </p:nvSpPr>
        <p:spPr>
          <a:xfrm>
            <a:off x="2166919" y="2146630"/>
            <a:ext cx="738823" cy="73882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OR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BD7B903-159F-4A89-BE99-95B29A290FA8}"/>
              </a:ext>
            </a:extLst>
          </p:cNvPr>
          <p:cNvSpPr/>
          <p:nvPr/>
        </p:nvSpPr>
        <p:spPr>
          <a:xfrm>
            <a:off x="3484634" y="3285833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UT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9773CD-8AB5-4595-A5B7-80D9A011928C}"/>
              </a:ext>
            </a:extLst>
          </p:cNvPr>
          <p:cNvSpPr/>
          <p:nvPr/>
        </p:nvSpPr>
        <p:spPr>
          <a:xfrm>
            <a:off x="8513751" y="3772711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VA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1848EA2-8744-472F-8E24-E91AB7446614}"/>
              </a:ext>
            </a:extLst>
          </p:cNvPr>
          <p:cNvSpPr/>
          <p:nvPr/>
        </p:nvSpPr>
        <p:spPr>
          <a:xfrm>
            <a:off x="8340706" y="3145151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PA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328E81-DA90-4DC3-A8E7-A8FFD270191F}"/>
              </a:ext>
            </a:extLst>
          </p:cNvPr>
          <p:cNvSpPr/>
          <p:nvPr/>
        </p:nvSpPr>
        <p:spPr>
          <a:xfrm>
            <a:off x="3152788" y="2823591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WY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DDB2583-382D-44EA-8B50-2F97BF7D6929}"/>
              </a:ext>
            </a:extLst>
          </p:cNvPr>
          <p:cNvSpPr/>
          <p:nvPr/>
        </p:nvSpPr>
        <p:spPr>
          <a:xfrm>
            <a:off x="6860352" y="3192876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IL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4A3222D-08E9-4783-BC5D-1752B3BA0BE7}"/>
              </a:ext>
            </a:extLst>
          </p:cNvPr>
          <p:cNvSpPr/>
          <p:nvPr/>
        </p:nvSpPr>
        <p:spPr>
          <a:xfrm>
            <a:off x="7358262" y="3452700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D6A70DC-6912-4D42-B93A-877F9DCC005B}"/>
              </a:ext>
            </a:extLst>
          </p:cNvPr>
          <p:cNvSpPr/>
          <p:nvPr/>
        </p:nvSpPr>
        <p:spPr>
          <a:xfrm>
            <a:off x="6748001" y="5175469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LA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0F64D5-0E0E-4500-98B5-84C508392E89}"/>
              </a:ext>
            </a:extLst>
          </p:cNvPr>
          <p:cNvSpPr/>
          <p:nvPr/>
        </p:nvSpPr>
        <p:spPr>
          <a:xfrm>
            <a:off x="3407426" y="4204623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NM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6AD0B13-0C39-4EFB-895B-5964447E774A}"/>
              </a:ext>
            </a:extLst>
          </p:cNvPr>
          <p:cNvSpPr/>
          <p:nvPr/>
        </p:nvSpPr>
        <p:spPr>
          <a:xfrm>
            <a:off x="2945228" y="3817764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NV</a:t>
            </a:r>
          </a:p>
        </p:txBody>
      </p:sp>
    </p:spTree>
    <p:extLst>
      <p:ext uri="{BB962C8B-B14F-4D97-AF65-F5344CB8AC3E}">
        <p14:creationId xmlns:p14="http://schemas.microsoft.com/office/powerpoint/2010/main" val="3439596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513CBDF-EF61-4CBE-AB12-2977D01C17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513CBDF-EF61-4CBE-AB12-2977D01C1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4" descr="Image result for usa outline map no states">
            <a:extLst>
              <a:ext uri="{FF2B5EF4-FFF2-40B4-BE49-F238E27FC236}">
                <a16:creationId xmlns:a16="http://schemas.microsoft.com/office/drawing/2014/main" id="{E2EDEBA5-493D-47DD-88E0-9AB3CFA55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12581"/>
          <a:stretch/>
        </p:blipFill>
        <p:spPr bwMode="auto">
          <a:xfrm>
            <a:off x="1599544" y="1438565"/>
            <a:ext cx="8834220" cy="47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90" y="10497"/>
            <a:ext cx="6572751" cy="1040427"/>
          </a:xfrm>
        </p:spPr>
        <p:txBody>
          <a:bodyPr vert="horz"/>
          <a:lstStyle/>
          <a:p>
            <a:r>
              <a:rPr lang="en-US"/>
              <a:t>2022 Top 100 Rural &amp; Community Hospitals </a:t>
            </a:r>
            <a:endParaRPr lang="en-US" i="1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970E12-2C9B-4742-9291-C716C3B030C3}"/>
              </a:ext>
            </a:extLst>
          </p:cNvPr>
          <p:cNvSpPr/>
          <p:nvPr/>
        </p:nvSpPr>
        <p:spPr>
          <a:xfrm>
            <a:off x="9585735" y="4582426"/>
            <a:ext cx="292496" cy="259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948EA9-A271-4A72-8CBB-9DB6221EC8E2}"/>
              </a:ext>
            </a:extLst>
          </p:cNvPr>
          <p:cNvSpPr/>
          <p:nvPr/>
        </p:nvSpPr>
        <p:spPr>
          <a:xfrm>
            <a:off x="9585735" y="4904034"/>
            <a:ext cx="292496" cy="25967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361EB9-3CFD-42C9-A869-AAB6530ED455}"/>
              </a:ext>
            </a:extLst>
          </p:cNvPr>
          <p:cNvSpPr/>
          <p:nvPr/>
        </p:nvSpPr>
        <p:spPr>
          <a:xfrm>
            <a:off x="9585735" y="5216037"/>
            <a:ext cx="292496" cy="25967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81E5D6-5F48-4CFB-9631-FDD7AA5A2088}"/>
              </a:ext>
            </a:extLst>
          </p:cNvPr>
          <p:cNvSpPr/>
          <p:nvPr/>
        </p:nvSpPr>
        <p:spPr>
          <a:xfrm>
            <a:off x="9585735" y="5873029"/>
            <a:ext cx="292496" cy="25967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BC5F3D-947F-44BD-A313-869F1CC5DBD1}"/>
              </a:ext>
            </a:extLst>
          </p:cNvPr>
          <p:cNvSpPr/>
          <p:nvPr/>
        </p:nvSpPr>
        <p:spPr>
          <a:xfrm>
            <a:off x="9585735" y="5539290"/>
            <a:ext cx="292496" cy="25967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18C1A6-038B-49FD-93E0-F1DD2F4BE0BF}"/>
              </a:ext>
            </a:extLst>
          </p:cNvPr>
          <p:cNvSpPr/>
          <p:nvPr/>
        </p:nvSpPr>
        <p:spPr>
          <a:xfrm>
            <a:off x="9585735" y="6195518"/>
            <a:ext cx="292496" cy="259676"/>
          </a:xfrm>
          <a:prstGeom prst="rect">
            <a:avLst/>
          </a:prstGeom>
          <a:solidFill>
            <a:srgbClr val="E1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2AC4B64-C0C0-471C-87C2-E9BB941D1B93}"/>
              </a:ext>
            </a:extLst>
          </p:cNvPr>
          <p:cNvSpPr txBox="1"/>
          <p:nvPr/>
        </p:nvSpPr>
        <p:spPr>
          <a:xfrm>
            <a:off x="9947148" y="4582427"/>
            <a:ext cx="57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707FBE8-7576-4A41-9DE1-CFE8F5A3B0F9}"/>
              </a:ext>
            </a:extLst>
          </p:cNvPr>
          <p:cNvSpPr txBox="1"/>
          <p:nvPr/>
        </p:nvSpPr>
        <p:spPr>
          <a:xfrm>
            <a:off x="9840537" y="4912591"/>
            <a:ext cx="77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240F1BE-E739-4893-8507-E22376C225DB}"/>
              </a:ext>
            </a:extLst>
          </p:cNvPr>
          <p:cNvSpPr txBox="1"/>
          <p:nvPr/>
        </p:nvSpPr>
        <p:spPr>
          <a:xfrm>
            <a:off x="9840535" y="5213346"/>
            <a:ext cx="77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4EA44A3-F532-495B-8E92-07B45F41EB06}"/>
              </a:ext>
            </a:extLst>
          </p:cNvPr>
          <p:cNvSpPr txBox="1"/>
          <p:nvPr/>
        </p:nvSpPr>
        <p:spPr>
          <a:xfrm>
            <a:off x="9840534" y="5538527"/>
            <a:ext cx="77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2FB7910-38CA-4A52-B87B-848156DF515D}"/>
              </a:ext>
            </a:extLst>
          </p:cNvPr>
          <p:cNvSpPr txBox="1"/>
          <p:nvPr/>
        </p:nvSpPr>
        <p:spPr>
          <a:xfrm>
            <a:off x="9840534" y="6188849"/>
            <a:ext cx="77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82D519F-20F0-496F-851D-FA181FD28531}"/>
              </a:ext>
            </a:extLst>
          </p:cNvPr>
          <p:cNvSpPr txBox="1"/>
          <p:nvPr/>
        </p:nvSpPr>
        <p:spPr>
          <a:xfrm>
            <a:off x="9840533" y="5863668"/>
            <a:ext cx="77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AA53E5F-7D62-46A2-8B44-5C8EA4BD8D56}"/>
              </a:ext>
            </a:extLst>
          </p:cNvPr>
          <p:cNvSpPr/>
          <p:nvPr/>
        </p:nvSpPr>
        <p:spPr>
          <a:xfrm>
            <a:off x="3194361" y="2736722"/>
            <a:ext cx="979234" cy="96699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UT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67EBC1-9E57-4EF1-BC66-33120BCAB868}"/>
              </a:ext>
            </a:extLst>
          </p:cNvPr>
          <p:cNvSpPr/>
          <p:nvPr/>
        </p:nvSpPr>
        <p:spPr>
          <a:xfrm>
            <a:off x="6135856" y="4244429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AR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E8CB4D-9E81-4AD0-BFA8-0CE5683B9451}"/>
              </a:ext>
            </a:extLst>
          </p:cNvPr>
          <p:cNvSpPr/>
          <p:nvPr/>
        </p:nvSpPr>
        <p:spPr>
          <a:xfrm>
            <a:off x="7394779" y="2101144"/>
            <a:ext cx="1037654" cy="1024683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MI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228535-D849-4D6D-A8FE-7F808C7A0524}"/>
              </a:ext>
            </a:extLst>
          </p:cNvPr>
          <p:cNvSpPr/>
          <p:nvPr/>
        </p:nvSpPr>
        <p:spPr>
          <a:xfrm>
            <a:off x="1917732" y="3449592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CA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911ACB-0493-41E6-8C93-7309DE452B48}"/>
              </a:ext>
            </a:extLst>
          </p:cNvPr>
          <p:cNvSpPr/>
          <p:nvPr/>
        </p:nvSpPr>
        <p:spPr>
          <a:xfrm>
            <a:off x="3836952" y="3185561"/>
            <a:ext cx="776373" cy="77637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CO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19077A0-4129-4503-B20B-5D6C44C066F0}"/>
              </a:ext>
            </a:extLst>
          </p:cNvPr>
          <p:cNvSpPr/>
          <p:nvPr/>
        </p:nvSpPr>
        <p:spPr>
          <a:xfrm>
            <a:off x="8217768" y="5061927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FL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F7F6534-8C66-408E-9414-C5312916C562}"/>
              </a:ext>
            </a:extLst>
          </p:cNvPr>
          <p:cNvSpPr/>
          <p:nvPr/>
        </p:nvSpPr>
        <p:spPr>
          <a:xfrm>
            <a:off x="7839891" y="4529262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GA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CD7CE8C-A70B-4A63-B68F-02270232A2C1}"/>
              </a:ext>
            </a:extLst>
          </p:cNvPr>
          <p:cNvSpPr/>
          <p:nvPr/>
        </p:nvSpPr>
        <p:spPr>
          <a:xfrm>
            <a:off x="5929333" y="2826762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IA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1CE91F7-AD3C-4FEA-8614-97E8A25F5F9B}"/>
              </a:ext>
            </a:extLst>
          </p:cNvPr>
          <p:cNvSpPr/>
          <p:nvPr/>
        </p:nvSpPr>
        <p:spPr>
          <a:xfrm>
            <a:off x="5300783" y="3417238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KS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A12F1BB-83F2-4224-9FF6-FC184CBFC942}"/>
              </a:ext>
            </a:extLst>
          </p:cNvPr>
          <p:cNvSpPr/>
          <p:nvPr/>
        </p:nvSpPr>
        <p:spPr>
          <a:xfrm>
            <a:off x="7786648" y="3848511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KY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499F0E0-BBE5-42F3-B410-E90F32D755D1}"/>
              </a:ext>
            </a:extLst>
          </p:cNvPr>
          <p:cNvSpPr/>
          <p:nvPr/>
        </p:nvSpPr>
        <p:spPr>
          <a:xfrm>
            <a:off x="9124139" y="2326765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MA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BAA9B97-AB54-41D3-8F7A-935AE881754A}"/>
              </a:ext>
            </a:extLst>
          </p:cNvPr>
          <p:cNvSpPr/>
          <p:nvPr/>
        </p:nvSpPr>
        <p:spPr>
          <a:xfrm>
            <a:off x="8686765" y="3018318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MD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3A26416-8FC9-4387-A3B4-755A13B042D5}"/>
              </a:ext>
            </a:extLst>
          </p:cNvPr>
          <p:cNvSpPr/>
          <p:nvPr/>
        </p:nvSpPr>
        <p:spPr>
          <a:xfrm>
            <a:off x="6534511" y="1771787"/>
            <a:ext cx="1037654" cy="1024683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MN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81DCC5D-4233-4670-9411-553684133122}"/>
              </a:ext>
            </a:extLst>
          </p:cNvPr>
          <p:cNvSpPr/>
          <p:nvPr/>
        </p:nvSpPr>
        <p:spPr>
          <a:xfrm>
            <a:off x="3937785" y="1783220"/>
            <a:ext cx="776373" cy="77637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MT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5C2D715-6E89-44BD-9FFC-742A1A15AE82}"/>
              </a:ext>
            </a:extLst>
          </p:cNvPr>
          <p:cNvSpPr/>
          <p:nvPr/>
        </p:nvSpPr>
        <p:spPr>
          <a:xfrm>
            <a:off x="8492287" y="3833595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NC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07497D-12EE-4913-A25C-608F1474859A}"/>
              </a:ext>
            </a:extLst>
          </p:cNvPr>
          <p:cNvSpPr/>
          <p:nvPr/>
        </p:nvSpPr>
        <p:spPr>
          <a:xfrm>
            <a:off x="5878402" y="3686016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NE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47732F9-7F55-4D57-B230-729FE145C0C3}"/>
              </a:ext>
            </a:extLst>
          </p:cNvPr>
          <p:cNvSpPr/>
          <p:nvPr/>
        </p:nvSpPr>
        <p:spPr>
          <a:xfrm>
            <a:off x="8526727" y="2151252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NY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9E3C2B3-4300-41C5-A826-22739758FDFC}"/>
              </a:ext>
            </a:extLst>
          </p:cNvPr>
          <p:cNvSpPr/>
          <p:nvPr/>
        </p:nvSpPr>
        <p:spPr>
          <a:xfrm>
            <a:off x="7549987" y="2794007"/>
            <a:ext cx="1037654" cy="1024683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OH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AA0CB87-F612-41DA-8071-F4BA7DE5E5ED}"/>
              </a:ext>
            </a:extLst>
          </p:cNvPr>
          <p:cNvSpPr/>
          <p:nvPr/>
        </p:nvSpPr>
        <p:spPr>
          <a:xfrm>
            <a:off x="7031429" y="3138172"/>
            <a:ext cx="882177" cy="87115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5FE2B6A-67EB-46C2-BE9F-6A76694AF3AC}"/>
              </a:ext>
            </a:extLst>
          </p:cNvPr>
          <p:cNvSpPr/>
          <p:nvPr/>
        </p:nvSpPr>
        <p:spPr>
          <a:xfrm>
            <a:off x="6785107" y="2770076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IL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1A7EAD0-96D6-43AD-8D29-A40529A1A0AD}"/>
              </a:ext>
            </a:extLst>
          </p:cNvPr>
          <p:cNvSpPr/>
          <p:nvPr/>
        </p:nvSpPr>
        <p:spPr>
          <a:xfrm>
            <a:off x="5351824" y="4064691"/>
            <a:ext cx="738823" cy="73882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OK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779947-E4F6-4463-89C1-7DF74DA39308}"/>
              </a:ext>
            </a:extLst>
          </p:cNvPr>
          <p:cNvSpPr/>
          <p:nvPr/>
        </p:nvSpPr>
        <p:spPr>
          <a:xfrm>
            <a:off x="2224988" y="1890621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OR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FC1CFC1-AD52-4244-B19C-04D729047D48}"/>
              </a:ext>
            </a:extLst>
          </p:cNvPr>
          <p:cNvSpPr/>
          <p:nvPr/>
        </p:nvSpPr>
        <p:spPr>
          <a:xfrm>
            <a:off x="8368273" y="2559545"/>
            <a:ext cx="776373" cy="77637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PA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210E3C0-D440-4FA8-A533-28AE4808CC45}"/>
              </a:ext>
            </a:extLst>
          </p:cNvPr>
          <p:cNvSpPr/>
          <p:nvPr/>
        </p:nvSpPr>
        <p:spPr>
          <a:xfrm>
            <a:off x="8207746" y="4132759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SC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CF0F795-36DA-4014-8D0C-8757F1E2119F}"/>
              </a:ext>
            </a:extLst>
          </p:cNvPr>
          <p:cNvSpPr/>
          <p:nvPr/>
        </p:nvSpPr>
        <p:spPr>
          <a:xfrm>
            <a:off x="5098202" y="4968477"/>
            <a:ext cx="1037654" cy="1024683"/>
          </a:xfrm>
          <a:prstGeom prst="ellipse">
            <a:avLst/>
          </a:prstGeom>
          <a:solidFill>
            <a:srgbClr val="0029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white"/>
                </a:solidFill>
                <a:latin typeface="Segoe UI"/>
              </a:rPr>
              <a:t>TX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40DCC3-A893-4278-8B51-00D45130CC5B}"/>
              </a:ext>
            </a:extLst>
          </p:cNvPr>
          <p:cNvSpPr/>
          <p:nvPr/>
        </p:nvSpPr>
        <p:spPr>
          <a:xfrm>
            <a:off x="8426489" y="3407046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VA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6C9BB2B-120B-4E22-B9C7-33C493CA9AF3}"/>
              </a:ext>
            </a:extLst>
          </p:cNvPr>
          <p:cNvSpPr/>
          <p:nvPr/>
        </p:nvSpPr>
        <p:spPr>
          <a:xfrm>
            <a:off x="8944797" y="1863856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VT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A746B7B-EF49-45EE-8747-F4D8FFEE84EE}"/>
              </a:ext>
            </a:extLst>
          </p:cNvPr>
          <p:cNvSpPr/>
          <p:nvPr/>
        </p:nvSpPr>
        <p:spPr>
          <a:xfrm>
            <a:off x="2576442" y="1413565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WA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8DA9A54-EF0E-4DAE-8266-73CB884A588D}"/>
              </a:ext>
            </a:extLst>
          </p:cNvPr>
          <p:cNvSpPr/>
          <p:nvPr/>
        </p:nvSpPr>
        <p:spPr>
          <a:xfrm>
            <a:off x="6252333" y="2293085"/>
            <a:ext cx="882177" cy="87115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WI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E0E49AB-A68F-49BF-8355-617B7862BCD9}"/>
              </a:ext>
            </a:extLst>
          </p:cNvPr>
          <p:cNvSpPr/>
          <p:nvPr/>
        </p:nvSpPr>
        <p:spPr>
          <a:xfrm>
            <a:off x="3080164" y="2304302"/>
            <a:ext cx="776373" cy="77637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WY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778C0C0-8E01-4719-A339-B08D04111CFD}"/>
              </a:ext>
            </a:extLst>
          </p:cNvPr>
          <p:cNvSpPr/>
          <p:nvPr/>
        </p:nvSpPr>
        <p:spPr>
          <a:xfrm>
            <a:off x="2143546" y="5135652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HI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A6A3E41-BEC8-4B03-BCC3-101B71467315}"/>
              </a:ext>
            </a:extLst>
          </p:cNvPr>
          <p:cNvSpPr/>
          <p:nvPr/>
        </p:nvSpPr>
        <p:spPr>
          <a:xfrm>
            <a:off x="7990364" y="3410075"/>
            <a:ext cx="617919" cy="615099"/>
          </a:xfrm>
          <a:prstGeom prst="ellipse">
            <a:avLst/>
          </a:prstGeom>
          <a:solidFill>
            <a:srgbClr val="E1D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prstClr val="black"/>
                </a:solidFill>
                <a:latin typeface="Segoe UI"/>
              </a:rPr>
              <a:t>WV</a:t>
            </a:r>
          </a:p>
        </p:txBody>
      </p:sp>
    </p:spTree>
    <p:extLst>
      <p:ext uri="{BB962C8B-B14F-4D97-AF65-F5344CB8AC3E}">
        <p14:creationId xmlns:p14="http://schemas.microsoft.com/office/powerpoint/2010/main" val="192425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9C07B6-1DF5-475D-9877-3AA49FC32A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453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9C07B6-1DF5-475D-9877-3AA49FC32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251569-23A6-4459-80C7-81DBD016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Ohio’s Top 100 Footprint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9CAF7D-D422-4AAB-9421-75DDF2B1E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85" y="167849"/>
            <a:ext cx="2734056" cy="944950"/>
          </a:xfrm>
          <a:prstGeom prst="rect">
            <a:avLst/>
          </a:prstGeom>
        </p:spPr>
      </p:pic>
      <p:pic>
        <p:nvPicPr>
          <p:cNvPr id="205837" name="Picture 13" descr="Business Member Directory – Wood County EDC | Wood County Economic Division">
            <a:extLst>
              <a:ext uri="{FF2B5EF4-FFF2-40B4-BE49-F238E27FC236}">
                <a16:creationId xmlns:a16="http://schemas.microsoft.com/office/drawing/2014/main" id="{C98F0DA0-2A9E-468B-B6DD-E40B176F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7" y="1507459"/>
            <a:ext cx="3424732" cy="16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Community Hospital and Medical Center Bryan Ohio">
            <a:extLst>
              <a:ext uri="{FF2B5EF4-FFF2-40B4-BE49-F238E27FC236}">
                <a16:creationId xmlns:a16="http://schemas.microsoft.com/office/drawing/2014/main" id="{E2C414A2-D9FF-44EA-8093-4545CFF4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6" y="4740281"/>
            <a:ext cx="4786292" cy="10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Mercer Health Hospital">
            <a:extLst>
              <a:ext uri="{FF2B5EF4-FFF2-40B4-BE49-F238E27FC236}">
                <a16:creationId xmlns:a16="http://schemas.microsoft.com/office/drawing/2014/main" id="{C6D88610-35F4-45B2-8F5C-4D54F2CE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17" y="3673369"/>
            <a:ext cx="2299144" cy="9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8" name="Picture 24" descr="Partnerships - Ashland Christian School">
            <a:extLst>
              <a:ext uri="{FF2B5EF4-FFF2-40B4-BE49-F238E27FC236}">
                <a16:creationId xmlns:a16="http://schemas.microsoft.com/office/drawing/2014/main" id="{9F9AD77F-8CB8-43F4-9A9F-0C85F29B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18" y="1451077"/>
            <a:ext cx="4786292" cy="16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50" name="Picture 26">
            <a:extLst>
              <a:ext uri="{FF2B5EF4-FFF2-40B4-BE49-F238E27FC236}">
                <a16:creationId xmlns:a16="http://schemas.microsoft.com/office/drawing/2014/main" id="{DE545346-70DC-4941-89D2-85F0D7FA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6" y="3639869"/>
            <a:ext cx="3180804" cy="5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54" name="Picture 30" descr="Mercy Health –Tiffin Hospital, Mercy Health – Willard Hospital recognized  among the Best Places to Work in Healthcare in 2020 | Tiffin-Seneca  Economic Partnership">
            <a:extLst>
              <a:ext uri="{FF2B5EF4-FFF2-40B4-BE49-F238E27FC236}">
                <a16:creationId xmlns:a16="http://schemas.microsoft.com/office/drawing/2014/main" id="{2BA90CC9-E701-434D-99BD-46F230D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47" y="4203395"/>
            <a:ext cx="36480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4E2E0-4944-4D83-AC5D-F2A31D9AC145}"/>
              </a:ext>
            </a:extLst>
          </p:cNvPr>
          <p:cNvSpPr txBox="1"/>
          <p:nvPr/>
        </p:nvSpPr>
        <p:spPr>
          <a:xfrm>
            <a:off x="8038960" y="5650604"/>
            <a:ext cx="28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65B0"/>
                </a:solidFill>
                <a:latin typeface="Selawik Semibold" panose="020B060402020202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Tiffin Hospital</a:t>
            </a:r>
          </a:p>
        </p:txBody>
      </p:sp>
      <p:pic>
        <p:nvPicPr>
          <p:cNvPr id="205856" name="Picture 32" descr="Van Wert Health announces scholarship program - Times Bulletin">
            <a:extLst>
              <a:ext uri="{FF2B5EF4-FFF2-40B4-BE49-F238E27FC236}">
                <a16:creationId xmlns:a16="http://schemas.microsoft.com/office/drawing/2014/main" id="{EE865DD3-ECA3-44F0-A52D-253F3EFF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" y="3116545"/>
            <a:ext cx="4424516" cy="8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34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6567F9A-27AF-450A-95E3-707D2C8EF7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6567F9A-27AF-450A-95E3-707D2C8EF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800DE2-5B18-4042-9446-91B40E77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17" y="0"/>
            <a:ext cx="8099569" cy="1143000"/>
          </a:xfrm>
        </p:spPr>
        <p:txBody>
          <a:bodyPr vert="horz"/>
          <a:lstStyle/>
          <a:p>
            <a:r>
              <a:rPr lang="en-US"/>
              <a:t>How the 2022 Top 100 CAHs Measure Up to Rural Peers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B76228-CCE9-4E8F-A0B4-8A24D0031B25}"/>
              </a:ext>
            </a:extLst>
          </p:cNvPr>
          <p:cNvGraphicFramePr/>
          <p:nvPr/>
        </p:nvGraphicFramePr>
        <p:xfrm>
          <a:off x="1403555" y="1563330"/>
          <a:ext cx="9384890" cy="43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28BFA5D-9490-40D1-A1F8-2941231E854A}"/>
              </a:ext>
            </a:extLst>
          </p:cNvPr>
          <p:cNvSpPr/>
          <p:nvPr/>
        </p:nvSpPr>
        <p:spPr>
          <a:xfrm>
            <a:off x="4636901" y="6154994"/>
            <a:ext cx="161241" cy="174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553D3-AA54-4719-9E8B-1BE032FBD9FC}"/>
              </a:ext>
            </a:extLst>
          </p:cNvPr>
          <p:cNvSpPr/>
          <p:nvPr/>
        </p:nvSpPr>
        <p:spPr>
          <a:xfrm>
            <a:off x="6922901" y="6132870"/>
            <a:ext cx="161241" cy="17452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E2CC2-3C3C-4F1A-9A61-5421CE23E5B1}"/>
              </a:ext>
            </a:extLst>
          </p:cNvPr>
          <p:cNvSpPr txBox="1"/>
          <p:nvPr/>
        </p:nvSpPr>
        <p:spPr>
          <a:xfrm>
            <a:off x="4798142" y="6103756"/>
            <a:ext cx="2028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Top 100 Median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23C85-3B6D-4412-97F2-5C89289FD6AD}"/>
              </a:ext>
            </a:extLst>
          </p:cNvPr>
          <p:cNvSpPr txBox="1"/>
          <p:nvPr/>
        </p:nvSpPr>
        <p:spPr>
          <a:xfrm>
            <a:off x="7084142" y="6093924"/>
            <a:ext cx="2028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Critical Access Median</a:t>
            </a:r>
          </a:p>
        </p:txBody>
      </p:sp>
    </p:spTree>
    <p:extLst>
      <p:ext uri="{BB962C8B-B14F-4D97-AF65-F5344CB8AC3E}">
        <p14:creationId xmlns:p14="http://schemas.microsoft.com/office/powerpoint/2010/main" val="334572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EEEF92A-F855-480C-83A0-3C9A58F42E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5721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EEEF92A-F855-480C-83A0-3C9A58F4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A60D4FA-BC51-4F4B-A162-95BF5F8F1649}"/>
              </a:ext>
            </a:extLst>
          </p:cNvPr>
          <p:cNvSpPr/>
          <p:nvPr/>
        </p:nvSpPr>
        <p:spPr>
          <a:xfrm>
            <a:off x="0" y="971016"/>
            <a:ext cx="12192001" cy="1013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84086F-CB55-436B-AE2B-BEE9C70D2EB5}"/>
              </a:ext>
            </a:extLst>
          </p:cNvPr>
          <p:cNvGrpSpPr/>
          <p:nvPr/>
        </p:nvGrpSpPr>
        <p:grpSpPr>
          <a:xfrm>
            <a:off x="1406013" y="-39328"/>
            <a:ext cx="11038625" cy="6534693"/>
            <a:chOff x="1524000" y="-28575"/>
            <a:chExt cx="11038625" cy="65346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6CC518-71CA-4D46-8C75-DB01F0F81220}"/>
                </a:ext>
              </a:extLst>
            </p:cNvPr>
            <p:cNvGrpSpPr/>
            <p:nvPr/>
          </p:nvGrpSpPr>
          <p:grpSpPr>
            <a:xfrm>
              <a:off x="1524000" y="-28575"/>
              <a:ext cx="9151455" cy="6534693"/>
              <a:chOff x="-167640" y="-28575"/>
              <a:chExt cx="9395494" cy="653469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C53E42-DAD0-4FCB-801C-E447C3C78B43}"/>
                  </a:ext>
                </a:extLst>
              </p:cNvPr>
              <p:cNvSpPr/>
              <p:nvPr/>
            </p:nvSpPr>
            <p:spPr>
              <a:xfrm>
                <a:off x="4533934" y="-28575"/>
                <a:ext cx="4693920" cy="6534693"/>
              </a:xfrm>
              <a:prstGeom prst="rect">
                <a:avLst/>
              </a:prstGeom>
              <a:solidFill>
                <a:srgbClr val="2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8497B7-3CCA-4C0E-8EBF-22FFC4DA0617}"/>
                  </a:ext>
                </a:extLst>
              </p:cNvPr>
              <p:cNvSpPr/>
              <p:nvPr/>
            </p:nvSpPr>
            <p:spPr>
              <a:xfrm>
                <a:off x="-167640" y="0"/>
                <a:ext cx="4693920" cy="64965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3FE6FB-F9CF-4522-A757-52FB12E04EFA}"/>
                </a:ext>
              </a:extLst>
            </p:cNvPr>
            <p:cNvGrpSpPr/>
            <p:nvPr/>
          </p:nvGrpSpPr>
          <p:grpSpPr>
            <a:xfrm>
              <a:off x="6232508" y="69996"/>
              <a:ext cx="6330117" cy="6375108"/>
              <a:chOff x="4679353" y="0"/>
              <a:chExt cx="6568343" cy="6615027"/>
            </a:xfrm>
            <a:solidFill>
              <a:srgbClr val="FFFFFF">
                <a:alpha val="12157"/>
              </a:srgbClr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4F44009F-B837-4183-BB36-8CECD36FA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526" y="12179"/>
                <a:ext cx="893100" cy="893100"/>
              </a:xfrm>
              <a:custGeom>
                <a:avLst/>
                <a:gdLst>
                  <a:gd name="T0" fmla="*/ 440 w 440"/>
                  <a:gd name="T1" fmla="*/ 220 h 440"/>
                  <a:gd name="T2" fmla="*/ 434 w 440"/>
                  <a:gd name="T3" fmla="*/ 264 h 440"/>
                  <a:gd name="T4" fmla="*/ 422 w 440"/>
                  <a:gd name="T5" fmla="*/ 306 h 440"/>
                  <a:gd name="T6" fmla="*/ 402 w 440"/>
                  <a:gd name="T7" fmla="*/ 342 h 440"/>
                  <a:gd name="T8" fmla="*/ 374 w 440"/>
                  <a:gd name="T9" fmla="*/ 376 h 440"/>
                  <a:gd name="T10" fmla="*/ 342 w 440"/>
                  <a:gd name="T11" fmla="*/ 402 h 440"/>
                  <a:gd name="T12" fmla="*/ 304 w 440"/>
                  <a:gd name="T13" fmla="*/ 422 h 440"/>
                  <a:gd name="T14" fmla="*/ 264 w 440"/>
                  <a:gd name="T15" fmla="*/ 436 h 440"/>
                  <a:gd name="T16" fmla="*/ 220 w 440"/>
                  <a:gd name="T17" fmla="*/ 440 h 440"/>
                  <a:gd name="T18" fmla="*/ 196 w 440"/>
                  <a:gd name="T19" fmla="*/ 438 h 440"/>
                  <a:gd name="T20" fmla="*/ 154 w 440"/>
                  <a:gd name="T21" fmla="*/ 430 h 440"/>
                  <a:gd name="T22" fmla="*/ 114 w 440"/>
                  <a:gd name="T23" fmla="*/ 414 h 440"/>
                  <a:gd name="T24" fmla="*/ 80 w 440"/>
                  <a:gd name="T25" fmla="*/ 390 h 440"/>
                  <a:gd name="T26" fmla="*/ 50 w 440"/>
                  <a:gd name="T27" fmla="*/ 360 h 440"/>
                  <a:gd name="T28" fmla="*/ 26 w 440"/>
                  <a:gd name="T29" fmla="*/ 324 h 440"/>
                  <a:gd name="T30" fmla="*/ 10 w 440"/>
                  <a:gd name="T31" fmla="*/ 286 h 440"/>
                  <a:gd name="T32" fmla="*/ 0 w 440"/>
                  <a:gd name="T33" fmla="*/ 242 h 440"/>
                  <a:gd name="T34" fmla="*/ 0 w 440"/>
                  <a:gd name="T35" fmla="*/ 220 h 440"/>
                  <a:gd name="T36" fmla="*/ 4 w 440"/>
                  <a:gd name="T37" fmla="*/ 176 h 440"/>
                  <a:gd name="T38" fmla="*/ 16 w 440"/>
                  <a:gd name="T39" fmla="*/ 134 h 440"/>
                  <a:gd name="T40" fmla="*/ 38 w 440"/>
                  <a:gd name="T41" fmla="*/ 98 h 440"/>
                  <a:gd name="T42" fmla="*/ 64 w 440"/>
                  <a:gd name="T43" fmla="*/ 64 h 440"/>
                  <a:gd name="T44" fmla="*/ 96 w 440"/>
                  <a:gd name="T45" fmla="*/ 38 h 440"/>
                  <a:gd name="T46" fmla="*/ 134 w 440"/>
                  <a:gd name="T47" fmla="*/ 18 h 440"/>
                  <a:gd name="T48" fmla="*/ 174 w 440"/>
                  <a:gd name="T49" fmla="*/ 4 h 440"/>
                  <a:gd name="T50" fmla="*/ 220 w 440"/>
                  <a:gd name="T51" fmla="*/ 0 h 440"/>
                  <a:gd name="T52" fmla="*/ 242 w 440"/>
                  <a:gd name="T53" fmla="*/ 2 h 440"/>
                  <a:gd name="T54" fmla="*/ 284 w 440"/>
                  <a:gd name="T55" fmla="*/ 10 h 440"/>
                  <a:gd name="T56" fmla="*/ 324 w 440"/>
                  <a:gd name="T57" fmla="*/ 26 h 440"/>
                  <a:gd name="T58" fmla="*/ 360 w 440"/>
                  <a:gd name="T59" fmla="*/ 50 h 440"/>
                  <a:gd name="T60" fmla="*/ 388 w 440"/>
                  <a:gd name="T61" fmla="*/ 80 h 440"/>
                  <a:gd name="T62" fmla="*/ 412 w 440"/>
                  <a:gd name="T63" fmla="*/ 116 h 440"/>
                  <a:gd name="T64" fmla="*/ 430 w 440"/>
                  <a:gd name="T65" fmla="*/ 154 h 440"/>
                  <a:gd name="T66" fmla="*/ 438 w 440"/>
                  <a:gd name="T67" fmla="*/ 198 h 440"/>
                  <a:gd name="T68" fmla="*/ 440 w 440"/>
                  <a:gd name="T6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0" h="440">
                    <a:moveTo>
                      <a:pt x="440" y="220"/>
                    </a:moveTo>
                    <a:lnTo>
                      <a:pt x="440" y="220"/>
                    </a:lnTo>
                    <a:lnTo>
                      <a:pt x="438" y="242"/>
                    </a:lnTo>
                    <a:lnTo>
                      <a:pt x="434" y="264"/>
                    </a:lnTo>
                    <a:lnTo>
                      <a:pt x="430" y="286"/>
                    </a:lnTo>
                    <a:lnTo>
                      <a:pt x="422" y="306"/>
                    </a:lnTo>
                    <a:lnTo>
                      <a:pt x="412" y="324"/>
                    </a:lnTo>
                    <a:lnTo>
                      <a:pt x="402" y="342"/>
                    </a:lnTo>
                    <a:lnTo>
                      <a:pt x="388" y="360"/>
                    </a:lnTo>
                    <a:lnTo>
                      <a:pt x="374" y="376"/>
                    </a:lnTo>
                    <a:lnTo>
                      <a:pt x="360" y="390"/>
                    </a:lnTo>
                    <a:lnTo>
                      <a:pt x="342" y="402"/>
                    </a:lnTo>
                    <a:lnTo>
                      <a:pt x="324" y="414"/>
                    </a:lnTo>
                    <a:lnTo>
                      <a:pt x="304" y="422"/>
                    </a:lnTo>
                    <a:lnTo>
                      <a:pt x="284" y="430"/>
                    </a:lnTo>
                    <a:lnTo>
                      <a:pt x="264" y="436"/>
                    </a:lnTo>
                    <a:lnTo>
                      <a:pt x="242" y="438"/>
                    </a:lnTo>
                    <a:lnTo>
                      <a:pt x="220" y="440"/>
                    </a:lnTo>
                    <a:lnTo>
                      <a:pt x="220" y="440"/>
                    </a:lnTo>
                    <a:lnTo>
                      <a:pt x="196" y="438"/>
                    </a:lnTo>
                    <a:lnTo>
                      <a:pt x="174" y="436"/>
                    </a:lnTo>
                    <a:lnTo>
                      <a:pt x="154" y="430"/>
                    </a:lnTo>
                    <a:lnTo>
                      <a:pt x="134" y="422"/>
                    </a:lnTo>
                    <a:lnTo>
                      <a:pt x="114" y="414"/>
                    </a:lnTo>
                    <a:lnTo>
                      <a:pt x="96" y="402"/>
                    </a:lnTo>
                    <a:lnTo>
                      <a:pt x="80" y="390"/>
                    </a:lnTo>
                    <a:lnTo>
                      <a:pt x="64" y="376"/>
                    </a:lnTo>
                    <a:lnTo>
                      <a:pt x="50" y="360"/>
                    </a:lnTo>
                    <a:lnTo>
                      <a:pt x="38" y="342"/>
                    </a:lnTo>
                    <a:lnTo>
                      <a:pt x="26" y="324"/>
                    </a:lnTo>
                    <a:lnTo>
                      <a:pt x="16" y="306"/>
                    </a:lnTo>
                    <a:lnTo>
                      <a:pt x="10" y="286"/>
                    </a:lnTo>
                    <a:lnTo>
                      <a:pt x="4" y="264"/>
                    </a:lnTo>
                    <a:lnTo>
                      <a:pt x="0" y="242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198"/>
                    </a:lnTo>
                    <a:lnTo>
                      <a:pt x="4" y="176"/>
                    </a:lnTo>
                    <a:lnTo>
                      <a:pt x="10" y="154"/>
                    </a:lnTo>
                    <a:lnTo>
                      <a:pt x="16" y="134"/>
                    </a:lnTo>
                    <a:lnTo>
                      <a:pt x="26" y="116"/>
                    </a:lnTo>
                    <a:lnTo>
                      <a:pt x="38" y="98"/>
                    </a:lnTo>
                    <a:lnTo>
                      <a:pt x="50" y="80"/>
                    </a:lnTo>
                    <a:lnTo>
                      <a:pt x="64" y="64"/>
                    </a:lnTo>
                    <a:lnTo>
                      <a:pt x="80" y="50"/>
                    </a:lnTo>
                    <a:lnTo>
                      <a:pt x="96" y="38"/>
                    </a:lnTo>
                    <a:lnTo>
                      <a:pt x="114" y="26"/>
                    </a:lnTo>
                    <a:lnTo>
                      <a:pt x="134" y="18"/>
                    </a:lnTo>
                    <a:lnTo>
                      <a:pt x="154" y="10"/>
                    </a:lnTo>
                    <a:lnTo>
                      <a:pt x="174" y="4"/>
                    </a:lnTo>
                    <a:lnTo>
                      <a:pt x="196" y="2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42" y="2"/>
                    </a:lnTo>
                    <a:lnTo>
                      <a:pt x="264" y="4"/>
                    </a:lnTo>
                    <a:lnTo>
                      <a:pt x="284" y="10"/>
                    </a:lnTo>
                    <a:lnTo>
                      <a:pt x="304" y="18"/>
                    </a:lnTo>
                    <a:lnTo>
                      <a:pt x="324" y="26"/>
                    </a:lnTo>
                    <a:lnTo>
                      <a:pt x="342" y="38"/>
                    </a:lnTo>
                    <a:lnTo>
                      <a:pt x="360" y="50"/>
                    </a:lnTo>
                    <a:lnTo>
                      <a:pt x="374" y="64"/>
                    </a:lnTo>
                    <a:lnTo>
                      <a:pt x="388" y="80"/>
                    </a:lnTo>
                    <a:lnTo>
                      <a:pt x="402" y="98"/>
                    </a:lnTo>
                    <a:lnTo>
                      <a:pt x="412" y="116"/>
                    </a:lnTo>
                    <a:lnTo>
                      <a:pt x="422" y="134"/>
                    </a:lnTo>
                    <a:lnTo>
                      <a:pt x="430" y="154"/>
                    </a:lnTo>
                    <a:lnTo>
                      <a:pt x="434" y="176"/>
                    </a:lnTo>
                    <a:lnTo>
                      <a:pt x="438" y="198"/>
                    </a:lnTo>
                    <a:lnTo>
                      <a:pt x="440" y="220"/>
                    </a:lnTo>
                    <a:lnTo>
                      <a:pt x="440" y="2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C5CAF3F-77FD-4229-8878-5E9E06AE2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398" y="1112315"/>
                <a:ext cx="491205" cy="844385"/>
              </a:xfrm>
              <a:custGeom>
                <a:avLst/>
                <a:gdLst>
                  <a:gd name="T0" fmla="*/ 0 w 242"/>
                  <a:gd name="T1" fmla="*/ 10 h 416"/>
                  <a:gd name="T2" fmla="*/ 100 w 242"/>
                  <a:gd name="T3" fmla="*/ 416 h 416"/>
                  <a:gd name="T4" fmla="*/ 100 w 242"/>
                  <a:gd name="T5" fmla="*/ 416 h 416"/>
                  <a:gd name="T6" fmla="*/ 138 w 242"/>
                  <a:gd name="T7" fmla="*/ 404 h 416"/>
                  <a:gd name="T8" fmla="*/ 174 w 242"/>
                  <a:gd name="T9" fmla="*/ 392 h 416"/>
                  <a:gd name="T10" fmla="*/ 208 w 242"/>
                  <a:gd name="T11" fmla="*/ 376 h 416"/>
                  <a:gd name="T12" fmla="*/ 242 w 242"/>
                  <a:gd name="T13" fmla="*/ 358 h 416"/>
                  <a:gd name="T14" fmla="*/ 34 w 242"/>
                  <a:gd name="T15" fmla="*/ 0 h 416"/>
                  <a:gd name="T16" fmla="*/ 34 w 242"/>
                  <a:gd name="T17" fmla="*/ 0 h 416"/>
                  <a:gd name="T18" fmla="*/ 0 w 242"/>
                  <a:gd name="T19" fmla="*/ 10 h 416"/>
                  <a:gd name="T20" fmla="*/ 0 w 242"/>
                  <a:gd name="T21" fmla="*/ 1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416">
                    <a:moveTo>
                      <a:pt x="0" y="10"/>
                    </a:moveTo>
                    <a:lnTo>
                      <a:pt x="100" y="416"/>
                    </a:lnTo>
                    <a:lnTo>
                      <a:pt x="100" y="416"/>
                    </a:lnTo>
                    <a:lnTo>
                      <a:pt x="138" y="404"/>
                    </a:lnTo>
                    <a:lnTo>
                      <a:pt x="174" y="392"/>
                    </a:lnTo>
                    <a:lnTo>
                      <a:pt x="208" y="376"/>
                    </a:lnTo>
                    <a:lnTo>
                      <a:pt x="242" y="358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E8301E77-D292-41EE-98E5-7B71646C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0073" y="1104196"/>
                <a:ext cx="848445" cy="905278"/>
              </a:xfrm>
              <a:custGeom>
                <a:avLst/>
                <a:gdLst>
                  <a:gd name="T0" fmla="*/ 0 w 418"/>
                  <a:gd name="T1" fmla="*/ 362 h 446"/>
                  <a:gd name="T2" fmla="*/ 0 w 418"/>
                  <a:gd name="T3" fmla="*/ 362 h 446"/>
                  <a:gd name="T4" fmla="*/ 38 w 418"/>
                  <a:gd name="T5" fmla="*/ 382 h 446"/>
                  <a:gd name="T6" fmla="*/ 76 w 418"/>
                  <a:gd name="T7" fmla="*/ 398 h 446"/>
                  <a:gd name="T8" fmla="*/ 116 w 418"/>
                  <a:gd name="T9" fmla="*/ 412 h 446"/>
                  <a:gd name="T10" fmla="*/ 156 w 418"/>
                  <a:gd name="T11" fmla="*/ 424 h 446"/>
                  <a:gd name="T12" fmla="*/ 198 w 418"/>
                  <a:gd name="T13" fmla="*/ 434 h 446"/>
                  <a:gd name="T14" fmla="*/ 240 w 418"/>
                  <a:gd name="T15" fmla="*/ 440 h 446"/>
                  <a:gd name="T16" fmla="*/ 284 w 418"/>
                  <a:gd name="T17" fmla="*/ 444 h 446"/>
                  <a:gd name="T18" fmla="*/ 328 w 418"/>
                  <a:gd name="T19" fmla="*/ 446 h 446"/>
                  <a:gd name="T20" fmla="*/ 328 w 418"/>
                  <a:gd name="T21" fmla="*/ 446 h 446"/>
                  <a:gd name="T22" fmla="*/ 374 w 418"/>
                  <a:gd name="T23" fmla="*/ 444 h 446"/>
                  <a:gd name="T24" fmla="*/ 418 w 418"/>
                  <a:gd name="T25" fmla="*/ 440 h 446"/>
                  <a:gd name="T26" fmla="*/ 316 w 418"/>
                  <a:gd name="T27" fmla="*/ 22 h 446"/>
                  <a:gd name="T28" fmla="*/ 316 w 418"/>
                  <a:gd name="T29" fmla="*/ 22 h 446"/>
                  <a:gd name="T30" fmla="*/ 288 w 418"/>
                  <a:gd name="T31" fmla="*/ 20 h 446"/>
                  <a:gd name="T32" fmla="*/ 262 w 418"/>
                  <a:gd name="T33" fmla="*/ 16 h 446"/>
                  <a:gd name="T34" fmla="*/ 236 w 418"/>
                  <a:gd name="T35" fmla="*/ 8 h 446"/>
                  <a:gd name="T36" fmla="*/ 210 w 418"/>
                  <a:gd name="T37" fmla="*/ 0 h 446"/>
                  <a:gd name="T38" fmla="*/ 0 w 418"/>
                  <a:gd name="T39" fmla="*/ 362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46">
                    <a:moveTo>
                      <a:pt x="0" y="362"/>
                    </a:moveTo>
                    <a:lnTo>
                      <a:pt x="0" y="362"/>
                    </a:lnTo>
                    <a:lnTo>
                      <a:pt x="38" y="382"/>
                    </a:lnTo>
                    <a:lnTo>
                      <a:pt x="76" y="398"/>
                    </a:lnTo>
                    <a:lnTo>
                      <a:pt x="116" y="412"/>
                    </a:lnTo>
                    <a:lnTo>
                      <a:pt x="156" y="424"/>
                    </a:lnTo>
                    <a:lnTo>
                      <a:pt x="198" y="434"/>
                    </a:lnTo>
                    <a:lnTo>
                      <a:pt x="240" y="440"/>
                    </a:lnTo>
                    <a:lnTo>
                      <a:pt x="284" y="444"/>
                    </a:lnTo>
                    <a:lnTo>
                      <a:pt x="328" y="446"/>
                    </a:lnTo>
                    <a:lnTo>
                      <a:pt x="328" y="446"/>
                    </a:lnTo>
                    <a:lnTo>
                      <a:pt x="374" y="444"/>
                    </a:lnTo>
                    <a:lnTo>
                      <a:pt x="418" y="440"/>
                    </a:lnTo>
                    <a:lnTo>
                      <a:pt x="316" y="22"/>
                    </a:lnTo>
                    <a:lnTo>
                      <a:pt x="316" y="22"/>
                    </a:lnTo>
                    <a:lnTo>
                      <a:pt x="288" y="20"/>
                    </a:lnTo>
                    <a:lnTo>
                      <a:pt x="262" y="16"/>
                    </a:lnTo>
                    <a:lnTo>
                      <a:pt x="236" y="8"/>
                    </a:lnTo>
                    <a:lnTo>
                      <a:pt x="210" y="0"/>
                    </a:lnTo>
                    <a:lnTo>
                      <a:pt x="0" y="3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3AC3A301-61F2-486D-BF90-EE461C67B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668" y="2005415"/>
                <a:ext cx="2523007" cy="2332208"/>
              </a:xfrm>
              <a:custGeom>
                <a:avLst/>
                <a:gdLst>
                  <a:gd name="T0" fmla="*/ 0 w 1243"/>
                  <a:gd name="T1" fmla="*/ 869 h 1149"/>
                  <a:gd name="T2" fmla="*/ 0 w 1243"/>
                  <a:gd name="T3" fmla="*/ 869 h 1149"/>
                  <a:gd name="T4" fmla="*/ 46 w 1243"/>
                  <a:gd name="T5" fmla="*/ 901 h 1149"/>
                  <a:gd name="T6" fmla="*/ 94 w 1243"/>
                  <a:gd name="T7" fmla="*/ 931 h 1149"/>
                  <a:gd name="T8" fmla="*/ 144 w 1243"/>
                  <a:gd name="T9" fmla="*/ 959 h 1149"/>
                  <a:gd name="T10" fmla="*/ 194 w 1243"/>
                  <a:gd name="T11" fmla="*/ 987 h 1149"/>
                  <a:gd name="T12" fmla="*/ 246 w 1243"/>
                  <a:gd name="T13" fmla="*/ 1011 h 1149"/>
                  <a:gd name="T14" fmla="*/ 301 w 1243"/>
                  <a:gd name="T15" fmla="*/ 1035 h 1149"/>
                  <a:gd name="T16" fmla="*/ 355 w 1243"/>
                  <a:gd name="T17" fmla="*/ 1057 h 1149"/>
                  <a:gd name="T18" fmla="*/ 409 w 1243"/>
                  <a:gd name="T19" fmla="*/ 1075 h 1149"/>
                  <a:gd name="T20" fmla="*/ 465 w 1243"/>
                  <a:gd name="T21" fmla="*/ 1093 h 1149"/>
                  <a:gd name="T22" fmla="*/ 523 w 1243"/>
                  <a:gd name="T23" fmla="*/ 1107 h 1149"/>
                  <a:gd name="T24" fmla="*/ 579 w 1243"/>
                  <a:gd name="T25" fmla="*/ 1119 h 1149"/>
                  <a:gd name="T26" fmla="*/ 639 w 1243"/>
                  <a:gd name="T27" fmla="*/ 1131 h 1149"/>
                  <a:gd name="T28" fmla="*/ 697 w 1243"/>
                  <a:gd name="T29" fmla="*/ 1139 h 1149"/>
                  <a:gd name="T30" fmla="*/ 757 w 1243"/>
                  <a:gd name="T31" fmla="*/ 1145 h 1149"/>
                  <a:gd name="T32" fmla="*/ 819 w 1243"/>
                  <a:gd name="T33" fmla="*/ 1149 h 1149"/>
                  <a:gd name="T34" fmla="*/ 881 w 1243"/>
                  <a:gd name="T35" fmla="*/ 1149 h 1149"/>
                  <a:gd name="T36" fmla="*/ 881 w 1243"/>
                  <a:gd name="T37" fmla="*/ 1149 h 1149"/>
                  <a:gd name="T38" fmla="*/ 927 w 1243"/>
                  <a:gd name="T39" fmla="*/ 1149 h 1149"/>
                  <a:gd name="T40" fmla="*/ 973 w 1243"/>
                  <a:gd name="T41" fmla="*/ 1147 h 1149"/>
                  <a:gd name="T42" fmla="*/ 1019 w 1243"/>
                  <a:gd name="T43" fmla="*/ 1143 h 1149"/>
                  <a:gd name="T44" fmla="*/ 1065 w 1243"/>
                  <a:gd name="T45" fmla="*/ 1139 h 1149"/>
                  <a:gd name="T46" fmla="*/ 1109 w 1243"/>
                  <a:gd name="T47" fmla="*/ 1133 h 1149"/>
                  <a:gd name="T48" fmla="*/ 1155 w 1243"/>
                  <a:gd name="T49" fmla="*/ 1125 h 1149"/>
                  <a:gd name="T50" fmla="*/ 1199 w 1243"/>
                  <a:gd name="T51" fmla="*/ 1115 h 1149"/>
                  <a:gd name="T52" fmla="*/ 1243 w 1243"/>
                  <a:gd name="T53" fmla="*/ 1105 h 1149"/>
                  <a:gd name="T54" fmla="*/ 991 w 1243"/>
                  <a:gd name="T55" fmla="*/ 86 h 1149"/>
                  <a:gd name="T56" fmla="*/ 991 w 1243"/>
                  <a:gd name="T57" fmla="*/ 86 h 1149"/>
                  <a:gd name="T58" fmla="*/ 937 w 1243"/>
                  <a:gd name="T59" fmla="*/ 92 h 1149"/>
                  <a:gd name="T60" fmla="*/ 879 w 1243"/>
                  <a:gd name="T61" fmla="*/ 94 h 1149"/>
                  <a:gd name="T62" fmla="*/ 879 w 1243"/>
                  <a:gd name="T63" fmla="*/ 94 h 1149"/>
                  <a:gd name="T64" fmla="*/ 829 w 1243"/>
                  <a:gd name="T65" fmla="*/ 92 h 1149"/>
                  <a:gd name="T66" fmla="*/ 779 w 1243"/>
                  <a:gd name="T67" fmla="*/ 88 h 1149"/>
                  <a:gd name="T68" fmla="*/ 729 w 1243"/>
                  <a:gd name="T69" fmla="*/ 80 h 1149"/>
                  <a:gd name="T70" fmla="*/ 681 w 1243"/>
                  <a:gd name="T71" fmla="*/ 70 h 1149"/>
                  <a:gd name="T72" fmla="*/ 635 w 1243"/>
                  <a:gd name="T73" fmla="*/ 56 h 1149"/>
                  <a:gd name="T74" fmla="*/ 589 w 1243"/>
                  <a:gd name="T75" fmla="*/ 40 h 1149"/>
                  <a:gd name="T76" fmla="*/ 545 w 1243"/>
                  <a:gd name="T77" fmla="*/ 22 h 1149"/>
                  <a:gd name="T78" fmla="*/ 503 w 1243"/>
                  <a:gd name="T79" fmla="*/ 0 h 1149"/>
                  <a:gd name="T80" fmla="*/ 0 w 1243"/>
                  <a:gd name="T81" fmla="*/ 86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3" h="1149">
                    <a:moveTo>
                      <a:pt x="0" y="869"/>
                    </a:moveTo>
                    <a:lnTo>
                      <a:pt x="0" y="869"/>
                    </a:lnTo>
                    <a:lnTo>
                      <a:pt x="46" y="901"/>
                    </a:lnTo>
                    <a:lnTo>
                      <a:pt x="94" y="931"/>
                    </a:lnTo>
                    <a:lnTo>
                      <a:pt x="144" y="959"/>
                    </a:lnTo>
                    <a:lnTo>
                      <a:pt x="194" y="987"/>
                    </a:lnTo>
                    <a:lnTo>
                      <a:pt x="246" y="1011"/>
                    </a:lnTo>
                    <a:lnTo>
                      <a:pt x="301" y="1035"/>
                    </a:lnTo>
                    <a:lnTo>
                      <a:pt x="355" y="1057"/>
                    </a:lnTo>
                    <a:lnTo>
                      <a:pt x="409" y="1075"/>
                    </a:lnTo>
                    <a:lnTo>
                      <a:pt x="465" y="1093"/>
                    </a:lnTo>
                    <a:lnTo>
                      <a:pt x="523" y="1107"/>
                    </a:lnTo>
                    <a:lnTo>
                      <a:pt x="579" y="1119"/>
                    </a:lnTo>
                    <a:lnTo>
                      <a:pt x="639" y="1131"/>
                    </a:lnTo>
                    <a:lnTo>
                      <a:pt x="697" y="1139"/>
                    </a:lnTo>
                    <a:lnTo>
                      <a:pt x="757" y="1145"/>
                    </a:lnTo>
                    <a:lnTo>
                      <a:pt x="819" y="1149"/>
                    </a:lnTo>
                    <a:lnTo>
                      <a:pt x="881" y="1149"/>
                    </a:lnTo>
                    <a:lnTo>
                      <a:pt x="881" y="1149"/>
                    </a:lnTo>
                    <a:lnTo>
                      <a:pt x="927" y="1149"/>
                    </a:lnTo>
                    <a:lnTo>
                      <a:pt x="973" y="1147"/>
                    </a:lnTo>
                    <a:lnTo>
                      <a:pt x="1019" y="1143"/>
                    </a:lnTo>
                    <a:lnTo>
                      <a:pt x="1065" y="1139"/>
                    </a:lnTo>
                    <a:lnTo>
                      <a:pt x="1109" y="1133"/>
                    </a:lnTo>
                    <a:lnTo>
                      <a:pt x="1155" y="1125"/>
                    </a:lnTo>
                    <a:lnTo>
                      <a:pt x="1199" y="1115"/>
                    </a:lnTo>
                    <a:lnTo>
                      <a:pt x="1243" y="1105"/>
                    </a:lnTo>
                    <a:lnTo>
                      <a:pt x="991" y="86"/>
                    </a:lnTo>
                    <a:lnTo>
                      <a:pt x="991" y="86"/>
                    </a:lnTo>
                    <a:lnTo>
                      <a:pt x="937" y="92"/>
                    </a:lnTo>
                    <a:lnTo>
                      <a:pt x="879" y="94"/>
                    </a:lnTo>
                    <a:lnTo>
                      <a:pt x="879" y="94"/>
                    </a:lnTo>
                    <a:lnTo>
                      <a:pt x="829" y="92"/>
                    </a:lnTo>
                    <a:lnTo>
                      <a:pt x="779" y="88"/>
                    </a:lnTo>
                    <a:lnTo>
                      <a:pt x="729" y="80"/>
                    </a:lnTo>
                    <a:lnTo>
                      <a:pt x="681" y="70"/>
                    </a:lnTo>
                    <a:lnTo>
                      <a:pt x="635" y="56"/>
                    </a:lnTo>
                    <a:lnTo>
                      <a:pt x="589" y="40"/>
                    </a:lnTo>
                    <a:lnTo>
                      <a:pt x="545" y="22"/>
                    </a:lnTo>
                    <a:lnTo>
                      <a:pt x="503" y="0"/>
                    </a:lnTo>
                    <a:lnTo>
                      <a:pt x="0" y="8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D3969260-E750-4F29-8D86-5268695F6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472" y="146144"/>
                <a:ext cx="2474293" cy="3497297"/>
              </a:xfrm>
              <a:custGeom>
                <a:avLst/>
                <a:gdLst>
                  <a:gd name="T0" fmla="*/ 152 w 1219"/>
                  <a:gd name="T1" fmla="*/ 1368 h 1723"/>
                  <a:gd name="T2" fmla="*/ 218 w 1219"/>
                  <a:gd name="T3" fmla="*/ 1466 h 1723"/>
                  <a:gd name="T4" fmla="*/ 294 w 1219"/>
                  <a:gd name="T5" fmla="*/ 1559 h 1723"/>
                  <a:gd name="T6" fmla="*/ 376 w 1219"/>
                  <a:gd name="T7" fmla="*/ 1645 h 1723"/>
                  <a:gd name="T8" fmla="*/ 466 w 1219"/>
                  <a:gd name="T9" fmla="*/ 1723 h 1723"/>
                  <a:gd name="T10" fmla="*/ 965 w 1219"/>
                  <a:gd name="T11" fmla="*/ 864 h 1723"/>
                  <a:gd name="T12" fmla="*/ 905 w 1219"/>
                  <a:gd name="T13" fmla="*/ 816 h 1723"/>
                  <a:gd name="T14" fmla="*/ 851 w 1219"/>
                  <a:gd name="T15" fmla="*/ 762 h 1723"/>
                  <a:gd name="T16" fmla="*/ 804 w 1219"/>
                  <a:gd name="T17" fmla="*/ 704 h 1723"/>
                  <a:gd name="T18" fmla="*/ 766 w 1219"/>
                  <a:gd name="T19" fmla="*/ 640 h 1723"/>
                  <a:gd name="T20" fmla="*/ 766 w 1219"/>
                  <a:gd name="T21" fmla="*/ 640 h 1723"/>
                  <a:gd name="T22" fmla="*/ 847 w 1219"/>
                  <a:gd name="T23" fmla="*/ 602 h 1723"/>
                  <a:gd name="T24" fmla="*/ 863 w 1219"/>
                  <a:gd name="T25" fmla="*/ 626 h 1723"/>
                  <a:gd name="T26" fmla="*/ 901 w 1219"/>
                  <a:gd name="T27" fmla="*/ 676 h 1723"/>
                  <a:gd name="T28" fmla="*/ 943 w 1219"/>
                  <a:gd name="T29" fmla="*/ 720 h 1723"/>
                  <a:gd name="T30" fmla="*/ 989 w 1219"/>
                  <a:gd name="T31" fmla="*/ 762 h 1723"/>
                  <a:gd name="T32" fmla="*/ 1219 w 1219"/>
                  <a:gd name="T33" fmla="*/ 422 h 1723"/>
                  <a:gd name="T34" fmla="*/ 1193 w 1219"/>
                  <a:gd name="T35" fmla="*/ 398 h 1723"/>
                  <a:gd name="T36" fmla="*/ 1145 w 1219"/>
                  <a:gd name="T37" fmla="*/ 340 h 1723"/>
                  <a:gd name="T38" fmla="*/ 1113 w 1219"/>
                  <a:gd name="T39" fmla="*/ 272 h 1723"/>
                  <a:gd name="T40" fmla="*/ 1095 w 1219"/>
                  <a:gd name="T41" fmla="*/ 198 h 1723"/>
                  <a:gd name="T42" fmla="*/ 1093 w 1219"/>
                  <a:gd name="T43" fmla="*/ 158 h 1723"/>
                  <a:gd name="T44" fmla="*/ 1095 w 1219"/>
                  <a:gd name="T45" fmla="*/ 116 h 1723"/>
                  <a:gd name="T46" fmla="*/ 1103 w 1219"/>
                  <a:gd name="T47" fmla="*/ 76 h 1723"/>
                  <a:gd name="T48" fmla="*/ 1117 w 1219"/>
                  <a:gd name="T49" fmla="*/ 36 h 1723"/>
                  <a:gd name="T50" fmla="*/ 1133 w 1219"/>
                  <a:gd name="T51" fmla="*/ 0 h 1723"/>
                  <a:gd name="T52" fmla="*/ 1019 w 1219"/>
                  <a:gd name="T53" fmla="*/ 42 h 1723"/>
                  <a:gd name="T54" fmla="*/ 907 w 1219"/>
                  <a:gd name="T55" fmla="*/ 90 h 1723"/>
                  <a:gd name="T56" fmla="*/ 800 w 1219"/>
                  <a:gd name="T57" fmla="*/ 148 h 1723"/>
                  <a:gd name="T58" fmla="*/ 700 w 1219"/>
                  <a:gd name="T59" fmla="*/ 212 h 1723"/>
                  <a:gd name="T60" fmla="*/ 604 w 1219"/>
                  <a:gd name="T61" fmla="*/ 284 h 1723"/>
                  <a:gd name="T62" fmla="*/ 512 w 1219"/>
                  <a:gd name="T63" fmla="*/ 362 h 1723"/>
                  <a:gd name="T64" fmla="*/ 428 w 1219"/>
                  <a:gd name="T65" fmla="*/ 448 h 1723"/>
                  <a:gd name="T66" fmla="*/ 350 w 1219"/>
                  <a:gd name="T67" fmla="*/ 540 h 1723"/>
                  <a:gd name="T68" fmla="*/ 280 w 1219"/>
                  <a:gd name="T69" fmla="*/ 636 h 1723"/>
                  <a:gd name="T70" fmla="*/ 216 w 1219"/>
                  <a:gd name="T71" fmla="*/ 738 h 1723"/>
                  <a:gd name="T72" fmla="*/ 158 w 1219"/>
                  <a:gd name="T73" fmla="*/ 846 h 1723"/>
                  <a:gd name="T74" fmla="*/ 110 w 1219"/>
                  <a:gd name="T75" fmla="*/ 956 h 1723"/>
                  <a:gd name="T76" fmla="*/ 70 w 1219"/>
                  <a:gd name="T77" fmla="*/ 1072 h 1723"/>
                  <a:gd name="T78" fmla="*/ 38 w 1219"/>
                  <a:gd name="T79" fmla="*/ 1192 h 1723"/>
                  <a:gd name="T80" fmla="*/ 14 w 1219"/>
                  <a:gd name="T81" fmla="*/ 1316 h 1723"/>
                  <a:gd name="T82" fmla="*/ 0 w 1219"/>
                  <a:gd name="T83" fmla="*/ 1442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9" h="1723">
                    <a:moveTo>
                      <a:pt x="152" y="1368"/>
                    </a:moveTo>
                    <a:lnTo>
                      <a:pt x="152" y="1368"/>
                    </a:lnTo>
                    <a:lnTo>
                      <a:pt x="184" y="1418"/>
                    </a:lnTo>
                    <a:lnTo>
                      <a:pt x="218" y="1466"/>
                    </a:lnTo>
                    <a:lnTo>
                      <a:pt x="256" y="1514"/>
                    </a:lnTo>
                    <a:lnTo>
                      <a:pt x="294" y="1559"/>
                    </a:lnTo>
                    <a:lnTo>
                      <a:pt x="334" y="1603"/>
                    </a:lnTo>
                    <a:lnTo>
                      <a:pt x="376" y="1645"/>
                    </a:lnTo>
                    <a:lnTo>
                      <a:pt x="420" y="1685"/>
                    </a:lnTo>
                    <a:lnTo>
                      <a:pt x="466" y="1723"/>
                    </a:lnTo>
                    <a:lnTo>
                      <a:pt x="965" y="864"/>
                    </a:lnTo>
                    <a:lnTo>
                      <a:pt x="965" y="864"/>
                    </a:lnTo>
                    <a:lnTo>
                      <a:pt x="933" y="840"/>
                    </a:lnTo>
                    <a:lnTo>
                      <a:pt x="905" y="816"/>
                    </a:lnTo>
                    <a:lnTo>
                      <a:pt x="877" y="790"/>
                    </a:lnTo>
                    <a:lnTo>
                      <a:pt x="851" y="762"/>
                    </a:lnTo>
                    <a:lnTo>
                      <a:pt x="827" y="734"/>
                    </a:lnTo>
                    <a:lnTo>
                      <a:pt x="804" y="704"/>
                    </a:lnTo>
                    <a:lnTo>
                      <a:pt x="784" y="672"/>
                    </a:lnTo>
                    <a:lnTo>
                      <a:pt x="766" y="640"/>
                    </a:lnTo>
                    <a:lnTo>
                      <a:pt x="764" y="642"/>
                    </a:lnTo>
                    <a:lnTo>
                      <a:pt x="766" y="640"/>
                    </a:lnTo>
                    <a:lnTo>
                      <a:pt x="766" y="640"/>
                    </a:lnTo>
                    <a:lnTo>
                      <a:pt x="847" y="602"/>
                    </a:lnTo>
                    <a:lnTo>
                      <a:pt x="847" y="602"/>
                    </a:lnTo>
                    <a:lnTo>
                      <a:pt x="863" y="626"/>
                    </a:lnTo>
                    <a:lnTo>
                      <a:pt x="881" y="652"/>
                    </a:lnTo>
                    <a:lnTo>
                      <a:pt x="901" y="676"/>
                    </a:lnTo>
                    <a:lnTo>
                      <a:pt x="921" y="698"/>
                    </a:lnTo>
                    <a:lnTo>
                      <a:pt x="943" y="720"/>
                    </a:lnTo>
                    <a:lnTo>
                      <a:pt x="965" y="742"/>
                    </a:lnTo>
                    <a:lnTo>
                      <a:pt x="989" y="762"/>
                    </a:lnTo>
                    <a:lnTo>
                      <a:pt x="1013" y="780"/>
                    </a:lnTo>
                    <a:lnTo>
                      <a:pt x="1219" y="422"/>
                    </a:lnTo>
                    <a:lnTo>
                      <a:pt x="1219" y="422"/>
                    </a:lnTo>
                    <a:lnTo>
                      <a:pt x="1193" y="398"/>
                    </a:lnTo>
                    <a:lnTo>
                      <a:pt x="1167" y="370"/>
                    </a:lnTo>
                    <a:lnTo>
                      <a:pt x="1145" y="340"/>
                    </a:lnTo>
                    <a:lnTo>
                      <a:pt x="1127" y="308"/>
                    </a:lnTo>
                    <a:lnTo>
                      <a:pt x="1113" y="272"/>
                    </a:lnTo>
                    <a:lnTo>
                      <a:pt x="1103" y="236"/>
                    </a:lnTo>
                    <a:lnTo>
                      <a:pt x="1095" y="198"/>
                    </a:lnTo>
                    <a:lnTo>
                      <a:pt x="1093" y="158"/>
                    </a:lnTo>
                    <a:lnTo>
                      <a:pt x="1093" y="158"/>
                    </a:lnTo>
                    <a:lnTo>
                      <a:pt x="1093" y="138"/>
                    </a:lnTo>
                    <a:lnTo>
                      <a:pt x="1095" y="116"/>
                    </a:lnTo>
                    <a:lnTo>
                      <a:pt x="1099" y="96"/>
                    </a:lnTo>
                    <a:lnTo>
                      <a:pt x="1103" y="76"/>
                    </a:lnTo>
                    <a:lnTo>
                      <a:pt x="1109" y="56"/>
                    </a:lnTo>
                    <a:lnTo>
                      <a:pt x="1117" y="36"/>
                    </a:lnTo>
                    <a:lnTo>
                      <a:pt x="1133" y="0"/>
                    </a:lnTo>
                    <a:lnTo>
                      <a:pt x="1133" y="0"/>
                    </a:lnTo>
                    <a:lnTo>
                      <a:pt x="1075" y="20"/>
                    </a:lnTo>
                    <a:lnTo>
                      <a:pt x="1019" y="42"/>
                    </a:lnTo>
                    <a:lnTo>
                      <a:pt x="963" y="64"/>
                    </a:lnTo>
                    <a:lnTo>
                      <a:pt x="907" y="90"/>
                    </a:lnTo>
                    <a:lnTo>
                      <a:pt x="853" y="118"/>
                    </a:lnTo>
                    <a:lnTo>
                      <a:pt x="800" y="148"/>
                    </a:lnTo>
                    <a:lnTo>
                      <a:pt x="750" y="180"/>
                    </a:lnTo>
                    <a:lnTo>
                      <a:pt x="700" y="212"/>
                    </a:lnTo>
                    <a:lnTo>
                      <a:pt x="650" y="248"/>
                    </a:lnTo>
                    <a:lnTo>
                      <a:pt x="604" y="284"/>
                    </a:lnTo>
                    <a:lnTo>
                      <a:pt x="558" y="322"/>
                    </a:lnTo>
                    <a:lnTo>
                      <a:pt x="512" y="362"/>
                    </a:lnTo>
                    <a:lnTo>
                      <a:pt x="470" y="404"/>
                    </a:lnTo>
                    <a:lnTo>
                      <a:pt x="428" y="448"/>
                    </a:lnTo>
                    <a:lnTo>
                      <a:pt x="388" y="492"/>
                    </a:lnTo>
                    <a:lnTo>
                      <a:pt x="350" y="540"/>
                    </a:lnTo>
                    <a:lnTo>
                      <a:pt x="314" y="586"/>
                    </a:lnTo>
                    <a:lnTo>
                      <a:pt x="280" y="636"/>
                    </a:lnTo>
                    <a:lnTo>
                      <a:pt x="246" y="686"/>
                    </a:lnTo>
                    <a:lnTo>
                      <a:pt x="216" y="738"/>
                    </a:lnTo>
                    <a:lnTo>
                      <a:pt x="186" y="792"/>
                    </a:lnTo>
                    <a:lnTo>
                      <a:pt x="158" y="846"/>
                    </a:lnTo>
                    <a:lnTo>
                      <a:pt x="132" y="900"/>
                    </a:lnTo>
                    <a:lnTo>
                      <a:pt x="110" y="956"/>
                    </a:lnTo>
                    <a:lnTo>
                      <a:pt x="88" y="1014"/>
                    </a:lnTo>
                    <a:lnTo>
                      <a:pt x="70" y="1072"/>
                    </a:lnTo>
                    <a:lnTo>
                      <a:pt x="52" y="1132"/>
                    </a:lnTo>
                    <a:lnTo>
                      <a:pt x="38" y="1192"/>
                    </a:lnTo>
                    <a:lnTo>
                      <a:pt x="24" y="1254"/>
                    </a:lnTo>
                    <a:lnTo>
                      <a:pt x="14" y="1316"/>
                    </a:lnTo>
                    <a:lnTo>
                      <a:pt x="6" y="1378"/>
                    </a:lnTo>
                    <a:lnTo>
                      <a:pt x="0" y="1442"/>
                    </a:lnTo>
                    <a:lnTo>
                      <a:pt x="152" y="13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BB47646A-4F15-476D-AED8-43CDCEB8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2090" y="2005415"/>
                <a:ext cx="1355888" cy="2190124"/>
              </a:xfrm>
              <a:custGeom>
                <a:avLst/>
                <a:gdLst>
                  <a:gd name="T0" fmla="*/ 668 w 668"/>
                  <a:gd name="T1" fmla="*/ 869 h 1079"/>
                  <a:gd name="T2" fmla="*/ 166 w 668"/>
                  <a:gd name="T3" fmla="*/ 0 h 1079"/>
                  <a:gd name="T4" fmla="*/ 166 w 668"/>
                  <a:gd name="T5" fmla="*/ 0 h 1079"/>
                  <a:gd name="T6" fmla="*/ 126 w 668"/>
                  <a:gd name="T7" fmla="*/ 20 h 1079"/>
                  <a:gd name="T8" fmla="*/ 86 w 668"/>
                  <a:gd name="T9" fmla="*/ 38 h 1079"/>
                  <a:gd name="T10" fmla="*/ 42 w 668"/>
                  <a:gd name="T11" fmla="*/ 54 h 1079"/>
                  <a:gd name="T12" fmla="*/ 0 w 668"/>
                  <a:gd name="T13" fmla="*/ 66 h 1079"/>
                  <a:gd name="T14" fmla="*/ 248 w 668"/>
                  <a:gd name="T15" fmla="*/ 1079 h 1079"/>
                  <a:gd name="T16" fmla="*/ 248 w 668"/>
                  <a:gd name="T17" fmla="*/ 1079 h 1079"/>
                  <a:gd name="T18" fmla="*/ 306 w 668"/>
                  <a:gd name="T19" fmla="*/ 1061 h 1079"/>
                  <a:gd name="T20" fmla="*/ 360 w 668"/>
                  <a:gd name="T21" fmla="*/ 1039 h 1079"/>
                  <a:gd name="T22" fmla="*/ 416 w 668"/>
                  <a:gd name="T23" fmla="*/ 1015 h 1079"/>
                  <a:gd name="T24" fmla="*/ 468 w 668"/>
                  <a:gd name="T25" fmla="*/ 989 h 1079"/>
                  <a:gd name="T26" fmla="*/ 520 w 668"/>
                  <a:gd name="T27" fmla="*/ 963 h 1079"/>
                  <a:gd name="T28" fmla="*/ 572 w 668"/>
                  <a:gd name="T29" fmla="*/ 933 h 1079"/>
                  <a:gd name="T30" fmla="*/ 620 w 668"/>
                  <a:gd name="T31" fmla="*/ 903 h 1079"/>
                  <a:gd name="T32" fmla="*/ 668 w 668"/>
                  <a:gd name="T33" fmla="*/ 869 h 1079"/>
                  <a:gd name="T34" fmla="*/ 668 w 668"/>
                  <a:gd name="T35" fmla="*/ 869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8" h="1079">
                    <a:moveTo>
                      <a:pt x="668" y="869"/>
                    </a:moveTo>
                    <a:lnTo>
                      <a:pt x="166" y="0"/>
                    </a:lnTo>
                    <a:lnTo>
                      <a:pt x="166" y="0"/>
                    </a:lnTo>
                    <a:lnTo>
                      <a:pt x="126" y="20"/>
                    </a:lnTo>
                    <a:lnTo>
                      <a:pt x="86" y="38"/>
                    </a:lnTo>
                    <a:lnTo>
                      <a:pt x="42" y="54"/>
                    </a:lnTo>
                    <a:lnTo>
                      <a:pt x="0" y="66"/>
                    </a:lnTo>
                    <a:lnTo>
                      <a:pt x="248" y="1079"/>
                    </a:lnTo>
                    <a:lnTo>
                      <a:pt x="248" y="1079"/>
                    </a:lnTo>
                    <a:lnTo>
                      <a:pt x="306" y="1061"/>
                    </a:lnTo>
                    <a:lnTo>
                      <a:pt x="360" y="1039"/>
                    </a:lnTo>
                    <a:lnTo>
                      <a:pt x="416" y="1015"/>
                    </a:lnTo>
                    <a:lnTo>
                      <a:pt x="468" y="989"/>
                    </a:lnTo>
                    <a:lnTo>
                      <a:pt x="520" y="963"/>
                    </a:lnTo>
                    <a:lnTo>
                      <a:pt x="572" y="933"/>
                    </a:lnTo>
                    <a:lnTo>
                      <a:pt x="620" y="903"/>
                    </a:lnTo>
                    <a:lnTo>
                      <a:pt x="668" y="869"/>
                    </a:lnTo>
                    <a:lnTo>
                      <a:pt x="668" y="8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173DCEEA-3E33-4951-A2E8-C4DDCA077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975" y="4138705"/>
                <a:ext cx="5240871" cy="2476322"/>
              </a:xfrm>
              <a:custGeom>
                <a:avLst/>
                <a:gdLst>
                  <a:gd name="T0" fmla="*/ 2155 w 2582"/>
                  <a:gd name="T1" fmla="*/ 0 h 1220"/>
                  <a:gd name="T2" fmla="*/ 2103 w 2582"/>
                  <a:gd name="T3" fmla="*/ 34 h 1220"/>
                  <a:gd name="T4" fmla="*/ 1995 w 2582"/>
                  <a:gd name="T5" fmla="*/ 98 h 1220"/>
                  <a:gd name="T6" fmla="*/ 1881 w 2582"/>
                  <a:gd name="T7" fmla="*/ 154 h 1220"/>
                  <a:gd name="T8" fmla="*/ 1761 w 2582"/>
                  <a:gd name="T9" fmla="*/ 202 h 1220"/>
                  <a:gd name="T10" fmla="*/ 1637 w 2582"/>
                  <a:gd name="T11" fmla="*/ 240 h 1220"/>
                  <a:gd name="T12" fmla="*/ 1509 w 2582"/>
                  <a:gd name="T13" fmla="*/ 270 h 1220"/>
                  <a:gd name="T14" fmla="*/ 1377 w 2582"/>
                  <a:gd name="T15" fmla="*/ 290 h 1220"/>
                  <a:gd name="T16" fmla="*/ 1241 w 2582"/>
                  <a:gd name="T17" fmla="*/ 300 h 1220"/>
                  <a:gd name="T18" fmla="*/ 1173 w 2582"/>
                  <a:gd name="T19" fmla="*/ 302 h 1220"/>
                  <a:gd name="T20" fmla="*/ 1035 w 2582"/>
                  <a:gd name="T21" fmla="*/ 296 h 1220"/>
                  <a:gd name="T22" fmla="*/ 901 w 2582"/>
                  <a:gd name="T23" fmla="*/ 282 h 1220"/>
                  <a:gd name="T24" fmla="*/ 769 w 2582"/>
                  <a:gd name="T25" fmla="*/ 256 h 1220"/>
                  <a:gd name="T26" fmla="*/ 643 w 2582"/>
                  <a:gd name="T27" fmla="*/ 222 h 1220"/>
                  <a:gd name="T28" fmla="*/ 520 w 2582"/>
                  <a:gd name="T29" fmla="*/ 178 h 1220"/>
                  <a:gd name="T30" fmla="*/ 404 w 2582"/>
                  <a:gd name="T31" fmla="*/ 126 h 1220"/>
                  <a:gd name="T32" fmla="*/ 292 w 2582"/>
                  <a:gd name="T33" fmla="*/ 66 h 1220"/>
                  <a:gd name="T34" fmla="*/ 186 w 2582"/>
                  <a:gd name="T35" fmla="*/ 0 h 1220"/>
                  <a:gd name="T36" fmla="*/ 120 w 2582"/>
                  <a:gd name="T37" fmla="*/ 374 h 1220"/>
                  <a:gd name="T38" fmla="*/ 0 w 2582"/>
                  <a:gd name="T39" fmla="*/ 470 h 1220"/>
                  <a:gd name="T40" fmla="*/ 56 w 2582"/>
                  <a:gd name="T41" fmla="*/ 554 h 1220"/>
                  <a:gd name="T42" fmla="*/ 118 w 2582"/>
                  <a:gd name="T43" fmla="*/ 632 h 1220"/>
                  <a:gd name="T44" fmla="*/ 184 w 2582"/>
                  <a:gd name="T45" fmla="*/ 708 h 1220"/>
                  <a:gd name="T46" fmla="*/ 254 w 2582"/>
                  <a:gd name="T47" fmla="*/ 778 h 1220"/>
                  <a:gd name="T48" fmla="*/ 328 w 2582"/>
                  <a:gd name="T49" fmla="*/ 844 h 1220"/>
                  <a:gd name="T50" fmla="*/ 406 w 2582"/>
                  <a:gd name="T51" fmla="*/ 906 h 1220"/>
                  <a:gd name="T52" fmla="*/ 488 w 2582"/>
                  <a:gd name="T53" fmla="*/ 962 h 1220"/>
                  <a:gd name="T54" fmla="*/ 575 w 2582"/>
                  <a:gd name="T55" fmla="*/ 1014 h 1220"/>
                  <a:gd name="T56" fmla="*/ 663 w 2582"/>
                  <a:gd name="T57" fmla="*/ 1060 h 1220"/>
                  <a:gd name="T58" fmla="*/ 755 w 2582"/>
                  <a:gd name="T59" fmla="*/ 1102 h 1220"/>
                  <a:gd name="T60" fmla="*/ 851 w 2582"/>
                  <a:gd name="T61" fmla="*/ 1138 h 1220"/>
                  <a:gd name="T62" fmla="*/ 949 w 2582"/>
                  <a:gd name="T63" fmla="*/ 1166 h 1220"/>
                  <a:gd name="T64" fmla="*/ 1049 w 2582"/>
                  <a:gd name="T65" fmla="*/ 1190 h 1220"/>
                  <a:gd name="T66" fmla="*/ 1151 w 2582"/>
                  <a:gd name="T67" fmla="*/ 1206 h 1220"/>
                  <a:gd name="T68" fmla="*/ 1255 w 2582"/>
                  <a:gd name="T69" fmla="*/ 1216 h 1220"/>
                  <a:gd name="T70" fmla="*/ 1361 w 2582"/>
                  <a:gd name="T71" fmla="*/ 1220 h 1220"/>
                  <a:gd name="T72" fmla="*/ 1407 w 2582"/>
                  <a:gd name="T73" fmla="*/ 1220 h 1220"/>
                  <a:gd name="T74" fmla="*/ 1497 w 2582"/>
                  <a:gd name="T75" fmla="*/ 1214 h 1220"/>
                  <a:gd name="T76" fmla="*/ 1585 w 2582"/>
                  <a:gd name="T77" fmla="*/ 1204 h 1220"/>
                  <a:gd name="T78" fmla="*/ 1673 w 2582"/>
                  <a:gd name="T79" fmla="*/ 1190 h 1220"/>
                  <a:gd name="T80" fmla="*/ 1801 w 2582"/>
                  <a:gd name="T81" fmla="*/ 1160 h 1220"/>
                  <a:gd name="T82" fmla="*/ 1963 w 2582"/>
                  <a:gd name="T83" fmla="*/ 1104 h 1220"/>
                  <a:gd name="T84" fmla="*/ 2119 w 2582"/>
                  <a:gd name="T85" fmla="*/ 1030 h 1220"/>
                  <a:gd name="T86" fmla="*/ 2266 w 2582"/>
                  <a:gd name="T87" fmla="*/ 942 h 1220"/>
                  <a:gd name="T88" fmla="*/ 2400 w 2582"/>
                  <a:gd name="T89" fmla="*/ 840 h 1220"/>
                  <a:gd name="T90" fmla="*/ 2524 w 2582"/>
                  <a:gd name="T91" fmla="*/ 724 h 1220"/>
                  <a:gd name="T92" fmla="*/ 2222 w 2582"/>
                  <a:gd name="T93" fmla="*/ 37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82" h="1220">
                    <a:moveTo>
                      <a:pt x="2332" y="306"/>
                    </a:moveTo>
                    <a:lnTo>
                      <a:pt x="2155" y="0"/>
                    </a:lnTo>
                    <a:lnTo>
                      <a:pt x="2155" y="0"/>
                    </a:lnTo>
                    <a:lnTo>
                      <a:pt x="2103" y="34"/>
                    </a:lnTo>
                    <a:lnTo>
                      <a:pt x="2049" y="68"/>
                    </a:lnTo>
                    <a:lnTo>
                      <a:pt x="1995" y="98"/>
                    </a:lnTo>
                    <a:lnTo>
                      <a:pt x="1939" y="128"/>
                    </a:lnTo>
                    <a:lnTo>
                      <a:pt x="1881" y="154"/>
                    </a:lnTo>
                    <a:lnTo>
                      <a:pt x="1821" y="178"/>
                    </a:lnTo>
                    <a:lnTo>
                      <a:pt x="1761" y="202"/>
                    </a:lnTo>
                    <a:lnTo>
                      <a:pt x="1701" y="222"/>
                    </a:lnTo>
                    <a:lnTo>
                      <a:pt x="1637" y="240"/>
                    </a:lnTo>
                    <a:lnTo>
                      <a:pt x="1573" y="256"/>
                    </a:lnTo>
                    <a:lnTo>
                      <a:pt x="1509" y="270"/>
                    </a:lnTo>
                    <a:lnTo>
                      <a:pt x="1443" y="282"/>
                    </a:lnTo>
                    <a:lnTo>
                      <a:pt x="1377" y="290"/>
                    </a:lnTo>
                    <a:lnTo>
                      <a:pt x="1309" y="296"/>
                    </a:lnTo>
                    <a:lnTo>
                      <a:pt x="1241" y="300"/>
                    </a:lnTo>
                    <a:lnTo>
                      <a:pt x="1173" y="302"/>
                    </a:lnTo>
                    <a:lnTo>
                      <a:pt x="1173" y="302"/>
                    </a:lnTo>
                    <a:lnTo>
                      <a:pt x="1103" y="300"/>
                    </a:lnTo>
                    <a:lnTo>
                      <a:pt x="1035" y="296"/>
                    </a:lnTo>
                    <a:lnTo>
                      <a:pt x="967" y="290"/>
                    </a:lnTo>
                    <a:lnTo>
                      <a:pt x="901" y="282"/>
                    </a:lnTo>
                    <a:lnTo>
                      <a:pt x="835" y="270"/>
                    </a:lnTo>
                    <a:lnTo>
                      <a:pt x="769" y="256"/>
                    </a:lnTo>
                    <a:lnTo>
                      <a:pt x="705" y="240"/>
                    </a:lnTo>
                    <a:lnTo>
                      <a:pt x="643" y="222"/>
                    </a:lnTo>
                    <a:lnTo>
                      <a:pt x="581" y="202"/>
                    </a:lnTo>
                    <a:lnTo>
                      <a:pt x="520" y="178"/>
                    </a:lnTo>
                    <a:lnTo>
                      <a:pt x="460" y="154"/>
                    </a:lnTo>
                    <a:lnTo>
                      <a:pt x="404" y="126"/>
                    </a:lnTo>
                    <a:lnTo>
                      <a:pt x="346" y="98"/>
                    </a:lnTo>
                    <a:lnTo>
                      <a:pt x="292" y="66"/>
                    </a:lnTo>
                    <a:lnTo>
                      <a:pt x="238" y="34"/>
                    </a:lnTo>
                    <a:lnTo>
                      <a:pt x="186" y="0"/>
                    </a:lnTo>
                    <a:lnTo>
                      <a:pt x="8" y="310"/>
                    </a:lnTo>
                    <a:lnTo>
                      <a:pt x="120" y="374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28" y="512"/>
                    </a:lnTo>
                    <a:lnTo>
                      <a:pt x="56" y="554"/>
                    </a:lnTo>
                    <a:lnTo>
                      <a:pt x="86" y="594"/>
                    </a:lnTo>
                    <a:lnTo>
                      <a:pt x="118" y="632"/>
                    </a:lnTo>
                    <a:lnTo>
                      <a:pt x="150" y="670"/>
                    </a:lnTo>
                    <a:lnTo>
                      <a:pt x="184" y="708"/>
                    </a:lnTo>
                    <a:lnTo>
                      <a:pt x="218" y="742"/>
                    </a:lnTo>
                    <a:lnTo>
                      <a:pt x="254" y="778"/>
                    </a:lnTo>
                    <a:lnTo>
                      <a:pt x="290" y="812"/>
                    </a:lnTo>
                    <a:lnTo>
                      <a:pt x="328" y="844"/>
                    </a:lnTo>
                    <a:lnTo>
                      <a:pt x="366" y="876"/>
                    </a:lnTo>
                    <a:lnTo>
                      <a:pt x="406" y="906"/>
                    </a:lnTo>
                    <a:lnTo>
                      <a:pt x="446" y="934"/>
                    </a:lnTo>
                    <a:lnTo>
                      <a:pt x="488" y="962"/>
                    </a:lnTo>
                    <a:lnTo>
                      <a:pt x="530" y="990"/>
                    </a:lnTo>
                    <a:lnTo>
                      <a:pt x="575" y="1014"/>
                    </a:lnTo>
                    <a:lnTo>
                      <a:pt x="619" y="1038"/>
                    </a:lnTo>
                    <a:lnTo>
                      <a:pt x="663" y="1060"/>
                    </a:lnTo>
                    <a:lnTo>
                      <a:pt x="709" y="1082"/>
                    </a:lnTo>
                    <a:lnTo>
                      <a:pt x="755" y="1102"/>
                    </a:lnTo>
                    <a:lnTo>
                      <a:pt x="803" y="1120"/>
                    </a:lnTo>
                    <a:lnTo>
                      <a:pt x="851" y="1138"/>
                    </a:lnTo>
                    <a:lnTo>
                      <a:pt x="899" y="1152"/>
                    </a:lnTo>
                    <a:lnTo>
                      <a:pt x="949" y="1166"/>
                    </a:lnTo>
                    <a:lnTo>
                      <a:pt x="999" y="1178"/>
                    </a:lnTo>
                    <a:lnTo>
                      <a:pt x="1049" y="1190"/>
                    </a:lnTo>
                    <a:lnTo>
                      <a:pt x="1099" y="1198"/>
                    </a:lnTo>
                    <a:lnTo>
                      <a:pt x="1151" y="1206"/>
                    </a:lnTo>
                    <a:lnTo>
                      <a:pt x="1203" y="1212"/>
                    </a:lnTo>
                    <a:lnTo>
                      <a:pt x="1255" y="1216"/>
                    </a:lnTo>
                    <a:lnTo>
                      <a:pt x="1309" y="1220"/>
                    </a:lnTo>
                    <a:lnTo>
                      <a:pt x="1361" y="1220"/>
                    </a:lnTo>
                    <a:lnTo>
                      <a:pt x="1361" y="1220"/>
                    </a:lnTo>
                    <a:lnTo>
                      <a:pt x="1407" y="1220"/>
                    </a:lnTo>
                    <a:lnTo>
                      <a:pt x="1453" y="1218"/>
                    </a:lnTo>
                    <a:lnTo>
                      <a:pt x="1497" y="1214"/>
                    </a:lnTo>
                    <a:lnTo>
                      <a:pt x="1541" y="1210"/>
                    </a:lnTo>
                    <a:lnTo>
                      <a:pt x="1585" y="1204"/>
                    </a:lnTo>
                    <a:lnTo>
                      <a:pt x="1629" y="1198"/>
                    </a:lnTo>
                    <a:lnTo>
                      <a:pt x="1673" y="1190"/>
                    </a:lnTo>
                    <a:lnTo>
                      <a:pt x="1715" y="1180"/>
                    </a:lnTo>
                    <a:lnTo>
                      <a:pt x="1801" y="1160"/>
                    </a:lnTo>
                    <a:lnTo>
                      <a:pt x="1883" y="1134"/>
                    </a:lnTo>
                    <a:lnTo>
                      <a:pt x="1963" y="1104"/>
                    </a:lnTo>
                    <a:lnTo>
                      <a:pt x="2043" y="1068"/>
                    </a:lnTo>
                    <a:lnTo>
                      <a:pt x="2119" y="1030"/>
                    </a:lnTo>
                    <a:lnTo>
                      <a:pt x="2194" y="988"/>
                    </a:lnTo>
                    <a:lnTo>
                      <a:pt x="2266" y="942"/>
                    </a:lnTo>
                    <a:lnTo>
                      <a:pt x="2334" y="892"/>
                    </a:lnTo>
                    <a:lnTo>
                      <a:pt x="2400" y="840"/>
                    </a:lnTo>
                    <a:lnTo>
                      <a:pt x="2464" y="782"/>
                    </a:lnTo>
                    <a:lnTo>
                      <a:pt x="2524" y="724"/>
                    </a:lnTo>
                    <a:lnTo>
                      <a:pt x="2582" y="660"/>
                    </a:lnTo>
                    <a:lnTo>
                      <a:pt x="2222" y="370"/>
                    </a:lnTo>
                    <a:lnTo>
                      <a:pt x="2332" y="3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4437AAE1-131B-4F2D-A474-E2C98AC7C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8031" y="0"/>
                <a:ext cx="3249665" cy="5441819"/>
              </a:xfrm>
              <a:custGeom>
                <a:avLst/>
                <a:gdLst>
                  <a:gd name="T0" fmla="*/ 44 w 1601"/>
                  <a:gd name="T1" fmla="*/ 0 h 2681"/>
                  <a:gd name="T2" fmla="*/ 82 w 1601"/>
                  <a:gd name="T3" fmla="*/ 50 h 2681"/>
                  <a:gd name="T4" fmla="*/ 110 w 1601"/>
                  <a:gd name="T5" fmla="*/ 104 h 2681"/>
                  <a:gd name="T6" fmla="*/ 128 w 1601"/>
                  <a:gd name="T7" fmla="*/ 166 h 2681"/>
                  <a:gd name="T8" fmla="*/ 136 w 1601"/>
                  <a:gd name="T9" fmla="*/ 230 h 2681"/>
                  <a:gd name="T10" fmla="*/ 134 w 1601"/>
                  <a:gd name="T11" fmla="*/ 252 h 2681"/>
                  <a:gd name="T12" fmla="*/ 130 w 1601"/>
                  <a:gd name="T13" fmla="*/ 292 h 2681"/>
                  <a:gd name="T14" fmla="*/ 114 w 1601"/>
                  <a:gd name="T15" fmla="*/ 348 h 2681"/>
                  <a:gd name="T16" fmla="*/ 78 w 1601"/>
                  <a:gd name="T17" fmla="*/ 418 h 2681"/>
                  <a:gd name="T18" fmla="*/ 28 w 1601"/>
                  <a:gd name="T19" fmla="*/ 476 h 2681"/>
                  <a:gd name="T20" fmla="*/ 204 w 1601"/>
                  <a:gd name="T21" fmla="*/ 854 h 2681"/>
                  <a:gd name="T22" fmla="*/ 228 w 1601"/>
                  <a:gd name="T23" fmla="*/ 834 h 2681"/>
                  <a:gd name="T24" fmla="*/ 274 w 1601"/>
                  <a:gd name="T25" fmla="*/ 794 h 2681"/>
                  <a:gd name="T26" fmla="*/ 314 w 1601"/>
                  <a:gd name="T27" fmla="*/ 748 h 2681"/>
                  <a:gd name="T28" fmla="*/ 352 w 1601"/>
                  <a:gd name="T29" fmla="*/ 700 h 2681"/>
                  <a:gd name="T30" fmla="*/ 368 w 1601"/>
                  <a:gd name="T31" fmla="*/ 674 h 2681"/>
                  <a:gd name="T32" fmla="*/ 450 w 1601"/>
                  <a:gd name="T33" fmla="*/ 712 h 2681"/>
                  <a:gd name="T34" fmla="*/ 450 w 1601"/>
                  <a:gd name="T35" fmla="*/ 714 h 2681"/>
                  <a:gd name="T36" fmla="*/ 450 w 1601"/>
                  <a:gd name="T37" fmla="*/ 712 h 2681"/>
                  <a:gd name="T38" fmla="*/ 410 w 1601"/>
                  <a:gd name="T39" fmla="*/ 776 h 2681"/>
                  <a:gd name="T40" fmla="*/ 364 w 1601"/>
                  <a:gd name="T41" fmla="*/ 834 h 2681"/>
                  <a:gd name="T42" fmla="*/ 310 w 1601"/>
                  <a:gd name="T43" fmla="*/ 888 h 2681"/>
                  <a:gd name="T44" fmla="*/ 252 w 1601"/>
                  <a:gd name="T45" fmla="*/ 936 h 2681"/>
                  <a:gd name="T46" fmla="*/ 750 w 1601"/>
                  <a:gd name="T47" fmla="*/ 1797 h 2681"/>
                  <a:gd name="T48" fmla="*/ 839 w 1601"/>
                  <a:gd name="T49" fmla="*/ 1717 h 2681"/>
                  <a:gd name="T50" fmla="*/ 923 w 1601"/>
                  <a:gd name="T51" fmla="*/ 1631 h 2681"/>
                  <a:gd name="T52" fmla="*/ 997 w 1601"/>
                  <a:gd name="T53" fmla="*/ 1540 h 2681"/>
                  <a:gd name="T54" fmla="*/ 1065 w 1601"/>
                  <a:gd name="T55" fmla="*/ 1440 h 2681"/>
                  <a:gd name="T56" fmla="*/ 1243 w 1601"/>
                  <a:gd name="T57" fmla="*/ 1528 h 2681"/>
                  <a:gd name="T58" fmla="*/ 1245 w 1601"/>
                  <a:gd name="T59" fmla="*/ 1528 h 2681"/>
                  <a:gd name="T60" fmla="*/ 1243 w 1601"/>
                  <a:gd name="T61" fmla="*/ 1528 h 2681"/>
                  <a:gd name="T62" fmla="*/ 1165 w 1601"/>
                  <a:gd name="T63" fmla="*/ 1653 h 2681"/>
                  <a:gd name="T64" fmla="*/ 1075 w 1601"/>
                  <a:gd name="T65" fmla="*/ 1771 h 2681"/>
                  <a:gd name="T66" fmla="*/ 971 w 1601"/>
                  <a:gd name="T67" fmla="*/ 1881 h 2681"/>
                  <a:gd name="T68" fmla="*/ 857 w 1601"/>
                  <a:gd name="T69" fmla="*/ 1981 h 2681"/>
                  <a:gd name="T70" fmla="*/ 1149 w 1601"/>
                  <a:gd name="T71" fmla="*/ 2231 h 2681"/>
                  <a:gd name="T72" fmla="*/ 1219 w 1601"/>
                  <a:gd name="T73" fmla="*/ 2681 h 2681"/>
                  <a:gd name="T74" fmla="*/ 1303 w 1601"/>
                  <a:gd name="T75" fmla="*/ 2569 h 2681"/>
                  <a:gd name="T76" fmla="*/ 1379 w 1601"/>
                  <a:gd name="T77" fmla="*/ 2453 h 2681"/>
                  <a:gd name="T78" fmla="*/ 1445 w 1601"/>
                  <a:gd name="T79" fmla="*/ 2329 h 2681"/>
                  <a:gd name="T80" fmla="*/ 1499 w 1601"/>
                  <a:gd name="T81" fmla="*/ 2199 h 2681"/>
                  <a:gd name="T82" fmla="*/ 1543 w 1601"/>
                  <a:gd name="T83" fmla="*/ 2063 h 2681"/>
                  <a:gd name="T84" fmla="*/ 1573 w 1601"/>
                  <a:gd name="T85" fmla="*/ 1921 h 2681"/>
                  <a:gd name="T86" fmla="*/ 1593 w 1601"/>
                  <a:gd name="T87" fmla="*/ 1777 h 2681"/>
                  <a:gd name="T88" fmla="*/ 1601 w 1601"/>
                  <a:gd name="T89" fmla="*/ 1630 h 2681"/>
                  <a:gd name="T90" fmla="*/ 1599 w 1601"/>
                  <a:gd name="T91" fmla="*/ 1548 h 2681"/>
                  <a:gd name="T92" fmla="*/ 1583 w 1601"/>
                  <a:gd name="T93" fmla="*/ 1386 h 2681"/>
                  <a:gd name="T94" fmla="*/ 1551 w 1601"/>
                  <a:gd name="T95" fmla="*/ 1232 h 2681"/>
                  <a:gd name="T96" fmla="*/ 1507 w 1601"/>
                  <a:gd name="T97" fmla="*/ 1082 h 2681"/>
                  <a:gd name="T98" fmla="*/ 1447 w 1601"/>
                  <a:gd name="T99" fmla="*/ 938 h 2681"/>
                  <a:gd name="T100" fmla="*/ 1377 w 1601"/>
                  <a:gd name="T101" fmla="*/ 802 h 2681"/>
                  <a:gd name="T102" fmla="*/ 1293 w 1601"/>
                  <a:gd name="T103" fmla="*/ 674 h 2681"/>
                  <a:gd name="T104" fmla="*/ 1199 w 1601"/>
                  <a:gd name="T105" fmla="*/ 554 h 2681"/>
                  <a:gd name="T106" fmla="*/ 1093 w 1601"/>
                  <a:gd name="T107" fmla="*/ 444 h 2681"/>
                  <a:gd name="T108" fmla="*/ 977 w 1601"/>
                  <a:gd name="T109" fmla="*/ 344 h 2681"/>
                  <a:gd name="T110" fmla="*/ 853 w 1601"/>
                  <a:gd name="T111" fmla="*/ 256 h 2681"/>
                  <a:gd name="T112" fmla="*/ 720 w 1601"/>
                  <a:gd name="T113" fmla="*/ 178 h 2681"/>
                  <a:gd name="T114" fmla="*/ 580 w 1601"/>
                  <a:gd name="T115" fmla="*/ 114 h 2681"/>
                  <a:gd name="T116" fmla="*/ 434 w 1601"/>
                  <a:gd name="T117" fmla="*/ 64 h 2681"/>
                  <a:gd name="T118" fmla="*/ 282 w 1601"/>
                  <a:gd name="T119" fmla="*/ 28 h 2681"/>
                  <a:gd name="T120" fmla="*/ 124 w 1601"/>
                  <a:gd name="T121" fmla="*/ 6 h 2681"/>
                  <a:gd name="T122" fmla="*/ 44 w 1601"/>
                  <a:gd name="T123" fmla="*/ 0 h 2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1" h="2681">
                    <a:moveTo>
                      <a:pt x="44" y="0"/>
                    </a:moveTo>
                    <a:lnTo>
                      <a:pt x="44" y="0"/>
                    </a:lnTo>
                    <a:lnTo>
                      <a:pt x="64" y="24"/>
                    </a:lnTo>
                    <a:lnTo>
                      <a:pt x="82" y="50"/>
                    </a:lnTo>
                    <a:lnTo>
                      <a:pt x="98" y="76"/>
                    </a:lnTo>
                    <a:lnTo>
                      <a:pt x="110" y="104"/>
                    </a:lnTo>
                    <a:lnTo>
                      <a:pt x="122" y="134"/>
                    </a:lnTo>
                    <a:lnTo>
                      <a:pt x="128" y="166"/>
                    </a:lnTo>
                    <a:lnTo>
                      <a:pt x="134" y="198"/>
                    </a:lnTo>
                    <a:lnTo>
                      <a:pt x="136" y="230"/>
                    </a:lnTo>
                    <a:lnTo>
                      <a:pt x="136" y="230"/>
                    </a:lnTo>
                    <a:lnTo>
                      <a:pt x="134" y="252"/>
                    </a:lnTo>
                    <a:lnTo>
                      <a:pt x="132" y="272"/>
                    </a:lnTo>
                    <a:lnTo>
                      <a:pt x="130" y="292"/>
                    </a:lnTo>
                    <a:lnTo>
                      <a:pt x="126" y="310"/>
                    </a:lnTo>
                    <a:lnTo>
                      <a:pt x="114" y="348"/>
                    </a:lnTo>
                    <a:lnTo>
                      <a:pt x="98" y="384"/>
                    </a:lnTo>
                    <a:lnTo>
                      <a:pt x="78" y="418"/>
                    </a:lnTo>
                    <a:lnTo>
                      <a:pt x="56" y="448"/>
                    </a:lnTo>
                    <a:lnTo>
                      <a:pt x="28" y="476"/>
                    </a:lnTo>
                    <a:lnTo>
                      <a:pt x="0" y="500"/>
                    </a:lnTo>
                    <a:lnTo>
                      <a:pt x="204" y="854"/>
                    </a:lnTo>
                    <a:lnTo>
                      <a:pt x="204" y="854"/>
                    </a:lnTo>
                    <a:lnTo>
                      <a:pt x="228" y="834"/>
                    </a:lnTo>
                    <a:lnTo>
                      <a:pt x="250" y="814"/>
                    </a:lnTo>
                    <a:lnTo>
                      <a:pt x="274" y="794"/>
                    </a:lnTo>
                    <a:lnTo>
                      <a:pt x="294" y="772"/>
                    </a:lnTo>
                    <a:lnTo>
                      <a:pt x="314" y="748"/>
                    </a:lnTo>
                    <a:lnTo>
                      <a:pt x="334" y="724"/>
                    </a:lnTo>
                    <a:lnTo>
                      <a:pt x="352" y="700"/>
                    </a:lnTo>
                    <a:lnTo>
                      <a:pt x="370" y="674"/>
                    </a:lnTo>
                    <a:lnTo>
                      <a:pt x="368" y="674"/>
                    </a:lnTo>
                    <a:lnTo>
                      <a:pt x="450" y="712"/>
                    </a:lnTo>
                    <a:lnTo>
                      <a:pt x="450" y="712"/>
                    </a:lnTo>
                    <a:lnTo>
                      <a:pt x="450" y="712"/>
                    </a:lnTo>
                    <a:lnTo>
                      <a:pt x="450" y="714"/>
                    </a:lnTo>
                    <a:lnTo>
                      <a:pt x="450" y="712"/>
                    </a:lnTo>
                    <a:lnTo>
                      <a:pt x="450" y="712"/>
                    </a:lnTo>
                    <a:lnTo>
                      <a:pt x="430" y="746"/>
                    </a:lnTo>
                    <a:lnTo>
                      <a:pt x="410" y="776"/>
                    </a:lnTo>
                    <a:lnTo>
                      <a:pt x="388" y="806"/>
                    </a:lnTo>
                    <a:lnTo>
                      <a:pt x="364" y="834"/>
                    </a:lnTo>
                    <a:lnTo>
                      <a:pt x="338" y="862"/>
                    </a:lnTo>
                    <a:lnTo>
                      <a:pt x="310" y="888"/>
                    </a:lnTo>
                    <a:lnTo>
                      <a:pt x="282" y="912"/>
                    </a:lnTo>
                    <a:lnTo>
                      <a:pt x="252" y="936"/>
                    </a:lnTo>
                    <a:lnTo>
                      <a:pt x="750" y="1797"/>
                    </a:lnTo>
                    <a:lnTo>
                      <a:pt x="750" y="1797"/>
                    </a:lnTo>
                    <a:lnTo>
                      <a:pt x="795" y="1757"/>
                    </a:lnTo>
                    <a:lnTo>
                      <a:pt x="839" y="1717"/>
                    </a:lnTo>
                    <a:lnTo>
                      <a:pt x="883" y="1675"/>
                    </a:lnTo>
                    <a:lnTo>
                      <a:pt x="923" y="1631"/>
                    </a:lnTo>
                    <a:lnTo>
                      <a:pt x="961" y="1586"/>
                    </a:lnTo>
                    <a:lnTo>
                      <a:pt x="997" y="1540"/>
                    </a:lnTo>
                    <a:lnTo>
                      <a:pt x="1033" y="1490"/>
                    </a:lnTo>
                    <a:lnTo>
                      <a:pt x="1065" y="1440"/>
                    </a:lnTo>
                    <a:lnTo>
                      <a:pt x="1065" y="1440"/>
                    </a:lnTo>
                    <a:lnTo>
                      <a:pt x="1243" y="1528"/>
                    </a:lnTo>
                    <a:lnTo>
                      <a:pt x="1243" y="1528"/>
                    </a:lnTo>
                    <a:lnTo>
                      <a:pt x="1245" y="1528"/>
                    </a:lnTo>
                    <a:lnTo>
                      <a:pt x="1243" y="1528"/>
                    </a:lnTo>
                    <a:lnTo>
                      <a:pt x="1243" y="1528"/>
                    </a:lnTo>
                    <a:lnTo>
                      <a:pt x="1205" y="1592"/>
                    </a:lnTo>
                    <a:lnTo>
                      <a:pt x="1165" y="1653"/>
                    </a:lnTo>
                    <a:lnTo>
                      <a:pt x="1121" y="1713"/>
                    </a:lnTo>
                    <a:lnTo>
                      <a:pt x="1075" y="1771"/>
                    </a:lnTo>
                    <a:lnTo>
                      <a:pt x="1025" y="1827"/>
                    </a:lnTo>
                    <a:lnTo>
                      <a:pt x="971" y="1881"/>
                    </a:lnTo>
                    <a:lnTo>
                      <a:pt x="915" y="1931"/>
                    </a:lnTo>
                    <a:lnTo>
                      <a:pt x="857" y="1981"/>
                    </a:lnTo>
                    <a:lnTo>
                      <a:pt x="1039" y="2295"/>
                    </a:lnTo>
                    <a:lnTo>
                      <a:pt x="1149" y="2231"/>
                    </a:lnTo>
                    <a:lnTo>
                      <a:pt x="1219" y="2681"/>
                    </a:lnTo>
                    <a:lnTo>
                      <a:pt x="1219" y="2681"/>
                    </a:lnTo>
                    <a:lnTo>
                      <a:pt x="1263" y="2625"/>
                    </a:lnTo>
                    <a:lnTo>
                      <a:pt x="1303" y="2569"/>
                    </a:lnTo>
                    <a:lnTo>
                      <a:pt x="1343" y="2511"/>
                    </a:lnTo>
                    <a:lnTo>
                      <a:pt x="1379" y="2453"/>
                    </a:lnTo>
                    <a:lnTo>
                      <a:pt x="1413" y="2391"/>
                    </a:lnTo>
                    <a:lnTo>
                      <a:pt x="1445" y="2329"/>
                    </a:lnTo>
                    <a:lnTo>
                      <a:pt x="1473" y="2263"/>
                    </a:lnTo>
                    <a:lnTo>
                      <a:pt x="1499" y="2199"/>
                    </a:lnTo>
                    <a:lnTo>
                      <a:pt x="1521" y="2131"/>
                    </a:lnTo>
                    <a:lnTo>
                      <a:pt x="1543" y="2063"/>
                    </a:lnTo>
                    <a:lnTo>
                      <a:pt x="1559" y="1993"/>
                    </a:lnTo>
                    <a:lnTo>
                      <a:pt x="1573" y="1921"/>
                    </a:lnTo>
                    <a:lnTo>
                      <a:pt x="1585" y="1851"/>
                    </a:lnTo>
                    <a:lnTo>
                      <a:pt x="1593" y="1777"/>
                    </a:lnTo>
                    <a:lnTo>
                      <a:pt x="1599" y="1703"/>
                    </a:lnTo>
                    <a:lnTo>
                      <a:pt x="1601" y="1630"/>
                    </a:lnTo>
                    <a:lnTo>
                      <a:pt x="1601" y="1630"/>
                    </a:lnTo>
                    <a:lnTo>
                      <a:pt x="1599" y="1548"/>
                    </a:lnTo>
                    <a:lnTo>
                      <a:pt x="1593" y="1466"/>
                    </a:lnTo>
                    <a:lnTo>
                      <a:pt x="1583" y="1386"/>
                    </a:lnTo>
                    <a:lnTo>
                      <a:pt x="1569" y="1308"/>
                    </a:lnTo>
                    <a:lnTo>
                      <a:pt x="1551" y="1232"/>
                    </a:lnTo>
                    <a:lnTo>
                      <a:pt x="1531" y="1156"/>
                    </a:lnTo>
                    <a:lnTo>
                      <a:pt x="1507" y="1082"/>
                    </a:lnTo>
                    <a:lnTo>
                      <a:pt x="1479" y="1008"/>
                    </a:lnTo>
                    <a:lnTo>
                      <a:pt x="1447" y="938"/>
                    </a:lnTo>
                    <a:lnTo>
                      <a:pt x="1413" y="868"/>
                    </a:lnTo>
                    <a:lnTo>
                      <a:pt x="1377" y="802"/>
                    </a:lnTo>
                    <a:lnTo>
                      <a:pt x="1335" y="736"/>
                    </a:lnTo>
                    <a:lnTo>
                      <a:pt x="1293" y="674"/>
                    </a:lnTo>
                    <a:lnTo>
                      <a:pt x="1247" y="612"/>
                    </a:lnTo>
                    <a:lnTo>
                      <a:pt x="1199" y="554"/>
                    </a:lnTo>
                    <a:lnTo>
                      <a:pt x="1147" y="498"/>
                    </a:lnTo>
                    <a:lnTo>
                      <a:pt x="1093" y="444"/>
                    </a:lnTo>
                    <a:lnTo>
                      <a:pt x="1037" y="392"/>
                    </a:lnTo>
                    <a:lnTo>
                      <a:pt x="977" y="344"/>
                    </a:lnTo>
                    <a:lnTo>
                      <a:pt x="917" y="298"/>
                    </a:lnTo>
                    <a:lnTo>
                      <a:pt x="853" y="256"/>
                    </a:lnTo>
                    <a:lnTo>
                      <a:pt x="788" y="216"/>
                    </a:lnTo>
                    <a:lnTo>
                      <a:pt x="720" y="178"/>
                    </a:lnTo>
                    <a:lnTo>
                      <a:pt x="652" y="144"/>
                    </a:lnTo>
                    <a:lnTo>
                      <a:pt x="580" y="114"/>
                    </a:lnTo>
                    <a:lnTo>
                      <a:pt x="508" y="88"/>
                    </a:lnTo>
                    <a:lnTo>
                      <a:pt x="434" y="64"/>
                    </a:lnTo>
                    <a:lnTo>
                      <a:pt x="358" y="44"/>
                    </a:lnTo>
                    <a:lnTo>
                      <a:pt x="282" y="28"/>
                    </a:lnTo>
                    <a:lnTo>
                      <a:pt x="204" y="14"/>
                    </a:lnTo>
                    <a:lnTo>
                      <a:pt x="124" y="6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AA4DD933-53D6-4341-A250-3CFDAC8DA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353" y="3186742"/>
                <a:ext cx="738837" cy="1479704"/>
              </a:xfrm>
              <a:custGeom>
                <a:avLst/>
                <a:gdLst>
                  <a:gd name="T0" fmla="*/ 178 w 364"/>
                  <a:gd name="T1" fmla="*/ 729 h 729"/>
                  <a:gd name="T2" fmla="*/ 364 w 364"/>
                  <a:gd name="T3" fmla="*/ 409 h 729"/>
                  <a:gd name="T4" fmla="*/ 364 w 364"/>
                  <a:gd name="T5" fmla="*/ 409 h 729"/>
                  <a:gd name="T6" fmla="*/ 310 w 364"/>
                  <a:gd name="T7" fmla="*/ 365 h 729"/>
                  <a:gd name="T8" fmla="*/ 258 w 364"/>
                  <a:gd name="T9" fmla="*/ 319 h 729"/>
                  <a:gd name="T10" fmla="*/ 208 w 364"/>
                  <a:gd name="T11" fmla="*/ 269 h 729"/>
                  <a:gd name="T12" fmla="*/ 162 w 364"/>
                  <a:gd name="T13" fmla="*/ 219 h 729"/>
                  <a:gd name="T14" fmla="*/ 118 w 364"/>
                  <a:gd name="T15" fmla="*/ 167 h 729"/>
                  <a:gd name="T16" fmla="*/ 76 w 364"/>
                  <a:gd name="T17" fmla="*/ 113 h 729"/>
                  <a:gd name="T18" fmla="*/ 38 w 364"/>
                  <a:gd name="T19" fmla="*/ 58 h 729"/>
                  <a:gd name="T20" fmla="*/ 2 w 364"/>
                  <a:gd name="T21" fmla="*/ 0 h 729"/>
                  <a:gd name="T22" fmla="*/ 2 w 364"/>
                  <a:gd name="T23" fmla="*/ 0 h 729"/>
                  <a:gd name="T24" fmla="*/ 0 w 364"/>
                  <a:gd name="T25" fmla="*/ 60 h 729"/>
                  <a:gd name="T26" fmla="*/ 0 w 364"/>
                  <a:gd name="T27" fmla="*/ 60 h 729"/>
                  <a:gd name="T28" fmla="*/ 2 w 364"/>
                  <a:gd name="T29" fmla="*/ 143 h 729"/>
                  <a:gd name="T30" fmla="*/ 8 w 364"/>
                  <a:gd name="T31" fmla="*/ 227 h 729"/>
                  <a:gd name="T32" fmla="*/ 20 w 364"/>
                  <a:gd name="T33" fmla="*/ 311 h 729"/>
                  <a:gd name="T34" fmla="*/ 34 w 364"/>
                  <a:gd name="T35" fmla="*/ 391 h 729"/>
                  <a:gd name="T36" fmla="*/ 52 w 364"/>
                  <a:gd name="T37" fmla="*/ 471 h 729"/>
                  <a:gd name="T38" fmla="*/ 76 w 364"/>
                  <a:gd name="T39" fmla="*/ 551 h 729"/>
                  <a:gd name="T40" fmla="*/ 102 w 364"/>
                  <a:gd name="T41" fmla="*/ 627 h 729"/>
                  <a:gd name="T42" fmla="*/ 132 w 364"/>
                  <a:gd name="T43" fmla="*/ 701 h 729"/>
                  <a:gd name="T44" fmla="*/ 178 w 364"/>
                  <a:gd name="T45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4" h="729">
                    <a:moveTo>
                      <a:pt x="178" y="729"/>
                    </a:moveTo>
                    <a:lnTo>
                      <a:pt x="364" y="409"/>
                    </a:lnTo>
                    <a:lnTo>
                      <a:pt x="364" y="409"/>
                    </a:lnTo>
                    <a:lnTo>
                      <a:pt x="310" y="365"/>
                    </a:lnTo>
                    <a:lnTo>
                      <a:pt x="258" y="319"/>
                    </a:lnTo>
                    <a:lnTo>
                      <a:pt x="208" y="269"/>
                    </a:lnTo>
                    <a:lnTo>
                      <a:pt x="162" y="219"/>
                    </a:lnTo>
                    <a:lnTo>
                      <a:pt x="118" y="167"/>
                    </a:lnTo>
                    <a:lnTo>
                      <a:pt x="76" y="113"/>
                    </a:lnTo>
                    <a:lnTo>
                      <a:pt x="38" y="5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143"/>
                    </a:lnTo>
                    <a:lnTo>
                      <a:pt x="8" y="227"/>
                    </a:lnTo>
                    <a:lnTo>
                      <a:pt x="20" y="311"/>
                    </a:lnTo>
                    <a:lnTo>
                      <a:pt x="34" y="391"/>
                    </a:lnTo>
                    <a:lnTo>
                      <a:pt x="52" y="471"/>
                    </a:lnTo>
                    <a:lnTo>
                      <a:pt x="76" y="551"/>
                    </a:lnTo>
                    <a:lnTo>
                      <a:pt x="102" y="627"/>
                    </a:lnTo>
                    <a:lnTo>
                      <a:pt x="132" y="701"/>
                    </a:lnTo>
                    <a:lnTo>
                      <a:pt x="178" y="7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2FFC752C-C283-468E-A63C-C330B8A6C361}"/>
                </a:ext>
              </a:extLst>
            </p:cNvPr>
            <p:cNvSpPr txBox="1">
              <a:spLocks/>
            </p:cNvSpPr>
            <p:nvPr/>
          </p:nvSpPr>
          <p:spPr>
            <a:xfrm>
              <a:off x="2011766" y="586483"/>
              <a:ext cx="3333750" cy="5842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algn="l" defTabSz="9144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lang="en-US" sz="2400" b="0" kern="120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/>
                <a:t>About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670DC-076B-4038-9DEF-299DDC0C9B5B}"/>
                </a:ext>
              </a:extLst>
            </p:cNvPr>
            <p:cNvSpPr txBox="1"/>
            <p:nvPr/>
          </p:nvSpPr>
          <p:spPr>
            <a:xfrm>
              <a:off x="1985327" y="1371711"/>
              <a:ext cx="3535564" cy="154228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>
                  <a:latin typeface="Segoe UI Light" panose="020B0502040204020203" pitchFamily="34" charset="0"/>
                  <a:cs typeface="Segoe UI Light" panose="020B0502040204020203" pitchFamily="34" charset="0"/>
                </a:rPr>
                <a:t>We deliver a rural-relevant framework through which leadership teams and frontline staff can better understand performance and initiate further clinical and financial improvement. </a:t>
              </a:r>
              <a:endParaRPr lang="en-US" sz="1200" b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32" name="Picture 2" descr="USA-Today-logo - The Saguaro Scottsdale">
              <a:extLst>
                <a:ext uri="{FF2B5EF4-FFF2-40B4-BE49-F238E27FC236}">
                  <a16:creationId xmlns:a16="http://schemas.microsoft.com/office/drawing/2014/main" id="{4EDD6335-0EF5-4F88-84E5-E51D00B94D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91" b="24364"/>
            <a:stretch/>
          </p:blipFill>
          <p:spPr bwMode="auto">
            <a:xfrm>
              <a:off x="1985328" y="5553699"/>
              <a:ext cx="1693565" cy="69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PBS NewsHour - Wikipedia">
              <a:extLst>
                <a:ext uri="{FF2B5EF4-FFF2-40B4-BE49-F238E27FC236}">
                  <a16:creationId xmlns:a16="http://schemas.microsoft.com/office/drawing/2014/main" id="{0B603467-B0EC-4500-80E1-DED5FE85D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86" y="4026939"/>
              <a:ext cx="813009" cy="72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new-york-times-logo-large-e1439227085840 | Reinhart Lab">
              <a:extLst>
                <a:ext uri="{FF2B5EF4-FFF2-40B4-BE49-F238E27FC236}">
                  <a16:creationId xmlns:a16="http://schemas.microsoft.com/office/drawing/2014/main" id="{4874DA8C-F552-42D1-A4B0-0BC497C4A8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2" b="20213"/>
            <a:stretch/>
          </p:blipFill>
          <p:spPr bwMode="auto">
            <a:xfrm>
              <a:off x="1920466" y="4955581"/>
              <a:ext cx="3563268" cy="59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Media Assets : NPR">
              <a:extLst>
                <a:ext uri="{FF2B5EF4-FFF2-40B4-BE49-F238E27FC236}">
                  <a16:creationId xmlns:a16="http://schemas.microsoft.com/office/drawing/2014/main" id="{B475B8E9-A55B-4905-8016-D7F38E355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155" y="4020051"/>
              <a:ext cx="2381348" cy="80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172" name="Picture 4" descr="Modern Healthcare Logo">
              <a:extLst>
                <a:ext uri="{FF2B5EF4-FFF2-40B4-BE49-F238E27FC236}">
                  <a16:creationId xmlns:a16="http://schemas.microsoft.com/office/drawing/2014/main" id="{9FED5098-8572-4B07-A37E-0FE9D7384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696" y="5553699"/>
              <a:ext cx="1319661" cy="69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D9A714-F1AB-4F2E-BE68-3E2751B1373F}"/>
                </a:ext>
              </a:extLst>
            </p:cNvPr>
            <p:cNvGrpSpPr/>
            <p:nvPr/>
          </p:nvGrpSpPr>
          <p:grpSpPr>
            <a:xfrm>
              <a:off x="7088053" y="2245742"/>
              <a:ext cx="2910716" cy="2858763"/>
              <a:chOff x="5673886" y="2850887"/>
              <a:chExt cx="2910716" cy="2858763"/>
            </a:xfrm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E3C3A720-B0E6-493D-BDA4-C57B3762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2682" y="3589550"/>
                <a:ext cx="2871920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spcBef>
                    <a:spcPts val="590"/>
                  </a:spcBef>
                  <a:spcAft>
                    <a:spcPts val="590"/>
                  </a:spcAft>
                  <a:buClr>
                    <a:srgbClr val="FFFFFF"/>
                  </a:buClr>
                  <a:buSzPct val="75000"/>
                </a:pPr>
                <a:r>
                  <a:rPr lang="en-US" sz="1600">
                    <a:ln w="0"/>
                    <a:solidFill>
                      <a:schemeClr val="bg1"/>
                    </a:solidFill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Network Collaboration</a:t>
                </a: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463C4D6B-B950-4BDD-B4C6-720339EBD9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73886" y="2850887"/>
                <a:ext cx="2760345" cy="492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buClr>
                    <a:srgbClr val="FFFFFF"/>
                  </a:buClr>
                  <a:buSzPct val="75000"/>
                </a:pPr>
                <a:r>
                  <a:rPr lang="en-US" sz="1600" b="1">
                    <a:ln w="0"/>
                    <a:solidFill>
                      <a:schemeClr val="bg1"/>
                    </a:solidFill>
                    <a:latin typeface="Segoe UI" panose="020B0502040204020203" pitchFamily="34" charset="0"/>
                    <a:ea typeface="Verdana" panose="020B0604030504040204" pitchFamily="34" charset="0"/>
                    <a:cs typeface="Segoe UI" panose="020B0502040204020203" pitchFamily="34" charset="0"/>
                  </a:rPr>
                  <a:t>Helping Rural Providers Navigate a New Era through:</a:t>
                </a:r>
                <a:endParaRPr lang="en-US">
                  <a:ln w="0"/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9F4AAF04-31E6-4CA8-9C50-1AB3C8B0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029" y="4500236"/>
                <a:ext cx="2901573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spcBef>
                    <a:spcPts val="590"/>
                  </a:spcBef>
                  <a:spcAft>
                    <a:spcPts val="590"/>
                  </a:spcAft>
                  <a:buClr>
                    <a:srgbClr val="FFFFFF"/>
                  </a:buClr>
                  <a:buSzPct val="75000"/>
                </a:pPr>
                <a:r>
                  <a:rPr lang="en-US" sz="1600">
                    <a:ln w="0"/>
                    <a:solidFill>
                      <a:schemeClr val="bg1"/>
                    </a:solidFill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Quality Improvement</a:t>
                </a:r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09E7170C-3617-4504-BB09-9DBE2CF24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029" y="4044893"/>
                <a:ext cx="2901573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spcBef>
                    <a:spcPts val="590"/>
                  </a:spcBef>
                  <a:spcAft>
                    <a:spcPts val="590"/>
                  </a:spcAft>
                  <a:buClr>
                    <a:srgbClr val="FFFFFF"/>
                  </a:buClr>
                  <a:buSzPct val="75000"/>
                </a:pPr>
                <a:r>
                  <a:rPr lang="en-US" sz="1600">
                    <a:ln w="0"/>
                    <a:solidFill>
                      <a:schemeClr val="bg1"/>
                    </a:solidFill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Strategic &amp; Operational Advisory</a:t>
                </a:r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6C5F5DC5-E4D4-487D-BB6D-0524A39B7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2172" y="4955581"/>
                <a:ext cx="2859586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spcBef>
                    <a:spcPts val="590"/>
                  </a:spcBef>
                  <a:spcAft>
                    <a:spcPts val="590"/>
                  </a:spcAft>
                  <a:buClr>
                    <a:srgbClr val="FFFFFF"/>
                  </a:buClr>
                  <a:buSzPct val="75000"/>
                </a:pPr>
                <a:r>
                  <a:rPr lang="en-US" sz="1600">
                    <a:ln w="0"/>
                    <a:solidFill>
                      <a:srgbClr val="FFFFFF"/>
                    </a:solidFill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Advanced Analytics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78C349-C6CE-4A7D-806B-BE76C2086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6730" y="3484989"/>
                <a:ext cx="28778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F50E39-5C5A-48C1-982A-58BA1050B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5000" y="3940332"/>
                <a:ext cx="28778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B375B7-5BCC-4AC7-983F-21E6B20E90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5000" y="4395675"/>
                <a:ext cx="28778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99E7C2-F344-4134-A148-5F13AC8E5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3886" y="4851018"/>
                <a:ext cx="28778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5AC7888-992D-4A19-BF30-A041FACEC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3886" y="5339810"/>
                <a:ext cx="287787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8">
                <a:extLst>
                  <a:ext uri="{FF2B5EF4-FFF2-40B4-BE49-F238E27FC236}">
                    <a16:creationId xmlns:a16="http://schemas.microsoft.com/office/drawing/2014/main" id="{7C6BBB7C-6D7B-49B7-A992-58BDECB9F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029" y="5463429"/>
                <a:ext cx="2859586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835917">
                  <a:spcBef>
                    <a:spcPts val="590"/>
                  </a:spcBef>
                  <a:spcAft>
                    <a:spcPts val="590"/>
                  </a:spcAft>
                  <a:buClr>
                    <a:srgbClr val="FFFFFF"/>
                  </a:buClr>
                  <a:buSzPct val="75000"/>
                </a:pPr>
                <a:r>
                  <a:rPr lang="en-US" sz="1600">
                    <a:ln w="0"/>
                    <a:solidFill>
                      <a:srgbClr val="FFFFFF"/>
                    </a:solidFill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Rural Relevant Research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469BBF-F59B-4384-9E1C-762F018394F4}"/>
                </a:ext>
              </a:extLst>
            </p:cNvPr>
            <p:cNvSpPr txBox="1"/>
            <p:nvPr/>
          </p:nvSpPr>
          <p:spPr>
            <a:xfrm>
              <a:off x="2004928" y="3333980"/>
              <a:ext cx="3729618" cy="65588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>
                  <a:latin typeface="Segoe UI Light" panose="020B0502040204020203" pitchFamily="34" charset="0"/>
                  <a:cs typeface="Segoe UI Light" panose="020B0502040204020203" pitchFamily="34" charset="0"/>
                </a:rPr>
                <a:t>Our expertise and research has been featured in: </a:t>
              </a:r>
              <a:r>
                <a:rPr lang="en-US" sz="160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96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A4F5B1C9-FE9A-46CD-9413-9E8D1ED256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515524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A4F5B1C9-FE9A-46CD-9413-9E8D1ED25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0C0941-0EC9-4D59-8097-99423D38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Connect with Our Team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D0D149-531C-4CA4-808E-67069F572539}"/>
              </a:ext>
            </a:extLst>
          </p:cNvPr>
          <p:cNvGrpSpPr/>
          <p:nvPr/>
        </p:nvGrpSpPr>
        <p:grpSpPr>
          <a:xfrm>
            <a:off x="2783329" y="2360384"/>
            <a:ext cx="7250577" cy="2643688"/>
            <a:chOff x="1116359" y="1578519"/>
            <a:chExt cx="7250577" cy="26436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E0C253-40AF-4B68-8C5B-9CFFD7668B1F}"/>
                </a:ext>
              </a:extLst>
            </p:cNvPr>
            <p:cNvGrpSpPr/>
            <p:nvPr/>
          </p:nvGrpSpPr>
          <p:grpSpPr>
            <a:xfrm>
              <a:off x="1116359" y="1581344"/>
              <a:ext cx="3097763" cy="1038225"/>
              <a:chOff x="558671" y="820757"/>
              <a:chExt cx="3097763" cy="103822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1DE7B7-906D-4880-83E6-D233BD820B5C}"/>
                  </a:ext>
                </a:extLst>
              </p:cNvPr>
              <p:cNvSpPr txBox="1"/>
              <p:nvPr/>
            </p:nvSpPr>
            <p:spPr>
              <a:xfrm>
                <a:off x="1644521" y="1015108"/>
                <a:ext cx="20119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rgbClr val="00294C"/>
                    </a:solidFill>
                  </a:rPr>
                  <a:t>Michael Topchik</a:t>
                </a:r>
                <a:br>
                  <a:rPr lang="en-US" sz="1200" b="1">
                    <a:solidFill>
                      <a:srgbClr val="00294C"/>
                    </a:solidFill>
                  </a:rPr>
                </a:br>
                <a:r>
                  <a:rPr lang="en-US" sz="1200" b="1">
                    <a:solidFill>
                      <a:srgbClr val="00294C"/>
                    </a:solidFill>
                  </a:rPr>
                  <a:t>National Leader</a:t>
                </a:r>
              </a:p>
              <a:p>
                <a:r>
                  <a:rPr lang="en-US" sz="1200">
                    <a:solidFill>
                      <a:srgbClr val="00294C"/>
                    </a:solidFill>
                  </a:rPr>
                  <a:t>mtopchik@chartis.com</a:t>
                </a: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FF7264E-7BC1-4D05-8D48-193F3AA1B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671" y="820757"/>
                <a:ext cx="1085850" cy="103822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0477EC-B92D-48F0-A669-64713B746C4B}"/>
                </a:ext>
              </a:extLst>
            </p:cNvPr>
            <p:cNvGrpSpPr/>
            <p:nvPr/>
          </p:nvGrpSpPr>
          <p:grpSpPr>
            <a:xfrm>
              <a:off x="4957473" y="1578519"/>
              <a:ext cx="2922036" cy="1057275"/>
              <a:chOff x="539621" y="1975871"/>
              <a:chExt cx="2922036" cy="105727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DDB79-FC3A-4430-8F8C-F4114C8ABF6A}"/>
                  </a:ext>
                </a:extLst>
              </p:cNvPr>
              <p:cNvSpPr txBox="1"/>
              <p:nvPr/>
            </p:nvSpPr>
            <p:spPr>
              <a:xfrm>
                <a:off x="1644521" y="2171853"/>
                <a:ext cx="18171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accent1"/>
                    </a:solidFill>
                  </a:rPr>
                  <a:t>Troy Brown</a:t>
                </a:r>
                <a:br>
                  <a:rPr lang="en-US" sz="1200" b="1">
                    <a:solidFill>
                      <a:schemeClr val="accent1"/>
                    </a:solidFill>
                  </a:rPr>
                </a:br>
                <a:r>
                  <a:rPr lang="en-US" sz="1200" b="1">
                    <a:solidFill>
                      <a:schemeClr val="accent1"/>
                    </a:solidFill>
                  </a:rPr>
                  <a:t>Network Consultant</a:t>
                </a:r>
              </a:p>
              <a:p>
                <a:r>
                  <a:rPr lang="en-US" sz="1200">
                    <a:solidFill>
                      <a:schemeClr val="accent1"/>
                    </a:solidFill>
                  </a:rPr>
                  <a:t>tbrown@chartis.com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6AB5AEB-DE27-47DC-B518-5AF7934EB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621" y="1975871"/>
                <a:ext cx="1104900" cy="1057275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07519F-07B0-4FA5-99CC-D622A4726A2B}"/>
                </a:ext>
              </a:extLst>
            </p:cNvPr>
            <p:cNvGrpSpPr/>
            <p:nvPr/>
          </p:nvGrpSpPr>
          <p:grpSpPr>
            <a:xfrm>
              <a:off x="1116359" y="3213389"/>
              <a:ext cx="3000861" cy="990600"/>
              <a:chOff x="563433" y="3150035"/>
              <a:chExt cx="3000861" cy="9906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14EB11-B348-4991-A259-1CDD0EA13C88}"/>
                  </a:ext>
                </a:extLst>
              </p:cNvPr>
              <p:cNvSpPr txBox="1"/>
              <p:nvPr/>
            </p:nvSpPr>
            <p:spPr>
              <a:xfrm>
                <a:off x="1644521" y="3339845"/>
                <a:ext cx="19197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rgbClr val="00294C"/>
                    </a:solidFill>
                  </a:rPr>
                  <a:t>Melanie Pinette</a:t>
                </a:r>
                <a:br>
                  <a:rPr lang="en-US" sz="1200" b="1">
                    <a:solidFill>
                      <a:srgbClr val="00294C"/>
                    </a:solidFill>
                  </a:rPr>
                </a:br>
                <a:r>
                  <a:rPr lang="en-US" sz="1200" b="1">
                    <a:solidFill>
                      <a:srgbClr val="00294C"/>
                    </a:solidFill>
                  </a:rPr>
                  <a:t>MEM, Senior Analyst</a:t>
                </a:r>
              </a:p>
              <a:p>
                <a:r>
                  <a:rPr lang="en-US" sz="1200">
                    <a:solidFill>
                      <a:srgbClr val="00294C"/>
                    </a:solidFill>
                  </a:rPr>
                  <a:t>mpinette@chartis.com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6F24DD5-6798-495F-B0C1-4A57F170D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433" y="3150035"/>
                <a:ext cx="1057275" cy="9906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82B6F8E-A210-47AD-846F-46AF3068508E}"/>
                </a:ext>
              </a:extLst>
            </p:cNvPr>
            <p:cNvGrpSpPr/>
            <p:nvPr/>
          </p:nvGrpSpPr>
          <p:grpSpPr>
            <a:xfrm>
              <a:off x="4957473" y="3203032"/>
              <a:ext cx="3409463" cy="1019175"/>
              <a:chOff x="558670" y="4252859"/>
              <a:chExt cx="3409463" cy="10191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AE05C-02D2-46C0-BED3-7058DE6FCC4A}"/>
                  </a:ext>
                </a:extLst>
              </p:cNvPr>
              <p:cNvSpPr txBox="1"/>
              <p:nvPr/>
            </p:nvSpPr>
            <p:spPr>
              <a:xfrm>
                <a:off x="1639758" y="4460023"/>
                <a:ext cx="23283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rgbClr val="00294C"/>
                    </a:solidFill>
                  </a:rPr>
                  <a:t>Billy Balfour</a:t>
                </a:r>
                <a:br>
                  <a:rPr lang="en-US" sz="1200" b="1">
                    <a:solidFill>
                      <a:srgbClr val="00294C"/>
                    </a:solidFill>
                  </a:rPr>
                </a:br>
                <a:r>
                  <a:rPr lang="en-US" sz="1200" b="1">
                    <a:solidFill>
                      <a:srgbClr val="00294C"/>
                    </a:solidFill>
                  </a:rPr>
                  <a:t>Communications</a:t>
                </a:r>
              </a:p>
              <a:p>
                <a:r>
                  <a:rPr lang="en-US" sz="1200">
                    <a:solidFill>
                      <a:srgbClr val="00294C"/>
                    </a:solidFill>
                  </a:rPr>
                  <a:t>wbalfour@chartis.com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BBA5796-4D2F-4F6A-BED1-86A70673E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670" y="4252859"/>
                <a:ext cx="1066800" cy="1019175"/>
              </a:xfrm>
              <a:prstGeom prst="rect">
                <a:avLst/>
              </a:prstGeom>
            </p:spPr>
          </p:pic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767275E-78BE-44C7-A186-2EDE375EE413}"/>
              </a:ext>
            </a:extLst>
          </p:cNvPr>
          <p:cNvSpPr/>
          <p:nvPr/>
        </p:nvSpPr>
        <p:spPr>
          <a:xfrm>
            <a:off x="3956309" y="3227808"/>
            <a:ext cx="1608135" cy="552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75FD5-5323-4DA1-85AF-33A819010699}"/>
              </a:ext>
            </a:extLst>
          </p:cNvPr>
          <p:cNvSpPr/>
          <p:nvPr/>
        </p:nvSpPr>
        <p:spPr>
          <a:xfrm>
            <a:off x="3935049" y="4838392"/>
            <a:ext cx="1608135" cy="552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7100E2-BD28-469D-8764-C5C6CACA58C1}"/>
              </a:ext>
            </a:extLst>
          </p:cNvPr>
          <p:cNvSpPr/>
          <p:nvPr/>
        </p:nvSpPr>
        <p:spPr>
          <a:xfrm>
            <a:off x="7824317" y="3227808"/>
            <a:ext cx="1463040" cy="552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9B75F7-92DB-476C-85AD-1E1892436303}"/>
              </a:ext>
            </a:extLst>
          </p:cNvPr>
          <p:cNvSpPr/>
          <p:nvPr/>
        </p:nvSpPr>
        <p:spPr>
          <a:xfrm>
            <a:off x="7799975" y="4840298"/>
            <a:ext cx="1554480" cy="552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103740-E27B-41C4-8299-4F56B7F477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9087943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A103740-E27B-41C4-8299-4F56B7F47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625364-45A0-4E2E-8FA3-99548FF6AA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6E66-0EB6-4CBD-8656-B977C3CA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6" y="10929"/>
            <a:ext cx="6709525" cy="1143000"/>
          </a:xfrm>
        </p:spPr>
        <p:txBody>
          <a:bodyPr vert="horz"/>
          <a:lstStyle/>
          <a:p>
            <a:r>
              <a:rPr lang="en-US"/>
              <a:t>Population Health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  <a:latin typeface="+mn-lt"/>
              </a:rPr>
              <a:t>Rural v. Urban</a:t>
            </a:r>
            <a:endParaRPr lang="en-US">
              <a:latin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B866CF-8E51-45D2-9883-E3589593EEF7}"/>
              </a:ext>
            </a:extLst>
          </p:cNvPr>
          <p:cNvSpPr txBox="1"/>
          <p:nvPr/>
        </p:nvSpPr>
        <p:spPr>
          <a:xfrm>
            <a:off x="5560074" y="1413101"/>
            <a:ext cx="274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Percentile Ranking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170D7-0C1A-4C47-AC22-3E9D516845BF}"/>
              </a:ext>
            </a:extLst>
          </p:cNvPr>
          <p:cNvGrpSpPr/>
          <p:nvPr/>
        </p:nvGrpSpPr>
        <p:grpSpPr>
          <a:xfrm>
            <a:off x="1063512" y="2319926"/>
            <a:ext cx="2589432" cy="3014546"/>
            <a:chOff x="289919" y="2162278"/>
            <a:chExt cx="2589432" cy="3014546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A48F9DFB-A9DE-4EBF-81B0-9EF9F86B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919" y="2162278"/>
              <a:ext cx="2560799" cy="866340"/>
            </a:xfrm>
            <a:prstGeom prst="rect">
              <a:avLst/>
            </a:prstGeom>
          </p:spPr>
        </p:pic>
        <p:pic>
          <p:nvPicPr>
            <p:cNvPr id="544" name="Picture 543">
              <a:extLst>
                <a:ext uri="{FF2B5EF4-FFF2-40B4-BE49-F238E27FC236}">
                  <a16:creationId xmlns:a16="http://schemas.microsoft.com/office/drawing/2014/main" id="{60C26377-BE69-45EE-8D7C-210825E8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743" y="3894459"/>
              <a:ext cx="2578608" cy="85098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04D7A50-971F-4896-8814-576EF9F1A928}"/>
                </a:ext>
              </a:extLst>
            </p:cNvPr>
            <p:cNvSpPr txBox="1"/>
            <p:nvPr/>
          </p:nvSpPr>
          <p:spPr>
            <a:xfrm>
              <a:off x="1002145" y="4807492"/>
              <a:ext cx="1313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Urban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BA26247-C49C-4BB3-A108-15130AA68355}"/>
                </a:ext>
              </a:extLst>
            </p:cNvPr>
            <p:cNvSpPr txBox="1"/>
            <p:nvPr/>
          </p:nvSpPr>
          <p:spPr>
            <a:xfrm>
              <a:off x="1004905" y="3092206"/>
              <a:ext cx="1313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Rural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9B8624-B82B-406E-B118-A32F73BB172A}"/>
              </a:ext>
            </a:extLst>
          </p:cNvPr>
          <p:cNvGrpSpPr/>
          <p:nvPr/>
        </p:nvGrpSpPr>
        <p:grpSpPr>
          <a:xfrm>
            <a:off x="3967702" y="1856696"/>
            <a:ext cx="6122167" cy="4561444"/>
            <a:chOff x="2800781" y="1866635"/>
            <a:chExt cx="6122167" cy="45614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039529-5D45-4D0E-84A5-569A0EAC4DE9}"/>
                </a:ext>
              </a:extLst>
            </p:cNvPr>
            <p:cNvSpPr txBox="1"/>
            <p:nvPr/>
          </p:nvSpPr>
          <p:spPr>
            <a:xfrm>
              <a:off x="2800781" y="6088766"/>
              <a:ext cx="11034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Over 65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74E9CA-8E9B-4453-9318-1C6BB45AAD40}"/>
                </a:ext>
              </a:extLst>
            </p:cNvPr>
            <p:cNvGrpSpPr/>
            <p:nvPr/>
          </p:nvGrpSpPr>
          <p:grpSpPr>
            <a:xfrm>
              <a:off x="3114878" y="1866635"/>
              <a:ext cx="5808070" cy="4561444"/>
              <a:chOff x="3114878" y="1866635"/>
              <a:chExt cx="5808070" cy="456144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657BB25-D5AA-4F1C-B5A7-F0D3CD691795}"/>
                  </a:ext>
                </a:extLst>
              </p:cNvPr>
              <p:cNvGrpSpPr/>
              <p:nvPr/>
            </p:nvGrpSpPr>
            <p:grpSpPr>
              <a:xfrm>
                <a:off x="3262915" y="1878288"/>
                <a:ext cx="5204850" cy="3897826"/>
                <a:chOff x="1263109" y="1480085"/>
                <a:chExt cx="5204850" cy="3897826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1ABE43BA-C7A7-4E86-995E-C5599692ABEA}"/>
                    </a:ext>
                  </a:extLst>
                </p:cNvPr>
                <p:cNvSpPr/>
                <p:nvPr/>
              </p:nvSpPr>
              <p:spPr>
                <a:xfrm>
                  <a:off x="1263109" y="1480085"/>
                  <a:ext cx="224726" cy="3897823"/>
                </a:xfrm>
                <a:prstGeom prst="roundRect">
                  <a:avLst>
                    <a:gd name="adj" fmla="val 48925"/>
                  </a:avLst>
                </a:prstGeom>
                <a:solidFill>
                  <a:srgbClr val="3E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DD35E933-A107-49CE-AEFE-D7B73D6DC399}"/>
                    </a:ext>
                  </a:extLst>
                </p:cNvPr>
                <p:cNvSpPr/>
                <p:nvPr/>
              </p:nvSpPr>
              <p:spPr>
                <a:xfrm>
                  <a:off x="2508140" y="1480086"/>
                  <a:ext cx="224726" cy="3897823"/>
                </a:xfrm>
                <a:prstGeom prst="roundRect">
                  <a:avLst>
                    <a:gd name="adj" fmla="val 48925"/>
                  </a:avLst>
                </a:prstGeom>
                <a:solidFill>
                  <a:srgbClr val="3E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DB0E2404-85C3-4A74-AB6D-602F71D76D40}"/>
                    </a:ext>
                  </a:extLst>
                </p:cNvPr>
                <p:cNvSpPr/>
                <p:nvPr/>
              </p:nvSpPr>
              <p:spPr>
                <a:xfrm>
                  <a:off x="4998202" y="1480087"/>
                  <a:ext cx="224726" cy="3897823"/>
                </a:xfrm>
                <a:prstGeom prst="roundRect">
                  <a:avLst>
                    <a:gd name="adj" fmla="val 48925"/>
                  </a:avLst>
                </a:prstGeom>
                <a:solidFill>
                  <a:srgbClr val="3E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8CFDB38C-6A76-4D09-8FB3-1483AF834BB1}"/>
                    </a:ext>
                  </a:extLst>
                </p:cNvPr>
                <p:cNvSpPr/>
                <p:nvPr/>
              </p:nvSpPr>
              <p:spPr>
                <a:xfrm>
                  <a:off x="6243233" y="1480088"/>
                  <a:ext cx="224726" cy="3897823"/>
                </a:xfrm>
                <a:prstGeom prst="roundRect">
                  <a:avLst>
                    <a:gd name="adj" fmla="val 48925"/>
                  </a:avLst>
                </a:prstGeom>
                <a:solidFill>
                  <a:srgbClr val="3E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CBFAE2D-7B04-4AB1-8ADE-14C44BEA2B23}"/>
                  </a:ext>
                </a:extLst>
              </p:cNvPr>
              <p:cNvSpPr/>
              <p:nvPr/>
            </p:nvSpPr>
            <p:spPr>
              <a:xfrm>
                <a:off x="3264208" y="1878288"/>
                <a:ext cx="228600" cy="1206285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2B7186B-59F3-44C9-8CDF-459CEAEB93AB}"/>
                  </a:ext>
                </a:extLst>
              </p:cNvPr>
              <p:cNvGrpSpPr/>
              <p:nvPr/>
            </p:nvGrpSpPr>
            <p:grpSpPr>
              <a:xfrm>
                <a:off x="3114878" y="2806532"/>
                <a:ext cx="495943" cy="495943"/>
                <a:chOff x="1211451" y="2721244"/>
                <a:chExt cx="495943" cy="495943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28582D9-3CEB-4256-B806-44D9E2CA64C3}"/>
                    </a:ext>
                  </a:extLst>
                </p:cNvPr>
                <p:cNvSpPr/>
                <p:nvPr/>
              </p:nvSpPr>
              <p:spPr>
                <a:xfrm>
                  <a:off x="1211451" y="2721244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EEDCF6E-3A94-4BE7-BD94-9B2113FF3386}"/>
                    </a:ext>
                  </a:extLst>
                </p:cNvPr>
                <p:cNvSpPr txBox="1"/>
                <p:nvPr/>
              </p:nvSpPr>
              <p:spPr>
                <a:xfrm>
                  <a:off x="1230177" y="2779404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69</a:t>
                  </a:r>
                </a:p>
              </p:txBody>
            </p:sp>
          </p:grp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2787B87-C846-454D-AE1C-F69FAC37D6F3}"/>
                  </a:ext>
                </a:extLst>
              </p:cNvPr>
              <p:cNvSpPr/>
              <p:nvPr/>
            </p:nvSpPr>
            <p:spPr>
              <a:xfrm>
                <a:off x="4507133" y="1870539"/>
                <a:ext cx="228600" cy="1206285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E2A0A2-8690-4E3A-9856-55A3EFBBCA19}"/>
                  </a:ext>
                </a:extLst>
              </p:cNvPr>
              <p:cNvGrpSpPr/>
              <p:nvPr/>
            </p:nvGrpSpPr>
            <p:grpSpPr>
              <a:xfrm>
                <a:off x="4365386" y="2920896"/>
                <a:ext cx="495943" cy="495943"/>
                <a:chOff x="2456481" y="2969216"/>
                <a:chExt cx="495943" cy="495943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9C25DC0-43C6-4D40-83EE-F6DBBCFF565E}"/>
                    </a:ext>
                  </a:extLst>
                </p:cNvPr>
                <p:cNvSpPr/>
                <p:nvPr/>
              </p:nvSpPr>
              <p:spPr>
                <a:xfrm>
                  <a:off x="2456481" y="2969216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F8A2D7-0296-43DD-ABDB-60224AE0877D}"/>
                    </a:ext>
                  </a:extLst>
                </p:cNvPr>
                <p:cNvSpPr txBox="1"/>
                <p:nvPr/>
              </p:nvSpPr>
              <p:spPr>
                <a:xfrm>
                  <a:off x="2484248" y="3035102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63</a:t>
                  </a:r>
                </a:p>
              </p:txBody>
            </p:sp>
          </p:grp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CF01E68-46E8-49A1-A5DB-5F4578F77616}"/>
                  </a:ext>
                </a:extLst>
              </p:cNvPr>
              <p:cNvSpPr/>
              <p:nvPr/>
            </p:nvSpPr>
            <p:spPr>
              <a:xfrm>
                <a:off x="8242223" y="1877592"/>
                <a:ext cx="231186" cy="2962174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C6566E2-B01D-4190-B045-7FAC59BA5F2F}"/>
                  </a:ext>
                </a:extLst>
              </p:cNvPr>
              <p:cNvSpPr/>
              <p:nvPr/>
            </p:nvSpPr>
            <p:spPr>
              <a:xfrm>
                <a:off x="6998009" y="1866635"/>
                <a:ext cx="224725" cy="2962174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9972E1-1D7A-479D-9346-F38E2B150185}"/>
                  </a:ext>
                </a:extLst>
              </p:cNvPr>
              <p:cNvSpPr txBox="1"/>
              <p:nvPr/>
            </p:nvSpPr>
            <p:spPr>
              <a:xfrm>
                <a:off x="7819501" y="5997192"/>
                <a:ext cx="11034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Access to </a:t>
                </a:r>
                <a:b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</a:br>
                <a: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Mental Health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6A3302-457A-441E-AD6D-35208C3035DB}"/>
                  </a:ext>
                </a:extLst>
              </p:cNvPr>
              <p:cNvSpPr txBox="1"/>
              <p:nvPr/>
            </p:nvSpPr>
            <p:spPr>
              <a:xfrm>
                <a:off x="6558647" y="5997192"/>
                <a:ext cx="11034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Access to </a:t>
                </a:r>
                <a:b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</a:br>
                <a: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Primary Care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218BD4A-318A-4D9E-BC36-C428AD99D33F}"/>
                  </a:ext>
                </a:extLst>
              </p:cNvPr>
              <p:cNvSpPr txBox="1"/>
              <p:nvPr/>
            </p:nvSpPr>
            <p:spPr>
              <a:xfrm>
                <a:off x="4061635" y="6081830"/>
                <a:ext cx="11034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Diabetes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951EC0C-CE9A-4AB4-9D66-1E287E4BA892}"/>
                  </a:ext>
                </a:extLst>
              </p:cNvPr>
              <p:cNvSpPr/>
              <p:nvPr/>
            </p:nvSpPr>
            <p:spPr>
              <a:xfrm>
                <a:off x="3311416" y="4342520"/>
                <a:ext cx="131022" cy="1403959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430D147-4016-45BC-8DDA-7EA388244584}"/>
                  </a:ext>
                </a:extLst>
              </p:cNvPr>
              <p:cNvSpPr/>
              <p:nvPr/>
            </p:nvSpPr>
            <p:spPr>
              <a:xfrm>
                <a:off x="4554797" y="3955063"/>
                <a:ext cx="128016" cy="178883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47E35DF-914D-4979-8D0C-C521605FEDCE}"/>
                  </a:ext>
                </a:extLst>
              </p:cNvPr>
              <p:cNvSpPr/>
              <p:nvPr/>
            </p:nvSpPr>
            <p:spPr>
              <a:xfrm>
                <a:off x="7042344" y="3076823"/>
                <a:ext cx="128016" cy="264640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5C2D98E-1791-4604-962F-3B767AFD53EA}"/>
                  </a:ext>
                </a:extLst>
              </p:cNvPr>
              <p:cNvGrpSpPr/>
              <p:nvPr/>
            </p:nvGrpSpPr>
            <p:grpSpPr>
              <a:xfrm>
                <a:off x="6869025" y="4359310"/>
                <a:ext cx="500463" cy="495943"/>
                <a:chOff x="4946544" y="4254283"/>
                <a:chExt cx="500463" cy="495943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1C02A02-458B-4639-A169-4D10AA64A302}"/>
                    </a:ext>
                  </a:extLst>
                </p:cNvPr>
                <p:cNvSpPr/>
                <p:nvPr/>
              </p:nvSpPr>
              <p:spPr>
                <a:xfrm>
                  <a:off x="4946544" y="4254283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47D2808-DC8D-4544-B9A4-525DBDBB0E83}"/>
                    </a:ext>
                  </a:extLst>
                </p:cNvPr>
                <p:cNvSpPr txBox="1"/>
                <p:nvPr/>
              </p:nvSpPr>
              <p:spPr>
                <a:xfrm>
                  <a:off x="4979474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33</a:t>
                  </a:r>
                </a:p>
              </p:txBody>
            </p:sp>
          </p:grp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79C32EF-710B-4AD9-835B-80109BFFD1E0}"/>
                  </a:ext>
                </a:extLst>
              </p:cNvPr>
              <p:cNvSpPr/>
              <p:nvPr/>
            </p:nvSpPr>
            <p:spPr>
              <a:xfrm>
                <a:off x="8291394" y="3094836"/>
                <a:ext cx="128016" cy="264640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E7997FE-E37E-4DD7-A92F-261C7B9AFD43}"/>
                  </a:ext>
                </a:extLst>
              </p:cNvPr>
              <p:cNvGrpSpPr/>
              <p:nvPr/>
            </p:nvGrpSpPr>
            <p:grpSpPr>
              <a:xfrm>
                <a:off x="8105811" y="4375476"/>
                <a:ext cx="499180" cy="495943"/>
                <a:chOff x="6175426" y="4254282"/>
                <a:chExt cx="499180" cy="495943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8CBD553-0D45-4C28-A630-C87F5A9EF885}"/>
                    </a:ext>
                  </a:extLst>
                </p:cNvPr>
                <p:cNvSpPr/>
                <p:nvPr/>
              </p:nvSpPr>
              <p:spPr>
                <a:xfrm>
                  <a:off x="6175426" y="4254282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823B18A-B389-454F-94F1-5C8744E7F3A2}"/>
                    </a:ext>
                  </a:extLst>
                </p:cNvPr>
                <p:cNvSpPr txBox="1"/>
                <p:nvPr/>
              </p:nvSpPr>
              <p:spPr>
                <a:xfrm>
                  <a:off x="6207073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32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D80D8B3-DBD3-4B89-BA39-280251B486CA}"/>
                  </a:ext>
                </a:extLst>
              </p:cNvPr>
              <p:cNvGrpSpPr/>
              <p:nvPr/>
            </p:nvGrpSpPr>
            <p:grpSpPr>
              <a:xfrm>
                <a:off x="3116224" y="4357006"/>
                <a:ext cx="495943" cy="495943"/>
                <a:chOff x="3701512" y="2854270"/>
                <a:chExt cx="495943" cy="495943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E87A6D2-3704-4981-9E38-26A114B831F7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343CF4B-84F0-4902-8ACF-3A99A6A6B50E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33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1B0022D-9BB6-4B2B-A642-6DDB889E768F}"/>
                  </a:ext>
                </a:extLst>
              </p:cNvPr>
              <p:cNvGrpSpPr/>
              <p:nvPr/>
            </p:nvGrpSpPr>
            <p:grpSpPr>
              <a:xfrm>
                <a:off x="4372263" y="3804363"/>
                <a:ext cx="495943" cy="495943"/>
                <a:chOff x="3701512" y="2854270"/>
                <a:chExt cx="495943" cy="495943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8A21932-E5FE-4EE0-A902-D983741693C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6AB8161-D669-4C03-A32A-1ECAAC2360AF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41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02E4AF5-F2D3-43AD-B5AE-FBBAE0918F32}"/>
                  </a:ext>
                </a:extLst>
              </p:cNvPr>
              <p:cNvGrpSpPr/>
              <p:nvPr/>
            </p:nvGrpSpPr>
            <p:grpSpPr>
              <a:xfrm>
                <a:off x="6858380" y="2921310"/>
                <a:ext cx="495943" cy="495943"/>
                <a:chOff x="3701512" y="2854270"/>
                <a:chExt cx="495943" cy="49594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C2CDEE1-1A7D-4BCD-A615-D438316493E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24729F6-0B97-4F99-9995-C5E91C9AE931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63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AEFB6F2-D527-4C66-9D89-9FE32EFD16CE}"/>
                  </a:ext>
                </a:extLst>
              </p:cNvPr>
              <p:cNvGrpSpPr/>
              <p:nvPr/>
            </p:nvGrpSpPr>
            <p:grpSpPr>
              <a:xfrm>
                <a:off x="8105811" y="3007123"/>
                <a:ext cx="495943" cy="495943"/>
                <a:chOff x="3701512" y="2854270"/>
                <a:chExt cx="495943" cy="49594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29D6EBF-97D4-4CF3-9903-3C534765D36D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3B21144-6EC8-423A-9C52-AA1ACB9A2481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62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5F7B41E-BBAE-47D9-A3B5-1FE1A77BBDA2}"/>
                  </a:ext>
                </a:extLst>
              </p:cNvPr>
              <p:cNvGrpSpPr/>
              <p:nvPr/>
            </p:nvGrpSpPr>
            <p:grpSpPr>
              <a:xfrm>
                <a:off x="5229980" y="1878290"/>
                <a:ext cx="1103447" cy="4549789"/>
                <a:chOff x="-1325833" y="1714611"/>
                <a:chExt cx="1103447" cy="4549789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666D4D4-D2EA-4125-B316-0F3767687ED3}"/>
                    </a:ext>
                  </a:extLst>
                </p:cNvPr>
                <p:cNvSpPr/>
                <p:nvPr/>
              </p:nvSpPr>
              <p:spPr>
                <a:xfrm>
                  <a:off x="-863699" y="1714611"/>
                  <a:ext cx="224726" cy="38978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E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868309A4-312B-4303-A24E-77B1175CFDD4}"/>
                    </a:ext>
                  </a:extLst>
                </p:cNvPr>
                <p:cNvSpPr/>
                <p:nvPr/>
              </p:nvSpPr>
              <p:spPr>
                <a:xfrm>
                  <a:off x="-862406" y="1714611"/>
                  <a:ext cx="228600" cy="1206285"/>
                </a:xfrm>
                <a:prstGeom prst="roundRect">
                  <a:avLst>
                    <a:gd name="adj" fmla="val 48925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E323B76-99C7-4B55-B918-377DF9F302F4}"/>
                    </a:ext>
                  </a:extLst>
                </p:cNvPr>
                <p:cNvSpPr txBox="1"/>
                <p:nvPr/>
              </p:nvSpPr>
              <p:spPr>
                <a:xfrm>
                  <a:off x="-1325833" y="5833513"/>
                  <a:ext cx="110344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latin typeface="Segoe UI Light" panose="020B0502040204020203" pitchFamily="34" charset="0"/>
                      <a:ea typeface="Verdana" panose="020B0604030504040204" pitchFamily="34" charset="0"/>
                      <a:cs typeface="Segoe UI Light" panose="020B0502040204020203" pitchFamily="34" charset="0"/>
                    </a:rPr>
                    <a:t>Median HSHLD Income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EAC1D243-23ED-41A3-900E-F7935E3FF305}"/>
                    </a:ext>
                  </a:extLst>
                </p:cNvPr>
                <p:cNvSpPr/>
                <p:nvPr/>
              </p:nvSpPr>
              <p:spPr>
                <a:xfrm>
                  <a:off x="-815198" y="3068477"/>
                  <a:ext cx="128016" cy="2514325"/>
                </a:xfrm>
                <a:prstGeom prst="roundRect">
                  <a:avLst>
                    <a:gd name="adj" fmla="val 48925"/>
                  </a:avLst>
                </a:prstGeom>
                <a:solidFill>
                  <a:srgbClr val="0029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2367F846-49E2-46A3-B543-499E3B2CED77}"/>
                    </a:ext>
                  </a:extLst>
                </p:cNvPr>
                <p:cNvGrpSpPr/>
                <p:nvPr/>
              </p:nvGrpSpPr>
              <p:grpSpPr>
                <a:xfrm>
                  <a:off x="-1001521" y="2653629"/>
                  <a:ext cx="495943" cy="495943"/>
                  <a:chOff x="3701512" y="2854270"/>
                  <a:chExt cx="495943" cy="495943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C90C1835-C0DE-4401-AED1-5AA0D337FF6A}"/>
                      </a:ext>
                    </a:extLst>
                  </p:cNvPr>
                  <p:cNvSpPr/>
                  <p:nvPr/>
                </p:nvSpPr>
                <p:spPr>
                  <a:xfrm>
                    <a:off x="3701512" y="2854270"/>
                    <a:ext cx="495943" cy="495943"/>
                  </a:xfrm>
                  <a:prstGeom prst="ellipse">
                    <a:avLst/>
                  </a:prstGeom>
                  <a:solidFill>
                    <a:srgbClr val="FFB93E"/>
                  </a:solidFill>
                  <a:ln w="381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83001221-EB04-4E22-A501-9707409D1DE3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279" y="2917575"/>
                    <a:ext cx="4675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b="1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rPr>
                      <a:t>69</a:t>
                    </a: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015204B-A1DD-49F2-B3C3-6F2F4B8533D2}"/>
                    </a:ext>
                  </a:extLst>
                </p:cNvPr>
                <p:cNvGrpSpPr/>
                <p:nvPr/>
              </p:nvGrpSpPr>
              <p:grpSpPr>
                <a:xfrm>
                  <a:off x="-994044" y="3963246"/>
                  <a:ext cx="495943" cy="495943"/>
                  <a:chOff x="1211451" y="2721244"/>
                  <a:chExt cx="495943" cy="495943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2824ADC6-5D1D-48A4-BBF0-F037906EA0C4}"/>
                      </a:ext>
                    </a:extLst>
                  </p:cNvPr>
                  <p:cNvSpPr/>
                  <p:nvPr/>
                </p:nvSpPr>
                <p:spPr>
                  <a:xfrm>
                    <a:off x="1211451" y="2721244"/>
                    <a:ext cx="495943" cy="495943"/>
                  </a:xfrm>
                  <a:prstGeom prst="ellipse">
                    <a:avLst/>
                  </a:prstGeom>
                  <a:solidFill>
                    <a:srgbClr val="F45B42"/>
                  </a:solidFill>
                  <a:ln w="381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BA9741E7-A97A-40D5-B4E0-3CBDCB8DB982}"/>
                      </a:ext>
                    </a:extLst>
                  </p:cNvPr>
                  <p:cNvSpPr txBox="1"/>
                  <p:nvPr/>
                </p:nvSpPr>
                <p:spPr>
                  <a:xfrm>
                    <a:off x="1230177" y="2779404"/>
                    <a:ext cx="4675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b="1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rPr>
                      <a:t>32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52955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103740-E27B-41C4-8299-4F56B7F477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53805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A103740-E27B-41C4-8299-4F56B7F47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625364-45A0-4E2E-8FA3-99548FF6AA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6E66-0EB6-4CBD-8656-B977C3CA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77" y="-9405"/>
            <a:ext cx="6709525" cy="1143000"/>
          </a:xfrm>
        </p:spPr>
        <p:txBody>
          <a:bodyPr vert="horz"/>
          <a:lstStyle/>
          <a:p>
            <a:r>
              <a:rPr lang="en-US"/>
              <a:t>Population Health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  <a:latin typeface="+mn-lt"/>
              </a:rPr>
              <a:t>Rural v. Urban</a:t>
            </a:r>
            <a:endParaRPr lang="en-US">
              <a:latin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B866CF-8E51-45D2-9883-E3589593EEF7}"/>
              </a:ext>
            </a:extLst>
          </p:cNvPr>
          <p:cNvSpPr txBox="1"/>
          <p:nvPr/>
        </p:nvSpPr>
        <p:spPr>
          <a:xfrm>
            <a:off x="5542105" y="1338785"/>
            <a:ext cx="274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Percentile Ranking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170D7-0C1A-4C47-AC22-3E9D516845BF}"/>
              </a:ext>
            </a:extLst>
          </p:cNvPr>
          <p:cNvGrpSpPr/>
          <p:nvPr/>
        </p:nvGrpSpPr>
        <p:grpSpPr>
          <a:xfrm>
            <a:off x="1169550" y="2319926"/>
            <a:ext cx="2589432" cy="3014546"/>
            <a:chOff x="289919" y="2162278"/>
            <a:chExt cx="2589432" cy="3014546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A48F9DFB-A9DE-4EBF-81B0-9EF9F86B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919" y="2162278"/>
              <a:ext cx="2560799" cy="866340"/>
            </a:xfrm>
            <a:prstGeom prst="rect">
              <a:avLst/>
            </a:prstGeom>
          </p:spPr>
        </p:pic>
        <p:pic>
          <p:nvPicPr>
            <p:cNvPr id="544" name="Picture 543">
              <a:extLst>
                <a:ext uri="{FF2B5EF4-FFF2-40B4-BE49-F238E27FC236}">
                  <a16:creationId xmlns:a16="http://schemas.microsoft.com/office/drawing/2014/main" id="{60C26377-BE69-45EE-8D7C-210825E8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743" y="3894459"/>
              <a:ext cx="2578608" cy="85098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04D7A50-971F-4896-8814-576EF9F1A928}"/>
                </a:ext>
              </a:extLst>
            </p:cNvPr>
            <p:cNvSpPr txBox="1"/>
            <p:nvPr/>
          </p:nvSpPr>
          <p:spPr>
            <a:xfrm>
              <a:off x="1002145" y="4807492"/>
              <a:ext cx="1313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Urban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BA26247-C49C-4BB3-A108-15130AA68355}"/>
                </a:ext>
              </a:extLst>
            </p:cNvPr>
            <p:cNvSpPr txBox="1"/>
            <p:nvPr/>
          </p:nvSpPr>
          <p:spPr>
            <a:xfrm>
              <a:off x="1004905" y="3092206"/>
              <a:ext cx="1313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Rural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D36F3-2573-420B-82F5-ACF59B56E44D}"/>
              </a:ext>
            </a:extLst>
          </p:cNvPr>
          <p:cNvGrpSpPr/>
          <p:nvPr/>
        </p:nvGrpSpPr>
        <p:grpSpPr>
          <a:xfrm>
            <a:off x="3960539" y="1771385"/>
            <a:ext cx="6122167" cy="4561444"/>
            <a:chOff x="2800781" y="1866635"/>
            <a:chExt cx="6122167" cy="45614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9972E1-1D7A-479D-9346-F38E2B150185}"/>
                </a:ext>
              </a:extLst>
            </p:cNvPr>
            <p:cNvSpPr txBox="1"/>
            <p:nvPr/>
          </p:nvSpPr>
          <p:spPr>
            <a:xfrm>
              <a:off x="7819501" y="5997192"/>
              <a:ext cx="110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Premature Death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6A3302-457A-441E-AD6D-35208C3035DB}"/>
                </a:ext>
              </a:extLst>
            </p:cNvPr>
            <p:cNvSpPr txBox="1"/>
            <p:nvPr/>
          </p:nvSpPr>
          <p:spPr>
            <a:xfrm>
              <a:off x="6558647" y="5997192"/>
              <a:ext cx="110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Uninsured Children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961ED8-0284-415E-987A-90161CDC98C6}"/>
                </a:ext>
              </a:extLst>
            </p:cNvPr>
            <p:cNvSpPr txBox="1"/>
            <p:nvPr/>
          </p:nvSpPr>
          <p:spPr>
            <a:xfrm>
              <a:off x="5322489" y="5997192"/>
              <a:ext cx="110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Uninsured Adult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18BD4A-318A-4D9E-BC36-C428AD99D33F}"/>
                </a:ext>
              </a:extLst>
            </p:cNvPr>
            <p:cNvSpPr txBox="1"/>
            <p:nvPr/>
          </p:nvSpPr>
          <p:spPr>
            <a:xfrm>
              <a:off x="4061635" y="5997191"/>
              <a:ext cx="110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Child </a:t>
              </a:r>
              <a:b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</a:br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Poverty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039529-5D45-4D0E-84A5-569A0EAC4DE9}"/>
                </a:ext>
              </a:extLst>
            </p:cNvPr>
            <p:cNvSpPr txBox="1"/>
            <p:nvPr/>
          </p:nvSpPr>
          <p:spPr>
            <a:xfrm>
              <a:off x="2800781" y="5997190"/>
              <a:ext cx="11034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latin typeface="Segoe UI Light" panose="020B0502040204020203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Median HSHLD Income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904458-F597-4013-8600-26741717A644}"/>
                </a:ext>
              </a:extLst>
            </p:cNvPr>
            <p:cNvGrpSpPr/>
            <p:nvPr/>
          </p:nvGrpSpPr>
          <p:grpSpPr>
            <a:xfrm>
              <a:off x="3125093" y="1866635"/>
              <a:ext cx="5490128" cy="3909479"/>
              <a:chOff x="3125093" y="1866635"/>
              <a:chExt cx="5490128" cy="3909479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1ABE43BA-C7A7-4E86-995E-C5599692ABEA}"/>
                  </a:ext>
                </a:extLst>
              </p:cNvPr>
              <p:cNvSpPr/>
              <p:nvPr/>
            </p:nvSpPr>
            <p:spPr>
              <a:xfrm>
                <a:off x="3262915" y="1878288"/>
                <a:ext cx="224726" cy="3897823"/>
              </a:xfrm>
              <a:prstGeom prst="roundRect">
                <a:avLst>
                  <a:gd name="adj" fmla="val 50000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DD35E933-A107-49CE-AEFE-D7B73D6DC399}"/>
                  </a:ext>
                </a:extLst>
              </p:cNvPr>
              <p:cNvSpPr/>
              <p:nvPr/>
            </p:nvSpPr>
            <p:spPr>
              <a:xfrm>
                <a:off x="4507946" y="1878289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6310DD1-1DA5-432C-BF2A-650A3BFC509F}"/>
                  </a:ext>
                </a:extLst>
              </p:cNvPr>
              <p:cNvSpPr/>
              <p:nvPr/>
            </p:nvSpPr>
            <p:spPr>
              <a:xfrm>
                <a:off x="5752977" y="1878289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B0E2404-85C3-4A74-AB6D-602F71D76D40}"/>
                  </a:ext>
                </a:extLst>
              </p:cNvPr>
              <p:cNvSpPr/>
              <p:nvPr/>
            </p:nvSpPr>
            <p:spPr>
              <a:xfrm>
                <a:off x="6998008" y="1878290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CFDB38C-6A76-4D09-8FB3-1483AF834BB1}"/>
                  </a:ext>
                </a:extLst>
              </p:cNvPr>
              <p:cNvSpPr/>
              <p:nvPr/>
            </p:nvSpPr>
            <p:spPr>
              <a:xfrm>
                <a:off x="8243039" y="1878291"/>
                <a:ext cx="224726" cy="3897823"/>
              </a:xfrm>
              <a:prstGeom prst="roundRect">
                <a:avLst>
                  <a:gd name="adj" fmla="val 48925"/>
                </a:avLst>
              </a:prstGeom>
              <a:solidFill>
                <a:srgbClr val="3E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CBFAE2D-7B04-4AB1-8ADE-14C44BEA2B23}"/>
                  </a:ext>
                </a:extLst>
              </p:cNvPr>
              <p:cNvSpPr/>
              <p:nvPr/>
            </p:nvSpPr>
            <p:spPr>
              <a:xfrm>
                <a:off x="3264208" y="1878288"/>
                <a:ext cx="228600" cy="1206285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2787B87-C846-454D-AE1C-F69FAC37D6F3}"/>
                  </a:ext>
                </a:extLst>
              </p:cNvPr>
              <p:cNvSpPr/>
              <p:nvPr/>
            </p:nvSpPr>
            <p:spPr>
              <a:xfrm>
                <a:off x="4507133" y="1870539"/>
                <a:ext cx="228600" cy="1206285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41F21E5-4E82-4D3F-8557-71E9854B40A3}"/>
                  </a:ext>
                </a:extLst>
              </p:cNvPr>
              <p:cNvSpPr/>
              <p:nvPr/>
            </p:nvSpPr>
            <p:spPr>
              <a:xfrm>
                <a:off x="5755683" y="1870538"/>
                <a:ext cx="228600" cy="1483409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7D434F9-9A63-44F3-8E9A-2330DC431063}"/>
                  </a:ext>
                </a:extLst>
              </p:cNvPr>
              <p:cNvGrpSpPr/>
              <p:nvPr/>
            </p:nvGrpSpPr>
            <p:grpSpPr>
              <a:xfrm>
                <a:off x="5611953" y="3266507"/>
                <a:ext cx="495943" cy="495943"/>
                <a:chOff x="3701512" y="2854270"/>
                <a:chExt cx="495943" cy="495943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5D1C45B-CEF6-4067-A185-EB46E70C2FC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BB950D8-840E-4420-AB4A-288C938A7C3F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53</a:t>
                  </a:r>
                </a:p>
              </p:txBody>
            </p:sp>
          </p:grp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CF01E68-46E8-49A1-A5DB-5F4578F77616}"/>
                  </a:ext>
                </a:extLst>
              </p:cNvPr>
              <p:cNvSpPr/>
              <p:nvPr/>
            </p:nvSpPr>
            <p:spPr>
              <a:xfrm>
                <a:off x="8242223" y="1877592"/>
                <a:ext cx="225542" cy="1572577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C6566E2-B01D-4190-B045-7FAC59BA5F2F}"/>
                  </a:ext>
                </a:extLst>
              </p:cNvPr>
              <p:cNvSpPr/>
              <p:nvPr/>
            </p:nvSpPr>
            <p:spPr>
              <a:xfrm>
                <a:off x="6998009" y="1866635"/>
                <a:ext cx="231186" cy="1624823"/>
              </a:xfrm>
              <a:prstGeom prst="roundRect">
                <a:avLst>
                  <a:gd name="adj" fmla="val 4892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951EC0C-CE9A-4AB4-9D66-1E287E4BA892}"/>
                  </a:ext>
                </a:extLst>
              </p:cNvPr>
              <p:cNvSpPr/>
              <p:nvPr/>
            </p:nvSpPr>
            <p:spPr>
              <a:xfrm>
                <a:off x="3311416" y="3232154"/>
                <a:ext cx="128016" cy="2514325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430D147-4016-45BC-8DDA-7EA388244584}"/>
                  </a:ext>
                </a:extLst>
              </p:cNvPr>
              <p:cNvSpPr/>
              <p:nvPr/>
            </p:nvSpPr>
            <p:spPr>
              <a:xfrm>
                <a:off x="4554796" y="4097995"/>
                <a:ext cx="128016" cy="1645900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331610DC-681F-45EA-B31E-F5038CCDA523}"/>
                  </a:ext>
                </a:extLst>
              </p:cNvPr>
              <p:cNvSpPr/>
              <p:nvPr/>
            </p:nvSpPr>
            <p:spPr>
              <a:xfrm>
                <a:off x="5791301" y="4159078"/>
                <a:ext cx="128016" cy="1569320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47E35DF-914D-4979-8D0C-C521605FEDCE}"/>
                  </a:ext>
                </a:extLst>
              </p:cNvPr>
              <p:cNvSpPr/>
              <p:nvPr/>
            </p:nvSpPr>
            <p:spPr>
              <a:xfrm>
                <a:off x="7042344" y="4185083"/>
                <a:ext cx="124381" cy="1538142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5C2D98E-1791-4604-962F-3B767AFD53EA}"/>
                  </a:ext>
                </a:extLst>
              </p:cNvPr>
              <p:cNvGrpSpPr/>
              <p:nvPr/>
            </p:nvGrpSpPr>
            <p:grpSpPr>
              <a:xfrm>
                <a:off x="6867360" y="2995515"/>
                <a:ext cx="500463" cy="495943"/>
                <a:chOff x="4946544" y="4254283"/>
                <a:chExt cx="500463" cy="495943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21C02A02-458B-4639-A169-4D10AA64A302}"/>
                    </a:ext>
                  </a:extLst>
                </p:cNvPr>
                <p:cNvSpPr/>
                <p:nvPr/>
              </p:nvSpPr>
              <p:spPr>
                <a:xfrm>
                  <a:off x="4946544" y="4254283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47D2808-DC8D-4544-B9A4-525DBDBB0E83}"/>
                    </a:ext>
                  </a:extLst>
                </p:cNvPr>
                <p:cNvSpPr txBox="1"/>
                <p:nvPr/>
              </p:nvSpPr>
              <p:spPr>
                <a:xfrm>
                  <a:off x="4979474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60</a:t>
                  </a:r>
                </a:p>
              </p:txBody>
            </p:sp>
          </p:grp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79C32EF-710B-4AD9-835B-80109BFFD1E0}"/>
                  </a:ext>
                </a:extLst>
              </p:cNvPr>
              <p:cNvSpPr/>
              <p:nvPr/>
            </p:nvSpPr>
            <p:spPr>
              <a:xfrm>
                <a:off x="8291393" y="4126922"/>
                <a:ext cx="128016" cy="1614315"/>
              </a:xfrm>
              <a:prstGeom prst="roundRect">
                <a:avLst>
                  <a:gd name="adj" fmla="val 48925"/>
                </a:avLst>
              </a:prstGeom>
              <a:solidFill>
                <a:srgbClr val="00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E7997FE-E37E-4DD7-A92F-261C7B9AFD43}"/>
                  </a:ext>
                </a:extLst>
              </p:cNvPr>
              <p:cNvGrpSpPr/>
              <p:nvPr/>
            </p:nvGrpSpPr>
            <p:grpSpPr>
              <a:xfrm>
                <a:off x="8115398" y="2975195"/>
                <a:ext cx="499180" cy="495943"/>
                <a:chOff x="6175426" y="4254282"/>
                <a:chExt cx="499180" cy="495943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8CBD553-0D45-4C28-A630-C87F5A9EF885}"/>
                    </a:ext>
                  </a:extLst>
                </p:cNvPr>
                <p:cNvSpPr/>
                <p:nvPr/>
              </p:nvSpPr>
              <p:spPr>
                <a:xfrm>
                  <a:off x="6175426" y="4254282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823B18A-B389-454F-94F1-5C8744E7F3A2}"/>
                    </a:ext>
                  </a:extLst>
                </p:cNvPr>
                <p:cNvSpPr txBox="1"/>
                <p:nvPr/>
              </p:nvSpPr>
              <p:spPr>
                <a:xfrm>
                  <a:off x="6207073" y="4317587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61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D80D8B3-DBD3-4B89-BA39-280251B486CA}"/>
                  </a:ext>
                </a:extLst>
              </p:cNvPr>
              <p:cNvGrpSpPr/>
              <p:nvPr/>
            </p:nvGrpSpPr>
            <p:grpSpPr>
              <a:xfrm>
                <a:off x="3125093" y="2817306"/>
                <a:ext cx="495943" cy="495943"/>
                <a:chOff x="3701512" y="2854270"/>
                <a:chExt cx="495943" cy="495943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E87A6D2-3704-4981-9E38-26A114B831F7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343CF4B-84F0-4902-8ACF-3A99A6A6B50E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69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94FFCB4-DDC7-426A-96A7-82799970721A}"/>
                  </a:ext>
                </a:extLst>
              </p:cNvPr>
              <p:cNvGrpSpPr/>
              <p:nvPr/>
            </p:nvGrpSpPr>
            <p:grpSpPr>
              <a:xfrm>
                <a:off x="5611954" y="3718689"/>
                <a:ext cx="495943" cy="495943"/>
                <a:chOff x="3701512" y="2854270"/>
                <a:chExt cx="495943" cy="495943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E48EEC49-390A-4205-A39E-CFE321915DBC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D0439A5-26ED-4296-943B-AE8CEF284ABF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48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1B0022D-9BB6-4B2B-A642-6DDB889E768F}"/>
                  </a:ext>
                </a:extLst>
              </p:cNvPr>
              <p:cNvGrpSpPr/>
              <p:nvPr/>
            </p:nvGrpSpPr>
            <p:grpSpPr>
              <a:xfrm>
                <a:off x="4372263" y="3804363"/>
                <a:ext cx="495943" cy="495943"/>
                <a:chOff x="3701512" y="2854270"/>
                <a:chExt cx="495943" cy="495943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8A21932-E5FE-4EE0-A902-D983741693C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6AB8161-D669-4C03-A32A-1ECAAC2360AF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44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02E4AF5-F2D3-43AD-B5AE-FBBAE0918F32}"/>
                  </a:ext>
                </a:extLst>
              </p:cNvPr>
              <p:cNvGrpSpPr/>
              <p:nvPr/>
            </p:nvGrpSpPr>
            <p:grpSpPr>
              <a:xfrm>
                <a:off x="6851645" y="3900227"/>
                <a:ext cx="495943" cy="495943"/>
                <a:chOff x="3701512" y="2854270"/>
                <a:chExt cx="495943" cy="49594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C2CDEE1-1A7D-4BCD-A615-D438316493EA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24729F6-0B97-4F99-9995-C5E91C9AE931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40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AEFB6F2-D527-4C66-9D89-9FE32EFD16CE}"/>
                  </a:ext>
                </a:extLst>
              </p:cNvPr>
              <p:cNvGrpSpPr/>
              <p:nvPr/>
            </p:nvGrpSpPr>
            <p:grpSpPr>
              <a:xfrm>
                <a:off x="8119278" y="3897948"/>
                <a:ext cx="495943" cy="495943"/>
                <a:chOff x="3701512" y="2854270"/>
                <a:chExt cx="495943" cy="49594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29D6EBF-97D4-4CF3-9903-3C534765D36D}"/>
                    </a:ext>
                  </a:extLst>
                </p:cNvPr>
                <p:cNvSpPr/>
                <p:nvPr/>
              </p:nvSpPr>
              <p:spPr>
                <a:xfrm>
                  <a:off x="3701512" y="2854270"/>
                  <a:ext cx="495943" cy="495943"/>
                </a:xfrm>
                <a:prstGeom prst="ellipse">
                  <a:avLst/>
                </a:prstGeom>
                <a:solidFill>
                  <a:srgbClr val="FFB93E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3B21144-6EC8-423A-9C52-AA1ACB9A2481}"/>
                    </a:ext>
                  </a:extLst>
                </p:cNvPr>
                <p:cNvSpPr txBox="1"/>
                <p:nvPr/>
              </p:nvSpPr>
              <p:spPr>
                <a:xfrm>
                  <a:off x="3729279" y="2917575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40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2B7186B-59F3-44C9-8CDF-459CEAEB93AB}"/>
                  </a:ext>
                </a:extLst>
              </p:cNvPr>
              <p:cNvGrpSpPr/>
              <p:nvPr/>
            </p:nvGrpSpPr>
            <p:grpSpPr>
              <a:xfrm>
                <a:off x="3132570" y="4126923"/>
                <a:ext cx="495943" cy="495943"/>
                <a:chOff x="1211451" y="2721244"/>
                <a:chExt cx="495943" cy="495943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28582D9-3CEB-4256-B806-44D9E2CA64C3}"/>
                    </a:ext>
                  </a:extLst>
                </p:cNvPr>
                <p:cNvSpPr/>
                <p:nvPr/>
              </p:nvSpPr>
              <p:spPr>
                <a:xfrm>
                  <a:off x="1211451" y="2721244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EEDCF6E-3A94-4BE7-BD94-9B2113FF3386}"/>
                    </a:ext>
                  </a:extLst>
                </p:cNvPr>
                <p:cNvSpPr txBox="1"/>
                <p:nvPr/>
              </p:nvSpPr>
              <p:spPr>
                <a:xfrm>
                  <a:off x="1230177" y="2779404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32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0E2A0A2-8690-4E3A-9856-55A3EFBBCA19}"/>
                  </a:ext>
                </a:extLst>
              </p:cNvPr>
              <p:cNvGrpSpPr/>
              <p:nvPr/>
            </p:nvGrpSpPr>
            <p:grpSpPr>
              <a:xfrm>
                <a:off x="4365386" y="2987291"/>
                <a:ext cx="495943" cy="495943"/>
                <a:chOff x="2456481" y="2969216"/>
                <a:chExt cx="495943" cy="495943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9C25DC0-43C6-4D40-83EE-F6DBBCFF565E}"/>
                    </a:ext>
                  </a:extLst>
                </p:cNvPr>
                <p:cNvSpPr/>
                <p:nvPr/>
              </p:nvSpPr>
              <p:spPr>
                <a:xfrm>
                  <a:off x="2456481" y="2969216"/>
                  <a:ext cx="495943" cy="495943"/>
                </a:xfrm>
                <a:prstGeom prst="ellipse">
                  <a:avLst/>
                </a:prstGeom>
                <a:solidFill>
                  <a:srgbClr val="F45B42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F8A2D7-0296-43DD-ABDB-60224AE0877D}"/>
                    </a:ext>
                  </a:extLst>
                </p:cNvPr>
                <p:cNvSpPr txBox="1"/>
                <p:nvPr/>
              </p:nvSpPr>
              <p:spPr>
                <a:xfrm>
                  <a:off x="2484248" y="3035102"/>
                  <a:ext cx="467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b="1">
                      <a:solidFill>
                        <a:schemeClr val="bg1"/>
                      </a:solidFill>
                      <a:latin typeface="Segoe UI" panose="020B0502040204020203" pitchFamily="34" charset="0"/>
                      <a:ea typeface="Verdana" panose="020B0604030504040204" pitchFamily="34" charset="0"/>
                      <a:cs typeface="Segoe UI" panose="020B0502040204020203" pitchFamily="34" charset="0"/>
                    </a:rPr>
                    <a:t>60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685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06C9C36-B8FD-4692-BD0C-2561C86617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137332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06C9C36-B8FD-4692-BD0C-2561C8661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926978-2ECB-4CED-A6E9-A91CF6ED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Rural Hospitals Vulnerable to Closure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4E9999-CB06-4AFF-81F3-735604D5F620}"/>
              </a:ext>
            </a:extLst>
          </p:cNvPr>
          <p:cNvGrpSpPr/>
          <p:nvPr/>
        </p:nvGrpSpPr>
        <p:grpSpPr>
          <a:xfrm>
            <a:off x="2647082" y="1459001"/>
            <a:ext cx="6884958" cy="4142021"/>
            <a:chOff x="959695" y="1768904"/>
            <a:chExt cx="6884958" cy="4142021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C0CCE-3352-4F90-98EC-B3430EAE3F37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9A96F2-4EFE-47EE-AA37-F15F7592789F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89D17-73C6-43EA-A604-1EFCEE27448D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564D4-94BE-46B8-A988-7A837EBFB7FF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C6D32A9-B8E1-46F7-9BF3-DACC97E10829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6FC3F1-861B-4F31-9479-1F3DB92B11C8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1089244-60BE-4277-A12A-B8F36D47A8C3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D759C-9297-4CD9-9E3D-7E2856D1973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575B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36162A-25A0-40F0-B421-F98E09C74941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E44752-68C4-429C-B58E-17CD06802E9E}"/>
                </a:ext>
              </a:extLst>
            </p:cNvPr>
            <p:cNvGrpSpPr/>
            <p:nvPr/>
          </p:nvGrpSpPr>
          <p:grpSpPr>
            <a:xfrm>
              <a:off x="6170013" y="1768904"/>
              <a:ext cx="508411" cy="2345575"/>
              <a:chOff x="6339430" y="2140296"/>
              <a:chExt cx="508411" cy="2345575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E0A091-5C56-46B4-BED4-55FD88E178F4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D6A39D-0DDD-4934-B5C3-0E463596B324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6050E0-7F91-44B2-83A4-E8D7E3011EB9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508411" cy="1140693"/>
                <a:chOff x="6339430" y="3345178"/>
                <a:chExt cx="508411" cy="1140693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D327E2-3129-438A-AEC9-EA055264AD9F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ACB2D8C-197D-404F-9DE1-C5FA4DD06BF0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696DC5-A236-4EDE-8523-425AA2BD9BC9}"/>
                </a:ext>
              </a:extLst>
            </p:cNvPr>
            <p:cNvGrpSpPr/>
            <p:nvPr/>
          </p:nvGrpSpPr>
          <p:grpSpPr>
            <a:xfrm>
              <a:off x="5607811" y="2973949"/>
              <a:ext cx="508411" cy="2322715"/>
              <a:chOff x="6339430" y="2140296"/>
              <a:chExt cx="508411" cy="2322715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7C0611-D9B6-4451-8FFC-CC5A09AA91D6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D997E0-ECC5-4738-AF68-313BCC83FD2B}"/>
                  </a:ext>
                </a:extLst>
              </p:cNvPr>
              <p:cNvSpPr/>
              <p:nvPr/>
            </p:nvSpPr>
            <p:spPr>
              <a:xfrm>
                <a:off x="6339430" y="2140296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7EE296-7D6B-4A90-8D49-ECA1598359AF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485368" cy="1117833"/>
                <a:chOff x="6339430" y="3345178"/>
                <a:chExt cx="485368" cy="1117833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B7301D-EE65-424D-AE94-A7E59330F9C0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6D9B38-890F-4169-93B7-E3D3DD5B1264}"/>
                    </a:ext>
                  </a:extLst>
                </p:cNvPr>
                <p:cNvSpPr/>
                <p:nvPr/>
              </p:nvSpPr>
              <p:spPr>
                <a:xfrm>
                  <a:off x="6339430" y="3940693"/>
                  <a:ext cx="485368" cy="522318"/>
                </a:xfrm>
                <a:prstGeom prst="flowChartOffpageConnector">
                  <a:avLst/>
                </a:prstGeom>
                <a:solidFill>
                  <a:srgbClr val="640002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773D84-5A9F-491E-92AB-BD66880A5FF3}"/>
                </a:ext>
              </a:extLst>
            </p:cNvPr>
            <p:cNvGrpSpPr/>
            <p:nvPr/>
          </p:nvGrpSpPr>
          <p:grpSpPr>
            <a:xfrm>
              <a:off x="5034466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B2D38C-A6C8-4601-8120-D24DB808B40C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35A82-87B7-4A4A-B9B0-C715651E9B7C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2277FD-B89A-4618-B920-8C2AEB535F7E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8F87394-173A-4A2A-967A-6286CC3C194B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485368" cy="1117833"/>
                  <a:chOff x="6339430" y="3345178"/>
                  <a:chExt cx="485368" cy="1117833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ACD303D-2EEF-4BF5-9798-8978AE49A4BA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9799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67103EA-31F8-4FBC-BD92-FAC6D84E681E}"/>
                      </a:ext>
                    </a:extLst>
                  </p:cNvPr>
                  <p:cNvSpPr/>
                  <p:nvPr/>
                </p:nvSpPr>
                <p:spPr>
                  <a:xfrm>
                    <a:off x="6339430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960004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19C5EE-80E1-4136-8F21-D14A2853445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45C784-BE71-4CA6-B089-AD16B6C77776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420002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00A74-97B5-4231-84C2-D8684C2912DD}"/>
                </a:ext>
              </a:extLst>
            </p:cNvPr>
            <p:cNvGrpSpPr/>
            <p:nvPr/>
          </p:nvGrpSpPr>
          <p:grpSpPr>
            <a:xfrm>
              <a:off x="4459189" y="2376872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A3383C-EBCD-4B45-B7D3-32D1FCD99232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DEF19A-5C91-4CC8-9B8D-450A92DC2F6F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9381F6-98F9-4EE4-98FD-1CFAC8A873D7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1CA661-E912-4CCD-AE24-B2BF7588F564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6E0508F-9B85-46E2-A7D2-3094BCF38CB8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33FDD69-98D8-416C-B23D-A895BC45069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FE955-9E0E-4389-BDAF-747C152994D7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90A0ADB-B88E-4BD0-9E8C-F900CBF8F3B4}"/>
                </a:ext>
              </a:extLst>
            </p:cNvPr>
            <p:cNvGrpSpPr/>
            <p:nvPr/>
          </p:nvGrpSpPr>
          <p:grpSpPr>
            <a:xfrm>
              <a:off x="2693957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D1D0BB-D19F-4C69-BC43-BF0C9C4C4F63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446E44-3EAC-4B81-89FE-ECA9FC81B9C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6CF68D-D386-4B0A-BA5A-B78D086CE9FA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289ED15-5C33-4EC2-9649-2C77081084C9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6C1FBCA-7BF5-4BBF-9320-8C1426B848EA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90DE2E4-28AE-43C5-A613-15A5499C0DB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07A89-6D75-4B25-82B9-C482DC70DAD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3C5D14-BA1A-479C-A50E-610397C1135D}"/>
                </a:ext>
              </a:extLst>
            </p:cNvPr>
            <p:cNvGrpSpPr/>
            <p:nvPr/>
          </p:nvGrpSpPr>
          <p:grpSpPr>
            <a:xfrm>
              <a:off x="3274003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D014F25-F890-4B2E-A09F-1E4E6336F220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094E3C6-2C24-4B1B-8B5A-27B3F54B388E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57F9C99-CD8A-4D0B-91D6-03298B77B5C7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74E6B60-5D86-436A-8EBD-13317ED2861D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F656435-EDD4-4FF8-8208-202C71E5FCF8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52851F6-5A6A-4CB2-92DF-26A4EF2E037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B44EE2-516B-43E0-9A9D-AFBBD228A9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BBA300-AC45-4B1D-987B-37ADAB0E7ADD}"/>
                </a:ext>
              </a:extLst>
            </p:cNvPr>
            <p:cNvGrpSpPr/>
            <p:nvPr/>
          </p:nvGrpSpPr>
          <p:grpSpPr>
            <a:xfrm>
              <a:off x="3869216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F76874D-AA9D-4E4E-B4B2-38B023670F00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3C3C2F0-186A-4EC5-A9DC-90901ECE2D72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420002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E8B60A-55E5-4026-A66D-590A8FB11622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7F20A3E-75F5-468D-B48C-A87D1B03B6C4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98A6429-6454-43B5-8529-2D4C332DEE6D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0005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B775FAA-517E-4D5B-A1A6-1E09B1AD165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D5FD7E-828A-48A8-86C8-566BE31146B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E987E1-7CE4-44E7-82CA-3386FD9A2BBA}"/>
                </a:ext>
              </a:extLst>
            </p:cNvPr>
            <p:cNvGrpSpPr/>
            <p:nvPr/>
          </p:nvGrpSpPr>
          <p:grpSpPr>
            <a:xfrm>
              <a:off x="2113462" y="2376626"/>
              <a:ext cx="508411" cy="2332876"/>
              <a:chOff x="6339430" y="2152995"/>
              <a:chExt cx="508411" cy="2332876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D619AF0-B199-4B74-8126-12CDD775FC2D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grpFill/>
              <a:ln w="28575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D3B22C-1E69-44F6-9F1D-01D556CE12AA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954EBD4-B184-4FCC-AFB0-F8D13294B1BC}"/>
                  </a:ext>
                </a:extLst>
              </p:cNvPr>
              <p:cNvGrpSpPr/>
              <p:nvPr/>
            </p:nvGrpSpPr>
            <p:grpSpPr>
              <a:xfrm>
                <a:off x="6339430" y="3356608"/>
                <a:ext cx="485368" cy="1129263"/>
                <a:chOff x="6339430" y="3356608"/>
                <a:chExt cx="485368" cy="1129263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2AAF3C-74F4-43EC-B1A5-252FCF38FAD7}"/>
                    </a:ext>
                  </a:extLst>
                </p:cNvPr>
                <p:cNvSpPr/>
                <p:nvPr/>
              </p:nvSpPr>
              <p:spPr>
                <a:xfrm>
                  <a:off x="6339430" y="3356608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8575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D4AE8E-B9A0-4083-B237-B83C12957E05}"/>
                    </a:ext>
                  </a:extLst>
                </p:cNvPr>
                <p:cNvSpPr/>
                <p:nvPr/>
              </p:nvSpPr>
              <p:spPr>
                <a:xfrm>
                  <a:off x="6339430" y="3963553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8808A3-E77A-415D-B617-A0DA25523D35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A1EA7A-FE41-4F66-98DB-B59C31E4F26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9B89BCC-1935-417A-9D90-6EC040004DB9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78C14-7CE6-4F34-80DC-C1C24488110B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6DA37E-DA41-4E9B-BDD8-41C897FF1733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13F329-1C22-44C2-80A5-2066F3DDA20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FF9799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5FE275-413A-42E5-AF37-CE66B25BE0CF}"/>
                </a:ext>
              </a:extLst>
            </p:cNvPr>
            <p:cNvSpPr/>
            <p:nvPr/>
          </p:nvSpPr>
          <p:spPr>
            <a:xfrm>
              <a:off x="959695" y="3588726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76F64-785F-476A-9A25-C210240E611F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269ABF-8EF9-484C-B978-38FF53644F26}"/>
                </a:ext>
              </a:extLst>
            </p:cNvPr>
            <p:cNvSpPr txBox="1"/>
            <p:nvPr/>
          </p:nvSpPr>
          <p:spPr>
            <a:xfrm>
              <a:off x="978819" y="198344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D57652-6001-4199-9E2D-B8FF725CFBDA}"/>
                </a:ext>
              </a:extLst>
            </p:cNvPr>
            <p:cNvSpPr txBox="1"/>
            <p:nvPr/>
          </p:nvSpPr>
          <p:spPr>
            <a:xfrm>
              <a:off x="978819" y="371053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7600C7-A49A-4613-A4E7-D281C1509EC7}"/>
                </a:ext>
              </a:extLst>
            </p:cNvPr>
            <p:cNvSpPr txBox="1"/>
            <p:nvPr/>
          </p:nvSpPr>
          <p:spPr>
            <a:xfrm>
              <a:off x="963994" y="481954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HI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5C7BDB-0449-440F-B54A-68C639AE18B5}"/>
                </a:ext>
              </a:extLst>
            </p:cNvPr>
            <p:cNvSpPr txBox="1"/>
            <p:nvPr/>
          </p:nvSpPr>
          <p:spPr>
            <a:xfrm>
              <a:off x="7359285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59B9BE-C715-4488-A9DF-8E9D95F0B2B5}"/>
                </a:ext>
              </a:extLst>
            </p:cNvPr>
            <p:cNvSpPr txBox="1"/>
            <p:nvPr/>
          </p:nvSpPr>
          <p:spPr>
            <a:xfrm>
              <a:off x="7359285" y="248320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E93EC5-A7FF-4D9E-92D0-CA9B38C56E36}"/>
                </a:ext>
              </a:extLst>
            </p:cNvPr>
            <p:cNvSpPr txBox="1"/>
            <p:nvPr/>
          </p:nvSpPr>
          <p:spPr>
            <a:xfrm>
              <a:off x="7328132" y="308775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D1078-58C9-41A2-A271-B870F060D1CC}"/>
                </a:ext>
              </a:extLst>
            </p:cNvPr>
            <p:cNvSpPr txBox="1"/>
            <p:nvPr/>
          </p:nvSpPr>
          <p:spPr>
            <a:xfrm>
              <a:off x="6799961" y="19039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7749A3-8A79-49E2-9923-D7485CDBF4F5}"/>
                </a:ext>
              </a:extLst>
            </p:cNvPr>
            <p:cNvSpPr txBox="1"/>
            <p:nvPr/>
          </p:nvSpPr>
          <p:spPr>
            <a:xfrm>
              <a:off x="6780592" y="249277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F55BAD-9DC6-45FD-AD40-49B75C9D3434}"/>
                </a:ext>
              </a:extLst>
            </p:cNvPr>
            <p:cNvSpPr txBox="1"/>
            <p:nvPr/>
          </p:nvSpPr>
          <p:spPr>
            <a:xfrm>
              <a:off x="6771683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NJ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D451A0-186B-4C21-928A-21B9671FADCB}"/>
                </a:ext>
              </a:extLst>
            </p:cNvPr>
            <p:cNvSpPr txBox="1"/>
            <p:nvPr/>
          </p:nvSpPr>
          <p:spPr>
            <a:xfrm>
              <a:off x="6755258" y="371153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DC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8FDC06-46AE-432B-9013-4E1D785AC1B3}"/>
                </a:ext>
              </a:extLst>
            </p:cNvPr>
            <p:cNvSpPr txBox="1"/>
            <p:nvPr/>
          </p:nvSpPr>
          <p:spPr>
            <a:xfrm>
              <a:off x="6204034" y="249700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NY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AF9554-7AD4-4EA0-A22E-ADBAE9FC09A4}"/>
                </a:ext>
              </a:extLst>
            </p:cNvPr>
            <p:cNvSpPr txBox="1"/>
            <p:nvPr/>
          </p:nvSpPr>
          <p:spPr>
            <a:xfrm>
              <a:off x="5654871" y="3092575"/>
              <a:ext cx="46003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OH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BB5430-2B2C-42EA-A27C-974DF3B00107}"/>
                </a:ext>
              </a:extLst>
            </p:cNvPr>
            <p:cNvSpPr txBox="1"/>
            <p:nvPr/>
          </p:nvSpPr>
          <p:spPr>
            <a:xfrm>
              <a:off x="6210471" y="190660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4F771-CA96-43BC-8301-703E1D5370EC}"/>
                </a:ext>
              </a:extLst>
            </p:cNvPr>
            <p:cNvSpPr txBox="1"/>
            <p:nvPr/>
          </p:nvSpPr>
          <p:spPr>
            <a:xfrm>
              <a:off x="6197971" y="308775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6EE23-69DC-4B90-8513-3F3B0BAA172C}"/>
                </a:ext>
              </a:extLst>
            </p:cNvPr>
            <p:cNvSpPr txBox="1"/>
            <p:nvPr/>
          </p:nvSpPr>
          <p:spPr>
            <a:xfrm>
              <a:off x="6201988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70842-9753-42D6-9368-F1FE6AC562B0}"/>
                </a:ext>
              </a:extLst>
            </p:cNvPr>
            <p:cNvSpPr txBox="1"/>
            <p:nvPr/>
          </p:nvSpPr>
          <p:spPr>
            <a:xfrm>
              <a:off x="5077560" y="24989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930039-380D-459F-B442-519B3ADBA9F3}"/>
                </a:ext>
              </a:extLst>
            </p:cNvPr>
            <p:cNvSpPr txBox="1"/>
            <p:nvPr/>
          </p:nvSpPr>
          <p:spPr>
            <a:xfrm>
              <a:off x="5637166" y="37060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7092EC-EC03-42A6-A9A1-A147A8D33B63}"/>
                </a:ext>
              </a:extLst>
            </p:cNvPr>
            <p:cNvSpPr txBox="1"/>
            <p:nvPr/>
          </p:nvSpPr>
          <p:spPr>
            <a:xfrm>
              <a:off x="5608814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NC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80C26E3-62DB-4C82-9EEC-82C29E256C59}"/>
                </a:ext>
              </a:extLst>
            </p:cNvPr>
            <p:cNvSpPr txBox="1"/>
            <p:nvPr/>
          </p:nvSpPr>
          <p:spPr>
            <a:xfrm>
              <a:off x="5629541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SC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16E2E55-F1B4-4707-BF48-484B36049946}"/>
                </a:ext>
              </a:extLst>
            </p:cNvPr>
            <p:cNvSpPr txBox="1"/>
            <p:nvPr/>
          </p:nvSpPr>
          <p:spPr>
            <a:xfrm>
              <a:off x="4488355" y="249922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72084D-F3C7-4B05-808D-8A5697486435}"/>
                </a:ext>
              </a:extLst>
            </p:cNvPr>
            <p:cNvSpPr txBox="1"/>
            <p:nvPr/>
          </p:nvSpPr>
          <p:spPr>
            <a:xfrm>
              <a:off x="5077560" y="546535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FL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964E99-8078-425F-BED0-87A4E3E8939D}"/>
                </a:ext>
              </a:extLst>
            </p:cNvPr>
            <p:cNvSpPr txBox="1"/>
            <p:nvPr/>
          </p:nvSpPr>
          <p:spPr>
            <a:xfrm>
              <a:off x="5057509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GA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1007DFA-868A-47CE-BB11-CB6EA63087F6}"/>
                </a:ext>
              </a:extLst>
            </p:cNvPr>
            <p:cNvSpPr txBox="1"/>
            <p:nvPr/>
          </p:nvSpPr>
          <p:spPr>
            <a:xfrm>
              <a:off x="5049645" y="430366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B9B035-9990-4AED-A931-C08302871A29}"/>
                </a:ext>
              </a:extLst>
            </p:cNvPr>
            <p:cNvSpPr txBox="1"/>
            <p:nvPr/>
          </p:nvSpPr>
          <p:spPr>
            <a:xfrm>
              <a:off x="5055952" y="370744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WV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4D59E4-DD09-422C-AD5D-E8D123D601C4}"/>
                </a:ext>
              </a:extLst>
            </p:cNvPr>
            <p:cNvSpPr txBox="1"/>
            <p:nvPr/>
          </p:nvSpPr>
          <p:spPr>
            <a:xfrm>
              <a:off x="5056181" y="3086005"/>
              <a:ext cx="465609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D611322-6733-4C63-A67C-FD4D74F0A572}"/>
                </a:ext>
              </a:extLst>
            </p:cNvPr>
            <p:cNvSpPr txBox="1"/>
            <p:nvPr/>
          </p:nvSpPr>
          <p:spPr>
            <a:xfrm>
              <a:off x="4477886" y="309000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IL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46C6045-C84A-41B2-93FE-3138F1A0158A}"/>
                </a:ext>
              </a:extLst>
            </p:cNvPr>
            <p:cNvSpPr txBox="1"/>
            <p:nvPr/>
          </p:nvSpPr>
          <p:spPr>
            <a:xfrm>
              <a:off x="4482232" y="371571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KY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269A21-B959-4DE6-962A-FED4D52EFDC7}"/>
                </a:ext>
              </a:extLst>
            </p:cNvPr>
            <p:cNvSpPr txBox="1"/>
            <p:nvPr/>
          </p:nvSpPr>
          <p:spPr>
            <a:xfrm>
              <a:off x="4476300" y="4309044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TN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AADC875-D489-4622-9416-E9917A5C3674}"/>
                </a:ext>
              </a:extLst>
            </p:cNvPr>
            <p:cNvSpPr txBox="1"/>
            <p:nvPr/>
          </p:nvSpPr>
          <p:spPr>
            <a:xfrm>
              <a:off x="4487743" y="488604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7157C7-0816-4240-93ED-54894B0DD156}"/>
                </a:ext>
              </a:extLst>
            </p:cNvPr>
            <p:cNvSpPr txBox="1"/>
            <p:nvPr/>
          </p:nvSpPr>
          <p:spPr>
            <a:xfrm>
              <a:off x="3890332" y="489124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MS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D6F4-F0A0-4371-B4E3-55BA50009689}"/>
                </a:ext>
              </a:extLst>
            </p:cNvPr>
            <p:cNvSpPr txBox="1"/>
            <p:nvPr/>
          </p:nvSpPr>
          <p:spPr>
            <a:xfrm>
              <a:off x="3304587" y="487788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69FF48-DB1B-4206-BD06-7506887A63E1}"/>
                </a:ext>
              </a:extLst>
            </p:cNvPr>
            <p:cNvSpPr txBox="1"/>
            <p:nvPr/>
          </p:nvSpPr>
          <p:spPr>
            <a:xfrm>
              <a:off x="2717000" y="489816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TX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00CC741-5A64-4700-8820-24A7A9274D53}"/>
                </a:ext>
              </a:extLst>
            </p:cNvPr>
            <p:cNvSpPr txBox="1"/>
            <p:nvPr/>
          </p:nvSpPr>
          <p:spPr>
            <a:xfrm>
              <a:off x="2126393" y="429286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AZ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EDD6C34-6928-4C02-BB29-C14842769D6C}"/>
                </a:ext>
              </a:extLst>
            </p:cNvPr>
            <p:cNvSpPr txBox="1"/>
            <p:nvPr/>
          </p:nvSpPr>
          <p:spPr>
            <a:xfrm>
              <a:off x="3885376" y="4302632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ABE23BE-3CF7-4C4B-8BCA-078ECAAD1073}"/>
                </a:ext>
              </a:extLst>
            </p:cNvPr>
            <p:cNvSpPr txBox="1"/>
            <p:nvPr/>
          </p:nvSpPr>
          <p:spPr>
            <a:xfrm>
              <a:off x="3301272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OK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4996A9-14D4-4729-8ED6-52E9366BC804}"/>
                </a:ext>
              </a:extLst>
            </p:cNvPr>
            <p:cNvSpPr txBox="1"/>
            <p:nvPr/>
          </p:nvSpPr>
          <p:spPr>
            <a:xfrm>
              <a:off x="2722672" y="4301935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257A87-3301-4C49-A65A-B281B015F51D}"/>
                </a:ext>
              </a:extLst>
            </p:cNvPr>
            <p:cNvSpPr txBox="1"/>
            <p:nvPr/>
          </p:nvSpPr>
          <p:spPr>
            <a:xfrm>
              <a:off x="1551564" y="370601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NV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0E9884F-FAC2-40EB-81DE-9C29DD083D8F}"/>
                </a:ext>
              </a:extLst>
            </p:cNvPr>
            <p:cNvSpPr txBox="1"/>
            <p:nvPr/>
          </p:nvSpPr>
          <p:spPr>
            <a:xfrm>
              <a:off x="2127027" y="370328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UT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55CBD9-CFB4-470D-954C-B80C08A6792F}"/>
                </a:ext>
              </a:extLst>
            </p:cNvPr>
            <p:cNvSpPr txBox="1"/>
            <p:nvPr/>
          </p:nvSpPr>
          <p:spPr>
            <a:xfrm>
              <a:off x="2709652" y="371432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85F62-14DC-4A00-856D-55BEC784E2FE}"/>
                </a:ext>
              </a:extLst>
            </p:cNvPr>
            <p:cNvSpPr txBox="1"/>
            <p:nvPr/>
          </p:nvSpPr>
          <p:spPr>
            <a:xfrm>
              <a:off x="3299625" y="370601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KS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314832-1239-402F-A0A3-F11108F2ED5C}"/>
                </a:ext>
              </a:extLst>
            </p:cNvPr>
            <p:cNvSpPr txBox="1"/>
            <p:nvPr/>
          </p:nvSpPr>
          <p:spPr>
            <a:xfrm>
              <a:off x="3885987" y="370014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MO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62C863-9E71-4D1C-8A84-C37F3A7E3970}"/>
                </a:ext>
              </a:extLst>
            </p:cNvPr>
            <p:cNvSpPr txBox="1"/>
            <p:nvPr/>
          </p:nvSpPr>
          <p:spPr>
            <a:xfrm>
              <a:off x="3310910" y="24992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3D9DBF9-1D45-4E9A-A25C-B1163EC3BF4F}"/>
                </a:ext>
              </a:extLst>
            </p:cNvPr>
            <p:cNvSpPr txBox="1"/>
            <p:nvPr/>
          </p:nvSpPr>
          <p:spPr>
            <a:xfrm>
              <a:off x="1559148" y="25044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F2BA76-744B-4780-AF3D-6809F71E31DF}"/>
                </a:ext>
              </a:extLst>
            </p:cNvPr>
            <p:cNvSpPr txBox="1"/>
            <p:nvPr/>
          </p:nvSpPr>
          <p:spPr>
            <a:xfrm>
              <a:off x="1551564" y="3083119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88804FC-C633-413C-A4D8-F14DBDEDC9A7}"/>
                </a:ext>
              </a:extLst>
            </p:cNvPr>
            <p:cNvSpPr txBox="1"/>
            <p:nvPr/>
          </p:nvSpPr>
          <p:spPr>
            <a:xfrm>
              <a:off x="2732952" y="2499220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BC081B-DADA-48E5-A74E-A7006AB69A7A}"/>
                </a:ext>
              </a:extLst>
            </p:cNvPr>
            <p:cNvSpPr txBox="1"/>
            <p:nvPr/>
          </p:nvSpPr>
          <p:spPr>
            <a:xfrm>
              <a:off x="2143054" y="249922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MT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F80DFE-FF4D-40E1-B3BB-B470CD94739A}"/>
                </a:ext>
              </a:extLst>
            </p:cNvPr>
            <p:cNvSpPr txBox="1"/>
            <p:nvPr/>
          </p:nvSpPr>
          <p:spPr>
            <a:xfrm>
              <a:off x="2141420" y="3081056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ID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5E38BC-DC40-48AB-87BA-EA128E65C36E}"/>
                </a:ext>
              </a:extLst>
            </p:cNvPr>
            <p:cNvSpPr txBox="1"/>
            <p:nvPr/>
          </p:nvSpPr>
          <p:spPr>
            <a:xfrm>
              <a:off x="3914087" y="2499218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MN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3A961-6A47-44BC-9735-BF2E1F54A2A7}"/>
                </a:ext>
              </a:extLst>
            </p:cNvPr>
            <p:cNvSpPr txBox="1"/>
            <p:nvPr/>
          </p:nvSpPr>
          <p:spPr>
            <a:xfrm>
              <a:off x="3889639" y="3081413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IA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4538AF8-170E-4AF4-9A06-4E13296AE8DD}"/>
                </a:ext>
              </a:extLst>
            </p:cNvPr>
            <p:cNvSpPr txBox="1"/>
            <p:nvPr/>
          </p:nvSpPr>
          <p:spPr>
            <a:xfrm>
              <a:off x="2713920" y="3090557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WY</a:t>
              </a:r>
              <a:endParaRPr lang="en-US">
                <a:solidFill>
                  <a:schemeClr val="bg1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7B968DE-7998-498C-803E-4E99ABBB4B7C}"/>
                </a:ext>
              </a:extLst>
            </p:cNvPr>
            <p:cNvSpPr txBox="1"/>
            <p:nvPr/>
          </p:nvSpPr>
          <p:spPr>
            <a:xfrm>
              <a:off x="3279559" y="3076201"/>
              <a:ext cx="485368" cy="382191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NE</a:t>
              </a:r>
              <a:endParaRPr lang="en-US">
                <a:latin typeface="Segoe UI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C0F851-DA09-487B-8DA7-2ED3666B7B82}"/>
              </a:ext>
            </a:extLst>
          </p:cNvPr>
          <p:cNvGrpSpPr/>
          <p:nvPr/>
        </p:nvGrpSpPr>
        <p:grpSpPr>
          <a:xfrm>
            <a:off x="417492" y="5610615"/>
            <a:ext cx="5678508" cy="635723"/>
            <a:chOff x="647403" y="5834035"/>
            <a:chExt cx="5678508" cy="6357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00E883-B602-41EE-8CD5-EA4887EBD036}"/>
                </a:ext>
              </a:extLst>
            </p:cNvPr>
            <p:cNvSpPr txBox="1"/>
            <p:nvPr/>
          </p:nvSpPr>
          <p:spPr>
            <a:xfrm>
              <a:off x="1065575" y="6223537"/>
              <a:ext cx="48421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Percentage of State Rural Hospitals Determined to be Vulnerable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06C4E5-32B1-4DD4-AF59-863859935C15}"/>
                </a:ext>
              </a:extLst>
            </p:cNvPr>
            <p:cNvGrpSpPr/>
            <p:nvPr/>
          </p:nvGrpSpPr>
          <p:grpSpPr>
            <a:xfrm>
              <a:off x="647403" y="5834035"/>
              <a:ext cx="5678508" cy="336537"/>
              <a:chOff x="647403" y="5834035"/>
              <a:chExt cx="5678508" cy="33653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2B6008E-73BF-456A-9E2A-A18461FA2F66}"/>
                  </a:ext>
                </a:extLst>
              </p:cNvPr>
              <p:cNvGrpSpPr/>
              <p:nvPr/>
            </p:nvGrpSpPr>
            <p:grpSpPr>
              <a:xfrm>
                <a:off x="1362252" y="6092304"/>
                <a:ext cx="2767796" cy="73890"/>
                <a:chOff x="1360264" y="6239165"/>
                <a:chExt cx="2767796" cy="7389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14CBE3D-E399-44AE-9D73-A710A3D1D51D}"/>
                    </a:ext>
                  </a:extLst>
                </p:cNvPr>
                <p:cNvSpPr/>
                <p:nvPr/>
              </p:nvSpPr>
              <p:spPr>
                <a:xfrm>
                  <a:off x="1360264" y="6239165"/>
                  <a:ext cx="485368" cy="73890"/>
                </a:xfrm>
                <a:prstGeom prst="rect">
                  <a:avLst/>
                </a:prstGeom>
                <a:solidFill>
                  <a:srgbClr val="FFD9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62130952-02A4-41D0-8767-96FB8D8ADCF3}"/>
                    </a:ext>
                  </a:extLst>
                </p:cNvPr>
                <p:cNvSpPr/>
                <p:nvPr/>
              </p:nvSpPr>
              <p:spPr>
                <a:xfrm>
                  <a:off x="2122867" y="6239165"/>
                  <a:ext cx="485368" cy="73890"/>
                </a:xfrm>
                <a:prstGeom prst="rect">
                  <a:avLst/>
                </a:prstGeom>
                <a:solidFill>
                  <a:srgbClr val="FF97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46871685-4762-4296-9F79-B6B2D1B8BCC2}"/>
                    </a:ext>
                  </a:extLst>
                </p:cNvPr>
                <p:cNvSpPr/>
                <p:nvPr/>
              </p:nvSpPr>
              <p:spPr>
                <a:xfrm>
                  <a:off x="2885470" y="6239165"/>
                  <a:ext cx="485368" cy="73890"/>
                </a:xfrm>
                <a:prstGeom prst="rect">
                  <a:avLst/>
                </a:prstGeom>
                <a:solidFill>
                  <a:srgbClr val="FF57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112F507B-1EE2-4B95-A775-1588B7EAC521}"/>
                    </a:ext>
                  </a:extLst>
                </p:cNvPr>
                <p:cNvSpPr/>
                <p:nvPr/>
              </p:nvSpPr>
              <p:spPr>
                <a:xfrm>
                  <a:off x="3642692" y="6239165"/>
                  <a:ext cx="485368" cy="73890"/>
                </a:xfrm>
                <a:prstGeom prst="rect">
                  <a:avLst/>
                </a:prstGeom>
                <a:solidFill>
                  <a:srgbClr val="DE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C4E7183-1083-4838-930E-C415E705FC4B}"/>
                  </a:ext>
                </a:extLst>
              </p:cNvPr>
              <p:cNvSpPr/>
              <p:nvPr/>
            </p:nvSpPr>
            <p:spPr>
              <a:xfrm>
                <a:off x="4363977" y="6096682"/>
                <a:ext cx="485368" cy="73890"/>
              </a:xfrm>
              <a:prstGeom prst="rect">
                <a:avLst/>
              </a:prstGeom>
              <a:solidFill>
                <a:srgbClr val="9600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214F162-0EB5-4425-B053-3586424CA26E}"/>
                  </a:ext>
                </a:extLst>
              </p:cNvPr>
              <p:cNvSpPr txBox="1"/>
              <p:nvPr/>
            </p:nvSpPr>
            <p:spPr>
              <a:xfrm>
                <a:off x="1254929" y="5836800"/>
                <a:ext cx="7461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1%—9%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4912822-BB67-4579-A629-A2A1409FD70E}"/>
                  </a:ext>
                </a:extLst>
              </p:cNvPr>
              <p:cNvSpPr txBox="1"/>
              <p:nvPr/>
            </p:nvSpPr>
            <p:spPr>
              <a:xfrm>
                <a:off x="1962792" y="5841230"/>
                <a:ext cx="8239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10%—15%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CB9E9D1-61D7-4E64-A043-16848656A4CC}"/>
                  </a:ext>
                </a:extLst>
              </p:cNvPr>
              <p:cNvSpPr txBox="1"/>
              <p:nvPr/>
            </p:nvSpPr>
            <p:spPr>
              <a:xfrm>
                <a:off x="2728261" y="5841230"/>
                <a:ext cx="8042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16%—20%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8A33C35-9136-431F-941E-CF20BFCA710B}"/>
                  </a:ext>
                </a:extLst>
              </p:cNvPr>
              <p:cNvSpPr txBox="1"/>
              <p:nvPr/>
            </p:nvSpPr>
            <p:spPr>
              <a:xfrm>
                <a:off x="3487228" y="5845042"/>
                <a:ext cx="8042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21%—25%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49830C3C-C23B-4339-9514-1BDB68FDF2C3}"/>
                  </a:ext>
                </a:extLst>
              </p:cNvPr>
              <p:cNvSpPr/>
              <p:nvPr/>
            </p:nvSpPr>
            <p:spPr>
              <a:xfrm>
                <a:off x="647403" y="6091263"/>
                <a:ext cx="485368" cy="738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EED36FD-FBDE-40DC-907B-ED11C924A785}"/>
                  </a:ext>
                </a:extLst>
              </p:cNvPr>
              <p:cNvSpPr txBox="1"/>
              <p:nvPr/>
            </p:nvSpPr>
            <p:spPr>
              <a:xfrm>
                <a:off x="689815" y="5845983"/>
                <a:ext cx="4853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8ADE981-3317-4B09-A426-8B126734CC83}"/>
                  </a:ext>
                </a:extLst>
              </p:cNvPr>
              <p:cNvSpPr txBox="1"/>
              <p:nvPr/>
            </p:nvSpPr>
            <p:spPr>
              <a:xfrm>
                <a:off x="4204323" y="5834035"/>
                <a:ext cx="7911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26%—30%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8838042-1318-44B4-989A-AF147714623C}"/>
                  </a:ext>
                </a:extLst>
              </p:cNvPr>
              <p:cNvSpPr/>
              <p:nvPr/>
            </p:nvSpPr>
            <p:spPr>
              <a:xfrm>
                <a:off x="5016456" y="6088044"/>
                <a:ext cx="485368" cy="73890"/>
              </a:xfrm>
              <a:prstGeom prst="rect">
                <a:avLst/>
              </a:prstGeom>
              <a:solidFill>
                <a:srgbClr val="64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7D80E42-94F6-4AF5-865E-B1294FF61CA7}"/>
                  </a:ext>
                </a:extLst>
              </p:cNvPr>
              <p:cNvSpPr txBox="1"/>
              <p:nvPr/>
            </p:nvSpPr>
            <p:spPr>
              <a:xfrm>
                <a:off x="4869566" y="5834532"/>
                <a:ext cx="7911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31%—40%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6927731-A63F-4AC1-B848-3A4B942319CE}"/>
                  </a:ext>
                </a:extLst>
              </p:cNvPr>
              <p:cNvSpPr/>
              <p:nvPr/>
            </p:nvSpPr>
            <p:spPr>
              <a:xfrm>
                <a:off x="5680842" y="6091263"/>
                <a:ext cx="485368" cy="73890"/>
              </a:xfrm>
              <a:prstGeom prst="rect">
                <a:avLst/>
              </a:prstGeom>
              <a:solidFill>
                <a:srgbClr val="42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28EDAD5-4A0F-42CF-B4B7-7D56B0B3CCED}"/>
                  </a:ext>
                </a:extLst>
              </p:cNvPr>
              <p:cNvSpPr txBox="1"/>
              <p:nvPr/>
            </p:nvSpPr>
            <p:spPr>
              <a:xfrm>
                <a:off x="5548383" y="5841229"/>
                <a:ext cx="7775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/>
                    </a:solidFill>
                    <a:latin typeface="Segoe UI"/>
                    <a:ea typeface="Verdana" panose="020B0604030504040204" pitchFamily="34" charset="0"/>
                    <a:cs typeface="Verdana" panose="020B0604030504040204" pitchFamily="34" charset="0"/>
                  </a:rPr>
                  <a:t>41%+</a:t>
                </a:r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C68B4CA-FAFF-458B-91D0-4390546E5AFD}"/>
              </a:ext>
            </a:extLst>
          </p:cNvPr>
          <p:cNvSpPr txBox="1"/>
          <p:nvPr/>
        </p:nvSpPr>
        <p:spPr>
          <a:xfrm>
            <a:off x="8710663" y="3919667"/>
            <a:ext cx="142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94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453</a:t>
            </a:r>
            <a:endParaRPr lang="en-US" sz="4000" b="1">
              <a:solidFill>
                <a:srgbClr val="00294C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CA227-EEEA-4A81-ADC9-61BFB8F2C289}"/>
              </a:ext>
            </a:extLst>
          </p:cNvPr>
          <p:cNvSpPr/>
          <p:nvPr/>
        </p:nvSpPr>
        <p:spPr>
          <a:xfrm>
            <a:off x="8871773" y="4758973"/>
            <a:ext cx="1101411" cy="4571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FC89D2D-2971-4FFA-BEFC-D86E3F592FD8}"/>
              </a:ext>
            </a:extLst>
          </p:cNvPr>
          <p:cNvSpPr/>
          <p:nvPr/>
        </p:nvSpPr>
        <p:spPr>
          <a:xfrm>
            <a:off x="7682024" y="5910729"/>
            <a:ext cx="485368" cy="73890"/>
          </a:xfrm>
          <a:prstGeom prst="rect">
            <a:avLst/>
          </a:prstGeom>
          <a:solidFill>
            <a:schemeClr val="bg1"/>
          </a:solidFill>
          <a:ln w="28575">
            <a:solidFill>
              <a:srgbClr val="92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2C1A9E-7D10-4551-A09E-EC20E6A94987}"/>
              </a:ext>
            </a:extLst>
          </p:cNvPr>
          <p:cNvSpPr txBox="1"/>
          <p:nvPr/>
        </p:nvSpPr>
        <p:spPr>
          <a:xfrm>
            <a:off x="6491363" y="5833808"/>
            <a:ext cx="3050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Medicaid Expansion State</a:t>
            </a:r>
          </a:p>
        </p:txBody>
      </p:sp>
    </p:spTree>
    <p:extLst>
      <p:ext uri="{BB962C8B-B14F-4D97-AF65-F5344CB8AC3E}">
        <p14:creationId xmlns:p14="http://schemas.microsoft.com/office/powerpoint/2010/main" val="257811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103740-E27B-41C4-8299-4F56B7F477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756398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A103740-E27B-41C4-8299-4F56B7F47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625364-45A0-4E2E-8FA3-99548FF6AA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>
              <a:latin typeface="Segoe UI" panose="020B0502040204020203" pitchFamily="34" charset="0"/>
              <a:ea typeface="Verdana" panose="020B0604030504040204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86E66-0EB6-4CBD-8656-B977C3CA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7" y="10577"/>
            <a:ext cx="6709525" cy="1143000"/>
          </a:xfrm>
        </p:spPr>
        <p:txBody>
          <a:bodyPr vert="horz"/>
          <a:lstStyle/>
          <a:p>
            <a:r>
              <a:rPr lang="en-US"/>
              <a:t>Where the Safety Net is Weakest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  <a:latin typeface="+mn-lt"/>
              </a:rPr>
              <a:t>Vulnerable Rural Communities v. Rural</a:t>
            </a:r>
            <a:endParaRPr lang="en-US">
              <a:latin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B866CF-8E51-45D2-9883-E3589593EEF7}"/>
              </a:ext>
            </a:extLst>
          </p:cNvPr>
          <p:cNvSpPr txBox="1"/>
          <p:nvPr/>
        </p:nvSpPr>
        <p:spPr>
          <a:xfrm>
            <a:off x="6096001" y="1420582"/>
            <a:ext cx="274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94C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Percentile Ranking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ABE43BA-C7A7-4E86-995E-C5599692ABEA}"/>
              </a:ext>
            </a:extLst>
          </p:cNvPr>
          <p:cNvSpPr/>
          <p:nvPr/>
        </p:nvSpPr>
        <p:spPr>
          <a:xfrm>
            <a:off x="4786915" y="1878289"/>
            <a:ext cx="224726" cy="3897823"/>
          </a:xfrm>
          <a:prstGeom prst="roundRect">
            <a:avLst>
              <a:gd name="adj" fmla="val 50000"/>
            </a:avLst>
          </a:prstGeom>
          <a:solidFill>
            <a:srgbClr val="3E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D35E933-A107-49CE-AEFE-D7B73D6DC399}"/>
              </a:ext>
            </a:extLst>
          </p:cNvPr>
          <p:cNvSpPr/>
          <p:nvPr/>
        </p:nvSpPr>
        <p:spPr>
          <a:xfrm>
            <a:off x="6031946" y="1878290"/>
            <a:ext cx="224726" cy="3897823"/>
          </a:xfrm>
          <a:prstGeom prst="roundRect">
            <a:avLst>
              <a:gd name="adj" fmla="val 48925"/>
            </a:avLst>
          </a:prstGeom>
          <a:solidFill>
            <a:srgbClr val="3E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6310DD1-1DA5-432C-BF2A-650A3BFC509F}"/>
              </a:ext>
            </a:extLst>
          </p:cNvPr>
          <p:cNvSpPr/>
          <p:nvPr/>
        </p:nvSpPr>
        <p:spPr>
          <a:xfrm>
            <a:off x="7276977" y="1878290"/>
            <a:ext cx="224726" cy="3897823"/>
          </a:xfrm>
          <a:prstGeom prst="roundRect">
            <a:avLst>
              <a:gd name="adj" fmla="val 48925"/>
            </a:avLst>
          </a:prstGeom>
          <a:solidFill>
            <a:srgbClr val="3E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0E2404-85C3-4A74-AB6D-602F71D76D40}"/>
              </a:ext>
            </a:extLst>
          </p:cNvPr>
          <p:cNvSpPr/>
          <p:nvPr/>
        </p:nvSpPr>
        <p:spPr>
          <a:xfrm>
            <a:off x="8522008" y="1878291"/>
            <a:ext cx="224726" cy="3897823"/>
          </a:xfrm>
          <a:prstGeom prst="roundRect">
            <a:avLst>
              <a:gd name="adj" fmla="val 48925"/>
            </a:avLst>
          </a:prstGeom>
          <a:solidFill>
            <a:srgbClr val="3E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CFDB38C-6A76-4D09-8FB3-1483AF834BB1}"/>
              </a:ext>
            </a:extLst>
          </p:cNvPr>
          <p:cNvSpPr/>
          <p:nvPr/>
        </p:nvSpPr>
        <p:spPr>
          <a:xfrm>
            <a:off x="9767039" y="1878292"/>
            <a:ext cx="224726" cy="3897823"/>
          </a:xfrm>
          <a:prstGeom prst="roundRect">
            <a:avLst>
              <a:gd name="adj" fmla="val 48925"/>
            </a:avLst>
          </a:prstGeom>
          <a:solidFill>
            <a:srgbClr val="3E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BFAE2D-7B04-4AB1-8ADE-14C44BEA2B23}"/>
              </a:ext>
            </a:extLst>
          </p:cNvPr>
          <p:cNvSpPr/>
          <p:nvPr/>
        </p:nvSpPr>
        <p:spPr>
          <a:xfrm>
            <a:off x="4788208" y="1878289"/>
            <a:ext cx="219781" cy="2594538"/>
          </a:xfrm>
          <a:prstGeom prst="roundRect">
            <a:avLst>
              <a:gd name="adj" fmla="val 489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787B87-C846-454D-AE1C-F69FAC37D6F3}"/>
              </a:ext>
            </a:extLst>
          </p:cNvPr>
          <p:cNvSpPr/>
          <p:nvPr/>
        </p:nvSpPr>
        <p:spPr>
          <a:xfrm>
            <a:off x="6031133" y="1870540"/>
            <a:ext cx="237710" cy="2660875"/>
          </a:xfrm>
          <a:prstGeom prst="roundRect">
            <a:avLst>
              <a:gd name="adj" fmla="val 489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1F21E5-4E82-4D3F-8557-71E9854B40A3}"/>
              </a:ext>
            </a:extLst>
          </p:cNvPr>
          <p:cNvSpPr/>
          <p:nvPr/>
        </p:nvSpPr>
        <p:spPr>
          <a:xfrm>
            <a:off x="7289209" y="1870539"/>
            <a:ext cx="211567" cy="1958571"/>
          </a:xfrm>
          <a:prstGeom prst="roundRect">
            <a:avLst>
              <a:gd name="adj" fmla="val 4892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CF01E68-46E8-49A1-A5DB-5F4578F77616}"/>
              </a:ext>
            </a:extLst>
          </p:cNvPr>
          <p:cNvSpPr/>
          <p:nvPr/>
        </p:nvSpPr>
        <p:spPr>
          <a:xfrm>
            <a:off x="9766224" y="1877593"/>
            <a:ext cx="224725" cy="1734874"/>
          </a:xfrm>
          <a:prstGeom prst="roundRect">
            <a:avLst>
              <a:gd name="adj" fmla="val 489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C6566E2-B01D-4190-B045-7FAC59BA5F2F}"/>
              </a:ext>
            </a:extLst>
          </p:cNvPr>
          <p:cNvSpPr/>
          <p:nvPr/>
        </p:nvSpPr>
        <p:spPr>
          <a:xfrm>
            <a:off x="8522011" y="1866635"/>
            <a:ext cx="224724" cy="1363441"/>
          </a:xfrm>
          <a:prstGeom prst="roundRect">
            <a:avLst>
              <a:gd name="adj" fmla="val 489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9972E1-1D7A-479D-9346-F38E2B150185}"/>
              </a:ext>
            </a:extLst>
          </p:cNvPr>
          <p:cNvSpPr txBox="1"/>
          <p:nvPr/>
        </p:nvSpPr>
        <p:spPr>
          <a:xfrm>
            <a:off x="9343502" y="5997193"/>
            <a:ext cx="1103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Premature Death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6A3302-457A-441E-AD6D-35208C3035DB}"/>
              </a:ext>
            </a:extLst>
          </p:cNvPr>
          <p:cNvSpPr txBox="1"/>
          <p:nvPr/>
        </p:nvSpPr>
        <p:spPr>
          <a:xfrm>
            <a:off x="8082648" y="5997193"/>
            <a:ext cx="1103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Uninsured Children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961ED8-0284-415E-987A-90161CDC98C6}"/>
              </a:ext>
            </a:extLst>
          </p:cNvPr>
          <p:cNvSpPr txBox="1"/>
          <p:nvPr/>
        </p:nvSpPr>
        <p:spPr>
          <a:xfrm>
            <a:off x="6846490" y="5997193"/>
            <a:ext cx="1103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Uninsured Adult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18BD4A-318A-4D9E-BC36-C428AD99D33F}"/>
              </a:ext>
            </a:extLst>
          </p:cNvPr>
          <p:cNvSpPr txBox="1"/>
          <p:nvPr/>
        </p:nvSpPr>
        <p:spPr>
          <a:xfrm>
            <a:off x="5585636" y="5997192"/>
            <a:ext cx="1103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Mental Health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039529-5D45-4D0E-84A5-569A0EAC4DE9}"/>
              </a:ext>
            </a:extLst>
          </p:cNvPr>
          <p:cNvSpPr txBox="1"/>
          <p:nvPr/>
        </p:nvSpPr>
        <p:spPr>
          <a:xfrm>
            <a:off x="4324782" y="5997191"/>
            <a:ext cx="1103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Primary Care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51EC0C-CE9A-4AB4-9D66-1E287E4BA892}"/>
              </a:ext>
            </a:extLst>
          </p:cNvPr>
          <p:cNvSpPr/>
          <p:nvPr/>
        </p:nvSpPr>
        <p:spPr>
          <a:xfrm>
            <a:off x="4835416" y="4530987"/>
            <a:ext cx="128016" cy="1215493"/>
          </a:xfrm>
          <a:prstGeom prst="roundRect">
            <a:avLst>
              <a:gd name="adj" fmla="val 4892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430D147-4016-45BC-8DDA-7EA388244584}"/>
              </a:ext>
            </a:extLst>
          </p:cNvPr>
          <p:cNvSpPr/>
          <p:nvPr/>
        </p:nvSpPr>
        <p:spPr>
          <a:xfrm>
            <a:off x="6078796" y="4589575"/>
            <a:ext cx="128016" cy="1154320"/>
          </a:xfrm>
          <a:prstGeom prst="roundRect">
            <a:avLst>
              <a:gd name="adj" fmla="val 4892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31610DC-681F-45EA-B31E-F5038CCDA523}"/>
              </a:ext>
            </a:extLst>
          </p:cNvPr>
          <p:cNvSpPr/>
          <p:nvPr/>
        </p:nvSpPr>
        <p:spPr>
          <a:xfrm>
            <a:off x="7334157" y="4159078"/>
            <a:ext cx="128016" cy="1569320"/>
          </a:xfrm>
          <a:prstGeom prst="roundRect">
            <a:avLst>
              <a:gd name="adj" fmla="val 4892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47E35DF-914D-4979-8D0C-C521605FEDCE}"/>
              </a:ext>
            </a:extLst>
          </p:cNvPr>
          <p:cNvSpPr/>
          <p:nvPr/>
        </p:nvSpPr>
        <p:spPr>
          <a:xfrm>
            <a:off x="8575870" y="4097995"/>
            <a:ext cx="124381" cy="1625230"/>
          </a:xfrm>
          <a:prstGeom prst="roundRect">
            <a:avLst>
              <a:gd name="adj" fmla="val 4892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C2D98E-1791-4604-962F-3B767AFD53EA}"/>
              </a:ext>
            </a:extLst>
          </p:cNvPr>
          <p:cNvGrpSpPr/>
          <p:nvPr/>
        </p:nvGrpSpPr>
        <p:grpSpPr>
          <a:xfrm>
            <a:off x="8378303" y="3549163"/>
            <a:ext cx="500463" cy="495943"/>
            <a:chOff x="4946544" y="4254283"/>
            <a:chExt cx="500463" cy="49594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1C02A02-458B-4639-A169-4D10AA64A302}"/>
                </a:ext>
              </a:extLst>
            </p:cNvPr>
            <p:cNvSpPr/>
            <p:nvPr/>
          </p:nvSpPr>
          <p:spPr>
            <a:xfrm>
              <a:off x="4946544" y="4254283"/>
              <a:ext cx="495943" cy="495943"/>
            </a:xfrm>
            <a:prstGeom prst="ellipse">
              <a:avLst/>
            </a:prstGeom>
            <a:solidFill>
              <a:srgbClr val="F45B42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7D2808-DC8D-4544-B9A4-525DBDBB0E83}"/>
                </a:ext>
              </a:extLst>
            </p:cNvPr>
            <p:cNvSpPr txBox="1"/>
            <p:nvPr/>
          </p:nvSpPr>
          <p:spPr>
            <a:xfrm>
              <a:off x="4979474" y="4317587"/>
              <a:ext cx="46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60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79C32EF-710B-4AD9-835B-80109BFFD1E0}"/>
              </a:ext>
            </a:extLst>
          </p:cNvPr>
          <p:cNvSpPr/>
          <p:nvPr/>
        </p:nvSpPr>
        <p:spPr>
          <a:xfrm>
            <a:off x="9815393" y="3975744"/>
            <a:ext cx="128016" cy="1765494"/>
          </a:xfrm>
          <a:prstGeom prst="roundRect">
            <a:avLst>
              <a:gd name="adj" fmla="val 4892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997FE-E37E-4DD7-A92F-261C7B9AFD43}"/>
              </a:ext>
            </a:extLst>
          </p:cNvPr>
          <p:cNvGrpSpPr/>
          <p:nvPr/>
        </p:nvGrpSpPr>
        <p:grpSpPr>
          <a:xfrm>
            <a:off x="9616250" y="3549163"/>
            <a:ext cx="499180" cy="495943"/>
            <a:chOff x="6175426" y="4254282"/>
            <a:chExt cx="499180" cy="49594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8CBD553-0D45-4C28-A630-C87F5A9EF885}"/>
                </a:ext>
              </a:extLst>
            </p:cNvPr>
            <p:cNvSpPr/>
            <p:nvPr/>
          </p:nvSpPr>
          <p:spPr>
            <a:xfrm>
              <a:off x="6175426" y="4254282"/>
              <a:ext cx="495943" cy="495943"/>
            </a:xfrm>
            <a:prstGeom prst="ellipse">
              <a:avLst/>
            </a:prstGeom>
            <a:solidFill>
              <a:srgbClr val="F45B42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823B18A-B389-454F-94F1-5C8744E7F3A2}"/>
                </a:ext>
              </a:extLst>
            </p:cNvPr>
            <p:cNvSpPr txBox="1"/>
            <p:nvPr/>
          </p:nvSpPr>
          <p:spPr>
            <a:xfrm>
              <a:off x="6207073" y="4317587"/>
              <a:ext cx="46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D80D8B3-DBD3-4B89-BA39-280251B486CA}"/>
              </a:ext>
            </a:extLst>
          </p:cNvPr>
          <p:cNvGrpSpPr/>
          <p:nvPr/>
        </p:nvGrpSpPr>
        <p:grpSpPr>
          <a:xfrm>
            <a:off x="4654536" y="4776237"/>
            <a:ext cx="506523" cy="495943"/>
            <a:chOff x="3701512" y="2854270"/>
            <a:chExt cx="506523" cy="49594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E87A6D2-3704-4981-9E38-26A114B831F7}"/>
                </a:ext>
              </a:extLst>
            </p:cNvPr>
            <p:cNvSpPr/>
            <p:nvPr/>
          </p:nvSpPr>
          <p:spPr>
            <a:xfrm>
              <a:off x="3701512" y="2854270"/>
              <a:ext cx="495943" cy="49594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343CF4B-84F0-4902-8ACF-3A99A6A6B50E}"/>
                </a:ext>
              </a:extLst>
            </p:cNvPr>
            <p:cNvSpPr txBox="1"/>
            <p:nvPr/>
          </p:nvSpPr>
          <p:spPr>
            <a:xfrm>
              <a:off x="3740502" y="2921494"/>
              <a:ext cx="467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B7186B-59F3-44C9-8CDF-459CEAEB93AB}"/>
              </a:ext>
            </a:extLst>
          </p:cNvPr>
          <p:cNvGrpSpPr/>
          <p:nvPr/>
        </p:nvGrpSpPr>
        <p:grpSpPr>
          <a:xfrm>
            <a:off x="4654022" y="4374410"/>
            <a:ext cx="495943" cy="495943"/>
            <a:chOff x="1211451" y="2721244"/>
            <a:chExt cx="495943" cy="49594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28582D9-3CEB-4256-B806-44D9E2CA64C3}"/>
                </a:ext>
              </a:extLst>
            </p:cNvPr>
            <p:cNvSpPr/>
            <p:nvPr/>
          </p:nvSpPr>
          <p:spPr>
            <a:xfrm>
              <a:off x="1211451" y="2721244"/>
              <a:ext cx="495943" cy="495943"/>
            </a:xfrm>
            <a:prstGeom prst="ellipse">
              <a:avLst/>
            </a:prstGeom>
            <a:solidFill>
              <a:srgbClr val="F45B42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EDCF6E-3A94-4BE7-BD94-9B2113FF3386}"/>
                </a:ext>
              </a:extLst>
            </p:cNvPr>
            <p:cNvSpPr txBox="1"/>
            <p:nvPr/>
          </p:nvSpPr>
          <p:spPr>
            <a:xfrm>
              <a:off x="1239702" y="2779404"/>
              <a:ext cx="46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33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E2A0A2-8690-4E3A-9856-55A3EFBBCA19}"/>
              </a:ext>
            </a:extLst>
          </p:cNvPr>
          <p:cNvGrpSpPr/>
          <p:nvPr/>
        </p:nvGrpSpPr>
        <p:grpSpPr>
          <a:xfrm>
            <a:off x="7150241" y="3773427"/>
            <a:ext cx="495943" cy="495943"/>
            <a:chOff x="2456481" y="2969216"/>
            <a:chExt cx="495943" cy="49594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9C25DC0-43C6-4D40-83EE-F6DBBCFF565E}"/>
                </a:ext>
              </a:extLst>
            </p:cNvPr>
            <p:cNvSpPr/>
            <p:nvPr/>
          </p:nvSpPr>
          <p:spPr>
            <a:xfrm>
              <a:off x="2456481" y="2969216"/>
              <a:ext cx="495943" cy="495943"/>
            </a:xfrm>
            <a:prstGeom prst="ellipse">
              <a:avLst/>
            </a:prstGeom>
            <a:solidFill>
              <a:srgbClr val="F45B42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EF8A2D7-0296-43DD-ABDB-60224AE0877D}"/>
                </a:ext>
              </a:extLst>
            </p:cNvPr>
            <p:cNvSpPr txBox="1"/>
            <p:nvPr/>
          </p:nvSpPr>
          <p:spPr>
            <a:xfrm>
              <a:off x="2484248" y="3035102"/>
              <a:ext cx="46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53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EAD71EC-3E1B-43C4-8E32-ABC2411251A0}"/>
              </a:ext>
            </a:extLst>
          </p:cNvPr>
          <p:cNvGrpSpPr/>
          <p:nvPr/>
        </p:nvGrpSpPr>
        <p:grpSpPr>
          <a:xfrm>
            <a:off x="5886162" y="4853324"/>
            <a:ext cx="497296" cy="495943"/>
            <a:chOff x="3701512" y="2854270"/>
            <a:chExt cx="497296" cy="49594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CF4141-20EC-41AD-9755-E0D732C1F302}"/>
                </a:ext>
              </a:extLst>
            </p:cNvPr>
            <p:cNvSpPr/>
            <p:nvPr/>
          </p:nvSpPr>
          <p:spPr>
            <a:xfrm>
              <a:off x="3701512" y="2854270"/>
              <a:ext cx="495943" cy="49594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066D6F-5241-4BAF-A2FF-9DC297DEB1D9}"/>
                </a:ext>
              </a:extLst>
            </p:cNvPr>
            <p:cNvSpPr txBox="1"/>
            <p:nvPr/>
          </p:nvSpPr>
          <p:spPr>
            <a:xfrm>
              <a:off x="3731275" y="2921583"/>
              <a:ext cx="467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17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C36E04F-D7BF-412C-9355-1FA7CECFC357}"/>
              </a:ext>
            </a:extLst>
          </p:cNvPr>
          <p:cNvGrpSpPr/>
          <p:nvPr/>
        </p:nvGrpSpPr>
        <p:grpSpPr>
          <a:xfrm>
            <a:off x="5889387" y="4414667"/>
            <a:ext cx="495943" cy="495943"/>
            <a:chOff x="1211451" y="2721244"/>
            <a:chExt cx="495943" cy="49594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6D8C363-9DD0-48DC-A82C-5E29F9E524DE}"/>
                </a:ext>
              </a:extLst>
            </p:cNvPr>
            <p:cNvSpPr/>
            <p:nvPr/>
          </p:nvSpPr>
          <p:spPr>
            <a:xfrm>
              <a:off x="1211451" y="2721244"/>
              <a:ext cx="495943" cy="495943"/>
            </a:xfrm>
            <a:prstGeom prst="ellipse">
              <a:avLst/>
            </a:prstGeom>
            <a:solidFill>
              <a:srgbClr val="F45B42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B701936-A329-4262-87F0-7560338A7F7E}"/>
                </a:ext>
              </a:extLst>
            </p:cNvPr>
            <p:cNvSpPr txBox="1"/>
            <p:nvPr/>
          </p:nvSpPr>
          <p:spPr>
            <a:xfrm>
              <a:off x="1239702" y="2779404"/>
              <a:ext cx="46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23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1E63EA-0D30-4C71-AB55-F180BAE805BB}"/>
              </a:ext>
            </a:extLst>
          </p:cNvPr>
          <p:cNvGrpSpPr/>
          <p:nvPr/>
        </p:nvGrpSpPr>
        <p:grpSpPr>
          <a:xfrm>
            <a:off x="7140356" y="2885104"/>
            <a:ext cx="506523" cy="495943"/>
            <a:chOff x="3701512" y="2854270"/>
            <a:chExt cx="506523" cy="49594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471B6D1-468F-41A1-A9C3-5069FB1164CF}"/>
                </a:ext>
              </a:extLst>
            </p:cNvPr>
            <p:cNvSpPr/>
            <p:nvPr/>
          </p:nvSpPr>
          <p:spPr>
            <a:xfrm>
              <a:off x="3701512" y="2854270"/>
              <a:ext cx="495943" cy="49594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8897396-AC9E-412A-8A7C-871207C41C20}"/>
                </a:ext>
              </a:extLst>
            </p:cNvPr>
            <p:cNvSpPr txBox="1"/>
            <p:nvPr/>
          </p:nvSpPr>
          <p:spPr>
            <a:xfrm>
              <a:off x="3740502" y="2921494"/>
              <a:ext cx="467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73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271A3C-A333-49F1-9247-73FB89FC72AC}"/>
              </a:ext>
            </a:extLst>
          </p:cNvPr>
          <p:cNvGrpSpPr/>
          <p:nvPr/>
        </p:nvGrpSpPr>
        <p:grpSpPr>
          <a:xfrm>
            <a:off x="8378303" y="3169382"/>
            <a:ext cx="506523" cy="495943"/>
            <a:chOff x="3701512" y="2854270"/>
            <a:chExt cx="506523" cy="49594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0367382-F977-4C66-8D35-A3D669A564CD}"/>
                </a:ext>
              </a:extLst>
            </p:cNvPr>
            <p:cNvSpPr/>
            <p:nvPr/>
          </p:nvSpPr>
          <p:spPr>
            <a:xfrm>
              <a:off x="3701512" y="2854270"/>
              <a:ext cx="495943" cy="49594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D9DD47-5BF1-46CD-B68A-953BECE8D4E7}"/>
                </a:ext>
              </a:extLst>
            </p:cNvPr>
            <p:cNvSpPr txBox="1"/>
            <p:nvPr/>
          </p:nvSpPr>
          <p:spPr>
            <a:xfrm>
              <a:off x="3740502" y="2921494"/>
              <a:ext cx="467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69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0DC3453-5160-4693-BD71-2BC0F8DC628D}"/>
              </a:ext>
            </a:extLst>
          </p:cNvPr>
          <p:cNvGrpSpPr/>
          <p:nvPr/>
        </p:nvGrpSpPr>
        <p:grpSpPr>
          <a:xfrm>
            <a:off x="9633787" y="2836602"/>
            <a:ext cx="506523" cy="495943"/>
            <a:chOff x="3701512" y="2854270"/>
            <a:chExt cx="506523" cy="49594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15472FE-CB92-4D5B-A0C1-9C39E1C22198}"/>
                </a:ext>
              </a:extLst>
            </p:cNvPr>
            <p:cNvSpPr/>
            <p:nvPr/>
          </p:nvSpPr>
          <p:spPr>
            <a:xfrm>
              <a:off x="3701512" y="2854270"/>
              <a:ext cx="495943" cy="49594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776DC72-9041-48A6-89F4-67DAC9127F21}"/>
                </a:ext>
              </a:extLst>
            </p:cNvPr>
            <p:cNvSpPr txBox="1"/>
            <p:nvPr/>
          </p:nvSpPr>
          <p:spPr>
            <a:xfrm>
              <a:off x="3740502" y="2921494"/>
              <a:ext cx="467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ea typeface="Verdana" panose="020B0604030504040204" pitchFamily="34" charset="0"/>
                  <a:cs typeface="Segoe UI" panose="020B0502040204020203" pitchFamily="34" charset="0"/>
                </a:rPr>
                <a:t>77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FC3D14-36FD-4B00-A29C-F124F632CC9B}"/>
              </a:ext>
            </a:extLst>
          </p:cNvPr>
          <p:cNvGrpSpPr/>
          <p:nvPr/>
        </p:nvGrpSpPr>
        <p:grpSpPr>
          <a:xfrm>
            <a:off x="942843" y="1999767"/>
            <a:ext cx="2666960" cy="3594732"/>
            <a:chOff x="697899" y="1956375"/>
            <a:chExt cx="2666960" cy="35947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5170D7-0C1A-4C47-AC22-3E9D516845BF}"/>
                </a:ext>
              </a:extLst>
            </p:cNvPr>
            <p:cNvGrpSpPr/>
            <p:nvPr/>
          </p:nvGrpSpPr>
          <p:grpSpPr>
            <a:xfrm>
              <a:off x="771290" y="1956375"/>
              <a:ext cx="2593569" cy="1671014"/>
              <a:chOff x="289919" y="2162278"/>
              <a:chExt cx="2593569" cy="1671014"/>
            </a:xfrm>
          </p:grpSpPr>
          <p:pic>
            <p:nvPicPr>
              <p:cNvPr id="276" name="Picture 275">
                <a:extLst>
                  <a:ext uri="{FF2B5EF4-FFF2-40B4-BE49-F238E27FC236}">
                    <a16:creationId xmlns:a16="http://schemas.microsoft.com/office/drawing/2014/main" id="{A48F9DFB-A9DE-4EBF-81B0-9EF9F86B2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19" y="2162278"/>
                <a:ext cx="2560799" cy="866340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BA26247-C49C-4BB3-A108-15130AA68355}"/>
                  </a:ext>
                </a:extLst>
              </p:cNvPr>
              <p:cNvSpPr txBox="1"/>
              <p:nvPr/>
            </p:nvSpPr>
            <p:spPr>
              <a:xfrm>
                <a:off x="588377" y="3186961"/>
                <a:ext cx="2295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Vulnerable Hospital Community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BA19587-8767-4654-AB56-5AB8FC80668C}"/>
                </a:ext>
              </a:extLst>
            </p:cNvPr>
            <p:cNvGrpSpPr/>
            <p:nvPr/>
          </p:nvGrpSpPr>
          <p:grpSpPr>
            <a:xfrm>
              <a:off x="737429" y="4251847"/>
              <a:ext cx="2560799" cy="1299260"/>
              <a:chOff x="289919" y="2162278"/>
              <a:chExt cx="2560799" cy="1299260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0649759-9072-4DE8-8C7D-CCDE1D3C9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19" y="2162278"/>
                <a:ext cx="2560799" cy="866340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234103E-CA37-4C32-AD57-45DBFCF2E145}"/>
                  </a:ext>
                </a:extLst>
              </p:cNvPr>
              <p:cNvSpPr txBox="1"/>
              <p:nvPr/>
            </p:nvSpPr>
            <p:spPr>
              <a:xfrm>
                <a:off x="1004905" y="3092206"/>
                <a:ext cx="1313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Segoe UI Light" panose="020B0502040204020203" pitchFamily="34" charset="0"/>
                    <a:ea typeface="Verdana" panose="020B0604030504040204" pitchFamily="34" charset="0"/>
                    <a:cs typeface="Segoe UI Light" panose="020B0502040204020203" pitchFamily="34" charset="0"/>
                  </a:rPr>
                  <a:t>Rural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63186A-63CE-4BA2-B736-FB0858329AFB}"/>
                </a:ext>
              </a:extLst>
            </p:cNvPr>
            <p:cNvSpPr/>
            <p:nvPr/>
          </p:nvSpPr>
          <p:spPr>
            <a:xfrm>
              <a:off x="697899" y="1956375"/>
              <a:ext cx="754516" cy="92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19EC6B-0C9F-4619-91C8-A37058E832D5}"/>
                </a:ext>
              </a:extLst>
            </p:cNvPr>
            <p:cNvGrpSpPr/>
            <p:nvPr/>
          </p:nvGrpSpPr>
          <p:grpSpPr>
            <a:xfrm>
              <a:off x="810339" y="2142892"/>
              <a:ext cx="529636" cy="693710"/>
              <a:chOff x="441425" y="4941068"/>
              <a:chExt cx="958757" cy="1255766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30C0C95-DFD3-441C-82F9-C276E884E460}"/>
                  </a:ext>
                </a:extLst>
              </p:cNvPr>
              <p:cNvGrpSpPr/>
              <p:nvPr/>
            </p:nvGrpSpPr>
            <p:grpSpPr>
              <a:xfrm rot="5400000">
                <a:off x="292921" y="5089572"/>
                <a:ext cx="1255766" cy="958757"/>
                <a:chOff x="2824910" y="3362566"/>
                <a:chExt cx="1616177" cy="1233925"/>
              </a:xfrm>
            </p:grpSpPr>
            <p:pic>
              <p:nvPicPr>
                <p:cNvPr id="104" name="Graphic 103">
                  <a:extLst>
                    <a:ext uri="{FF2B5EF4-FFF2-40B4-BE49-F238E27FC236}">
                      <a16:creationId xmlns:a16="http://schemas.microsoft.com/office/drawing/2014/main" id="{E96BE812-D2A9-439F-ADF0-CBE2BDF95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027576" y="3182982"/>
                  <a:ext cx="1211580" cy="1615440"/>
                </a:xfrm>
                <a:prstGeom prst="rect">
                  <a:avLst/>
                </a:prstGeom>
              </p:spPr>
            </p:pic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EDBC210-33BA-4D82-AA96-1DE8D00E1C01}"/>
                    </a:ext>
                  </a:extLst>
                </p:cNvPr>
                <p:cNvSpPr/>
                <p:nvPr/>
              </p:nvSpPr>
              <p:spPr>
                <a:xfrm>
                  <a:off x="2824911" y="3362567"/>
                  <a:ext cx="1225122" cy="1225122"/>
                </a:xfrm>
                <a:custGeom>
                  <a:avLst/>
                  <a:gdLst>
                    <a:gd name="connsiteX0" fmla="*/ 722669 w 1225122"/>
                    <a:gd name="connsiteY0" fmla="*/ 100115 h 1225122"/>
                    <a:gd name="connsiteX1" fmla="*/ 1144993 w 1225122"/>
                    <a:gd name="connsiteY1" fmla="*/ 722669 h 1225122"/>
                    <a:gd name="connsiteX2" fmla="*/ 522439 w 1225122"/>
                    <a:gd name="connsiteY2" fmla="*/ 1144993 h 1225122"/>
                    <a:gd name="connsiteX3" fmla="*/ 100115 w 1225122"/>
                    <a:gd name="connsiteY3" fmla="*/ 522439 h 1225122"/>
                    <a:gd name="connsiteX4" fmla="*/ 722669 w 1225122"/>
                    <a:gd name="connsiteY4" fmla="*/ 100115 h 1225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122" h="1225122">
                      <a:moveTo>
                        <a:pt x="722669" y="100115"/>
                      </a:moveTo>
                      <a:cubicBezTo>
                        <a:pt x="1011204" y="155407"/>
                        <a:pt x="1200285" y="434134"/>
                        <a:pt x="1144993" y="722669"/>
                      </a:cubicBezTo>
                      <a:cubicBezTo>
                        <a:pt x="1089701" y="1011204"/>
                        <a:pt x="810974" y="1200285"/>
                        <a:pt x="522439" y="1144993"/>
                      </a:cubicBezTo>
                      <a:cubicBezTo>
                        <a:pt x="233904" y="1089701"/>
                        <a:pt x="44823" y="810974"/>
                        <a:pt x="100115" y="522439"/>
                      </a:cubicBezTo>
                      <a:cubicBezTo>
                        <a:pt x="155407" y="233904"/>
                        <a:pt x="434134" y="44823"/>
                        <a:pt x="722669" y="1001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0E2A4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aphic 6">
                <a:extLst>
                  <a:ext uri="{FF2B5EF4-FFF2-40B4-BE49-F238E27FC236}">
                    <a16:creationId xmlns:a16="http://schemas.microsoft.com/office/drawing/2014/main" id="{A13FF7CD-6E84-4324-B618-548C47582F37}"/>
                  </a:ext>
                </a:extLst>
              </p:cNvPr>
              <p:cNvGrpSpPr/>
              <p:nvPr/>
            </p:nvGrpSpPr>
            <p:grpSpPr>
              <a:xfrm>
                <a:off x="645003" y="5129158"/>
                <a:ext cx="537042" cy="511947"/>
                <a:chOff x="974883" y="5027838"/>
                <a:chExt cx="1029166" cy="981075"/>
              </a:xfrm>
              <a:solidFill>
                <a:schemeClr val="accent1"/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7377F53-A818-4D5D-AAB9-AC4D07B69D8B}"/>
                    </a:ext>
                  </a:extLst>
                </p:cNvPr>
                <p:cNvSpPr/>
                <p:nvPr/>
              </p:nvSpPr>
              <p:spPr>
                <a:xfrm>
                  <a:off x="1389435" y="5385642"/>
                  <a:ext cx="201986" cy="134657"/>
                </a:xfrm>
                <a:custGeom>
                  <a:avLst/>
                  <a:gdLst>
                    <a:gd name="connsiteX0" fmla="*/ 204871 w 201985"/>
                    <a:gd name="connsiteY0" fmla="*/ 117344 h 134657"/>
                    <a:gd name="connsiteX1" fmla="*/ 187558 w 201985"/>
                    <a:gd name="connsiteY1" fmla="*/ 100031 h 134657"/>
                    <a:gd name="connsiteX2" fmla="*/ 162551 w 201985"/>
                    <a:gd name="connsiteY2" fmla="*/ 100031 h 134657"/>
                    <a:gd name="connsiteX3" fmla="*/ 162551 w 201985"/>
                    <a:gd name="connsiteY3" fmla="*/ 17313 h 134657"/>
                    <a:gd name="connsiteX4" fmla="*/ 145237 w 201985"/>
                    <a:gd name="connsiteY4" fmla="*/ 0 h 134657"/>
                    <a:gd name="connsiteX5" fmla="*/ 53863 w 201985"/>
                    <a:gd name="connsiteY5" fmla="*/ 0 h 134657"/>
                    <a:gd name="connsiteX6" fmla="*/ 36550 w 201985"/>
                    <a:gd name="connsiteY6" fmla="*/ 17313 h 134657"/>
                    <a:gd name="connsiteX7" fmla="*/ 36550 w 201985"/>
                    <a:gd name="connsiteY7" fmla="*/ 100031 h 134657"/>
                    <a:gd name="connsiteX8" fmla="*/ 17313 w 201985"/>
                    <a:gd name="connsiteY8" fmla="*/ 100031 h 134657"/>
                    <a:gd name="connsiteX9" fmla="*/ 0 w 201985"/>
                    <a:gd name="connsiteY9" fmla="*/ 117344 h 134657"/>
                    <a:gd name="connsiteX10" fmla="*/ 17313 w 201985"/>
                    <a:gd name="connsiteY10" fmla="*/ 134657 h 134657"/>
                    <a:gd name="connsiteX11" fmla="*/ 187558 w 201985"/>
                    <a:gd name="connsiteY11" fmla="*/ 134657 h 134657"/>
                    <a:gd name="connsiteX12" fmla="*/ 204871 w 201985"/>
                    <a:gd name="connsiteY12" fmla="*/ 117344 h 134657"/>
                    <a:gd name="connsiteX13" fmla="*/ 127924 w 201985"/>
                    <a:gd name="connsiteY13" fmla="*/ 100031 h 134657"/>
                    <a:gd name="connsiteX14" fmla="*/ 71176 w 201985"/>
                    <a:gd name="connsiteY14" fmla="*/ 100031 h 134657"/>
                    <a:gd name="connsiteX15" fmla="*/ 71176 w 201985"/>
                    <a:gd name="connsiteY15" fmla="*/ 34626 h 134657"/>
                    <a:gd name="connsiteX16" fmla="*/ 127924 w 201985"/>
                    <a:gd name="connsiteY16" fmla="*/ 34626 h 134657"/>
                    <a:gd name="connsiteX17" fmla="*/ 127924 w 201985"/>
                    <a:gd name="connsiteY17" fmla="*/ 100031 h 13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1985" h="134657">
                      <a:moveTo>
                        <a:pt x="204871" y="117344"/>
                      </a:moveTo>
                      <a:cubicBezTo>
                        <a:pt x="204871" y="107726"/>
                        <a:pt x="197177" y="100031"/>
                        <a:pt x="187558" y="100031"/>
                      </a:cubicBezTo>
                      <a:lnTo>
                        <a:pt x="162551" y="100031"/>
                      </a:lnTo>
                      <a:lnTo>
                        <a:pt x="162551" y="17313"/>
                      </a:lnTo>
                      <a:cubicBezTo>
                        <a:pt x="162551" y="7695"/>
                        <a:pt x="154856" y="0"/>
                        <a:pt x="145237" y="0"/>
                      </a:cubicBezTo>
                      <a:lnTo>
                        <a:pt x="53863" y="0"/>
                      </a:lnTo>
                      <a:cubicBezTo>
                        <a:pt x="44245" y="0"/>
                        <a:pt x="36550" y="7695"/>
                        <a:pt x="36550" y="17313"/>
                      </a:cubicBezTo>
                      <a:lnTo>
                        <a:pt x="36550" y="100031"/>
                      </a:lnTo>
                      <a:lnTo>
                        <a:pt x="17313" y="100031"/>
                      </a:lnTo>
                      <a:cubicBezTo>
                        <a:pt x="7695" y="100031"/>
                        <a:pt x="0" y="107726"/>
                        <a:pt x="0" y="117344"/>
                      </a:cubicBezTo>
                      <a:cubicBezTo>
                        <a:pt x="0" y="126963"/>
                        <a:pt x="7695" y="134657"/>
                        <a:pt x="17313" y="134657"/>
                      </a:cubicBezTo>
                      <a:lnTo>
                        <a:pt x="187558" y="134657"/>
                      </a:lnTo>
                      <a:cubicBezTo>
                        <a:pt x="197177" y="135619"/>
                        <a:pt x="204871" y="126963"/>
                        <a:pt x="204871" y="117344"/>
                      </a:cubicBezTo>
                      <a:close/>
                      <a:moveTo>
                        <a:pt x="127924" y="100031"/>
                      </a:moveTo>
                      <a:lnTo>
                        <a:pt x="71176" y="100031"/>
                      </a:lnTo>
                      <a:lnTo>
                        <a:pt x="71176" y="34626"/>
                      </a:lnTo>
                      <a:lnTo>
                        <a:pt x="127924" y="34626"/>
                      </a:lnTo>
                      <a:lnTo>
                        <a:pt x="127924" y="10003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F4B4EFE-B768-4396-B7C2-63CB46B780FD}"/>
                    </a:ext>
                  </a:extLst>
                </p:cNvPr>
                <p:cNvSpPr/>
                <p:nvPr/>
              </p:nvSpPr>
              <p:spPr>
                <a:xfrm>
                  <a:off x="979692" y="5033128"/>
                  <a:ext cx="1009929" cy="961838"/>
                </a:xfrm>
                <a:custGeom>
                  <a:avLst/>
                  <a:gdLst>
                    <a:gd name="connsiteX0" fmla="*/ 1001273 w 1009929"/>
                    <a:gd name="connsiteY0" fmla="*/ 407339 h 961838"/>
                    <a:gd name="connsiteX1" fmla="*/ 998387 w 1009929"/>
                    <a:gd name="connsiteY1" fmla="*/ 407339 h 961838"/>
                    <a:gd name="connsiteX2" fmla="*/ 1005120 w 1009929"/>
                    <a:gd name="connsiteY2" fmla="*/ 373674 h 961838"/>
                    <a:gd name="connsiteX3" fmla="*/ 1006082 w 1009929"/>
                    <a:gd name="connsiteY3" fmla="*/ 357323 h 961838"/>
                    <a:gd name="connsiteX4" fmla="*/ 888738 w 1009929"/>
                    <a:gd name="connsiteY4" fmla="*/ 126482 h 961838"/>
                    <a:gd name="connsiteX5" fmla="*/ 865654 w 1009929"/>
                    <a:gd name="connsiteY5" fmla="*/ 126482 h 961838"/>
                    <a:gd name="connsiteX6" fmla="*/ 748310 w 1009929"/>
                    <a:gd name="connsiteY6" fmla="*/ 357323 h 961838"/>
                    <a:gd name="connsiteX7" fmla="*/ 749271 w 1009929"/>
                    <a:gd name="connsiteY7" fmla="*/ 373674 h 961838"/>
                    <a:gd name="connsiteX8" fmla="*/ 774279 w 1009929"/>
                    <a:gd name="connsiteY8" fmla="*/ 441003 h 961838"/>
                    <a:gd name="connsiteX9" fmla="*/ 715607 w 1009929"/>
                    <a:gd name="connsiteY9" fmla="*/ 462163 h 961838"/>
                    <a:gd name="connsiteX10" fmla="*/ 715607 w 1009929"/>
                    <a:gd name="connsiteY10" fmla="*/ 304422 h 961838"/>
                    <a:gd name="connsiteX11" fmla="*/ 715607 w 1009929"/>
                    <a:gd name="connsiteY11" fmla="*/ 303460 h 961838"/>
                    <a:gd name="connsiteX12" fmla="*/ 714645 w 1009929"/>
                    <a:gd name="connsiteY12" fmla="*/ 298651 h 961838"/>
                    <a:gd name="connsiteX13" fmla="*/ 714645 w 1009929"/>
                    <a:gd name="connsiteY13" fmla="*/ 297689 h 961838"/>
                    <a:gd name="connsiteX14" fmla="*/ 711760 w 1009929"/>
                    <a:gd name="connsiteY14" fmla="*/ 292880 h 961838"/>
                    <a:gd name="connsiteX15" fmla="*/ 522278 w 1009929"/>
                    <a:gd name="connsiteY15" fmla="*/ 86085 h 961838"/>
                    <a:gd name="connsiteX16" fmla="*/ 496308 w 1009929"/>
                    <a:gd name="connsiteY16" fmla="*/ 86085 h 961838"/>
                    <a:gd name="connsiteX17" fmla="*/ 404934 w 1009929"/>
                    <a:gd name="connsiteY17" fmla="*/ 187078 h 961838"/>
                    <a:gd name="connsiteX18" fmla="*/ 404934 w 1009929"/>
                    <a:gd name="connsiteY18" fmla="*/ 108207 h 961838"/>
                    <a:gd name="connsiteX19" fmla="*/ 387620 w 1009929"/>
                    <a:gd name="connsiteY19" fmla="*/ 90894 h 961838"/>
                    <a:gd name="connsiteX20" fmla="*/ 370307 w 1009929"/>
                    <a:gd name="connsiteY20" fmla="*/ 108207 h 961838"/>
                    <a:gd name="connsiteX21" fmla="*/ 370307 w 1009929"/>
                    <a:gd name="connsiteY21" fmla="*/ 225551 h 961838"/>
                    <a:gd name="connsiteX22" fmla="*/ 309712 w 1009929"/>
                    <a:gd name="connsiteY22" fmla="*/ 292880 h 961838"/>
                    <a:gd name="connsiteX23" fmla="*/ 306826 w 1009929"/>
                    <a:gd name="connsiteY23" fmla="*/ 297689 h 961838"/>
                    <a:gd name="connsiteX24" fmla="*/ 306826 w 1009929"/>
                    <a:gd name="connsiteY24" fmla="*/ 298651 h 961838"/>
                    <a:gd name="connsiteX25" fmla="*/ 305864 w 1009929"/>
                    <a:gd name="connsiteY25" fmla="*/ 303460 h 961838"/>
                    <a:gd name="connsiteX26" fmla="*/ 305864 w 1009929"/>
                    <a:gd name="connsiteY26" fmla="*/ 304422 h 961838"/>
                    <a:gd name="connsiteX27" fmla="*/ 305864 w 1009929"/>
                    <a:gd name="connsiteY27" fmla="*/ 469858 h 961838"/>
                    <a:gd name="connsiteX28" fmla="*/ 156779 w 1009929"/>
                    <a:gd name="connsiteY28" fmla="*/ 421766 h 961838"/>
                    <a:gd name="connsiteX29" fmla="*/ 156779 w 1009929"/>
                    <a:gd name="connsiteY29" fmla="*/ 365979 h 961838"/>
                    <a:gd name="connsiteX30" fmla="*/ 268353 w 1009929"/>
                    <a:gd name="connsiteY30" fmla="*/ 251521 h 961838"/>
                    <a:gd name="connsiteX31" fmla="*/ 269314 w 1009929"/>
                    <a:gd name="connsiteY31" fmla="*/ 235169 h 961838"/>
                    <a:gd name="connsiteX32" fmla="*/ 151970 w 1009929"/>
                    <a:gd name="connsiteY32" fmla="*/ 4328 h 961838"/>
                    <a:gd name="connsiteX33" fmla="*/ 128886 w 1009929"/>
                    <a:gd name="connsiteY33" fmla="*/ 4328 h 961838"/>
                    <a:gd name="connsiteX34" fmla="*/ 11542 w 1009929"/>
                    <a:gd name="connsiteY34" fmla="*/ 235169 h 961838"/>
                    <a:gd name="connsiteX35" fmla="*/ 12504 w 1009929"/>
                    <a:gd name="connsiteY35" fmla="*/ 251521 h 961838"/>
                    <a:gd name="connsiteX36" fmla="*/ 120230 w 1009929"/>
                    <a:gd name="connsiteY36" fmla="*/ 365018 h 961838"/>
                    <a:gd name="connsiteX37" fmla="*/ 120230 w 1009929"/>
                    <a:gd name="connsiteY37" fmla="*/ 415033 h 961838"/>
                    <a:gd name="connsiteX38" fmla="*/ 17313 w 1009929"/>
                    <a:gd name="connsiteY38" fmla="*/ 407339 h 961838"/>
                    <a:gd name="connsiteX39" fmla="*/ 0 w 1009929"/>
                    <a:gd name="connsiteY39" fmla="*/ 424652 h 961838"/>
                    <a:gd name="connsiteX40" fmla="*/ 0 w 1009929"/>
                    <a:gd name="connsiteY40" fmla="*/ 951739 h 961838"/>
                    <a:gd name="connsiteX41" fmla="*/ 17313 w 1009929"/>
                    <a:gd name="connsiteY41" fmla="*/ 969052 h 961838"/>
                    <a:gd name="connsiteX42" fmla="*/ 1001273 w 1009929"/>
                    <a:gd name="connsiteY42" fmla="*/ 969052 h 961838"/>
                    <a:gd name="connsiteX43" fmla="*/ 1018586 w 1009929"/>
                    <a:gd name="connsiteY43" fmla="*/ 951739 h 961838"/>
                    <a:gd name="connsiteX44" fmla="*/ 1018586 w 1009929"/>
                    <a:gd name="connsiteY44" fmla="*/ 424652 h 961838"/>
                    <a:gd name="connsiteX45" fmla="*/ 1001273 w 1009929"/>
                    <a:gd name="connsiteY45" fmla="*/ 407339 h 961838"/>
                    <a:gd name="connsiteX46" fmla="*/ 876234 w 1009929"/>
                    <a:gd name="connsiteY46" fmla="*/ 163993 h 961838"/>
                    <a:gd name="connsiteX47" fmla="*/ 970494 w 1009929"/>
                    <a:gd name="connsiteY47" fmla="*/ 357323 h 961838"/>
                    <a:gd name="connsiteX48" fmla="*/ 969532 w 1009929"/>
                    <a:gd name="connsiteY48" fmla="*/ 370789 h 961838"/>
                    <a:gd name="connsiteX49" fmla="*/ 894509 w 1009929"/>
                    <a:gd name="connsiteY49" fmla="*/ 452545 h 961838"/>
                    <a:gd name="connsiteX50" fmla="*/ 894509 w 1009929"/>
                    <a:gd name="connsiteY50" fmla="*/ 362132 h 961838"/>
                    <a:gd name="connsiteX51" fmla="*/ 877196 w 1009929"/>
                    <a:gd name="connsiteY51" fmla="*/ 344819 h 961838"/>
                    <a:gd name="connsiteX52" fmla="*/ 859883 w 1009929"/>
                    <a:gd name="connsiteY52" fmla="*/ 362132 h 961838"/>
                    <a:gd name="connsiteX53" fmla="*/ 859883 w 1009929"/>
                    <a:gd name="connsiteY53" fmla="*/ 452545 h 961838"/>
                    <a:gd name="connsiteX54" fmla="*/ 782936 w 1009929"/>
                    <a:gd name="connsiteY54" fmla="*/ 370789 h 961838"/>
                    <a:gd name="connsiteX55" fmla="*/ 781974 w 1009929"/>
                    <a:gd name="connsiteY55" fmla="*/ 357323 h 961838"/>
                    <a:gd name="connsiteX56" fmla="*/ 876234 w 1009929"/>
                    <a:gd name="connsiteY56" fmla="*/ 163993 h 961838"/>
                    <a:gd name="connsiteX57" fmla="*/ 509774 w 1009929"/>
                    <a:gd name="connsiteY57" fmla="*/ 123596 h 961838"/>
                    <a:gd name="connsiteX58" fmla="*/ 656935 w 1009929"/>
                    <a:gd name="connsiteY58" fmla="*/ 286147 h 961838"/>
                    <a:gd name="connsiteX59" fmla="*/ 361651 w 1009929"/>
                    <a:gd name="connsiteY59" fmla="*/ 286147 h 961838"/>
                    <a:gd name="connsiteX60" fmla="*/ 509774 w 1009929"/>
                    <a:gd name="connsiteY60" fmla="*/ 123596 h 961838"/>
                    <a:gd name="connsiteX61" fmla="*/ 339529 w 1009929"/>
                    <a:gd name="connsiteY61" fmla="*/ 321735 h 961838"/>
                    <a:gd name="connsiteX62" fmla="*/ 678095 w 1009929"/>
                    <a:gd name="connsiteY62" fmla="*/ 321735 h 961838"/>
                    <a:gd name="connsiteX63" fmla="*/ 678095 w 1009929"/>
                    <a:gd name="connsiteY63" fmla="*/ 477553 h 961838"/>
                    <a:gd name="connsiteX64" fmla="*/ 621347 w 1009929"/>
                    <a:gd name="connsiteY64" fmla="*/ 507370 h 961838"/>
                    <a:gd name="connsiteX65" fmla="*/ 446293 w 1009929"/>
                    <a:gd name="connsiteY65" fmla="*/ 561233 h 961838"/>
                    <a:gd name="connsiteX66" fmla="*/ 338567 w 1009929"/>
                    <a:gd name="connsiteY66" fmla="*/ 487171 h 961838"/>
                    <a:gd name="connsiteX67" fmla="*/ 338567 w 1009929"/>
                    <a:gd name="connsiteY67" fmla="*/ 321735 h 961838"/>
                    <a:gd name="connsiteX68" fmla="*/ 45206 w 1009929"/>
                    <a:gd name="connsiteY68" fmla="*/ 247673 h 961838"/>
                    <a:gd name="connsiteX69" fmla="*/ 44245 w 1009929"/>
                    <a:gd name="connsiteY69" fmla="*/ 234208 h 961838"/>
                    <a:gd name="connsiteX70" fmla="*/ 138505 w 1009929"/>
                    <a:gd name="connsiteY70" fmla="*/ 40878 h 961838"/>
                    <a:gd name="connsiteX71" fmla="*/ 232765 w 1009929"/>
                    <a:gd name="connsiteY71" fmla="*/ 234208 h 961838"/>
                    <a:gd name="connsiteX72" fmla="*/ 231803 w 1009929"/>
                    <a:gd name="connsiteY72" fmla="*/ 247673 h 961838"/>
                    <a:gd name="connsiteX73" fmla="*/ 154856 w 1009929"/>
                    <a:gd name="connsiteY73" fmla="*/ 329430 h 961838"/>
                    <a:gd name="connsiteX74" fmla="*/ 154856 w 1009929"/>
                    <a:gd name="connsiteY74" fmla="*/ 223627 h 961838"/>
                    <a:gd name="connsiteX75" fmla="*/ 137543 w 1009929"/>
                    <a:gd name="connsiteY75" fmla="*/ 206314 h 961838"/>
                    <a:gd name="connsiteX76" fmla="*/ 120230 w 1009929"/>
                    <a:gd name="connsiteY76" fmla="*/ 223627 h 961838"/>
                    <a:gd name="connsiteX77" fmla="*/ 120230 w 1009929"/>
                    <a:gd name="connsiteY77" fmla="*/ 329430 h 961838"/>
                    <a:gd name="connsiteX78" fmla="*/ 45206 w 1009929"/>
                    <a:gd name="connsiteY78" fmla="*/ 247673 h 961838"/>
                    <a:gd name="connsiteX79" fmla="*/ 35588 w 1009929"/>
                    <a:gd name="connsiteY79" fmla="*/ 442927 h 961838"/>
                    <a:gd name="connsiteX80" fmla="*/ 414552 w 1009929"/>
                    <a:gd name="connsiteY80" fmla="*/ 578546 h 961838"/>
                    <a:gd name="connsiteX81" fmla="*/ 337605 w 1009929"/>
                    <a:gd name="connsiteY81" fmla="*/ 632409 h 961838"/>
                    <a:gd name="connsiteX82" fmla="*/ 35588 w 1009929"/>
                    <a:gd name="connsiteY82" fmla="*/ 524683 h 961838"/>
                    <a:gd name="connsiteX83" fmla="*/ 35588 w 1009929"/>
                    <a:gd name="connsiteY83" fmla="*/ 442927 h 961838"/>
                    <a:gd name="connsiteX84" fmla="*/ 35588 w 1009929"/>
                    <a:gd name="connsiteY84" fmla="*/ 559309 h 961838"/>
                    <a:gd name="connsiteX85" fmla="*/ 311635 w 1009929"/>
                    <a:gd name="connsiteY85" fmla="*/ 656455 h 961838"/>
                    <a:gd name="connsiteX86" fmla="*/ 245269 w 1009929"/>
                    <a:gd name="connsiteY86" fmla="*/ 741096 h 961838"/>
                    <a:gd name="connsiteX87" fmla="*/ 238536 w 1009929"/>
                    <a:gd name="connsiteY87" fmla="*/ 753600 h 961838"/>
                    <a:gd name="connsiteX88" fmla="*/ 35588 w 1009929"/>
                    <a:gd name="connsiteY88" fmla="*/ 667997 h 961838"/>
                    <a:gd name="connsiteX89" fmla="*/ 35588 w 1009929"/>
                    <a:gd name="connsiteY89" fmla="*/ 559309 h 961838"/>
                    <a:gd name="connsiteX90" fmla="*/ 195253 w 1009929"/>
                    <a:gd name="connsiteY90" fmla="*/ 934426 h 961838"/>
                    <a:gd name="connsiteX91" fmla="*/ 35588 w 1009929"/>
                    <a:gd name="connsiteY91" fmla="*/ 934426 h 961838"/>
                    <a:gd name="connsiteX92" fmla="*/ 35588 w 1009929"/>
                    <a:gd name="connsiteY92" fmla="*/ 702623 h 961838"/>
                    <a:gd name="connsiteX93" fmla="*/ 222184 w 1009929"/>
                    <a:gd name="connsiteY93" fmla="*/ 786303 h 961838"/>
                    <a:gd name="connsiteX94" fmla="*/ 195253 w 1009929"/>
                    <a:gd name="connsiteY94" fmla="*/ 919036 h 961838"/>
                    <a:gd name="connsiteX95" fmla="*/ 195253 w 1009929"/>
                    <a:gd name="connsiteY95" fmla="*/ 934426 h 961838"/>
                    <a:gd name="connsiteX96" fmla="*/ 229879 w 1009929"/>
                    <a:gd name="connsiteY96" fmla="*/ 934426 h 961838"/>
                    <a:gd name="connsiteX97" fmla="*/ 229879 w 1009929"/>
                    <a:gd name="connsiteY97" fmla="*/ 919036 h 961838"/>
                    <a:gd name="connsiteX98" fmla="*/ 275086 w 1009929"/>
                    <a:gd name="connsiteY98" fmla="*/ 758409 h 961838"/>
                    <a:gd name="connsiteX99" fmla="*/ 547286 w 1009929"/>
                    <a:gd name="connsiteY99" fmla="*/ 560271 h 961838"/>
                    <a:gd name="connsiteX100" fmla="*/ 481881 w 1009929"/>
                    <a:gd name="connsiteY100" fmla="*/ 622790 h 961838"/>
                    <a:gd name="connsiteX101" fmla="*/ 402048 w 1009929"/>
                    <a:gd name="connsiteY101" fmla="*/ 745906 h 961838"/>
                    <a:gd name="connsiteX102" fmla="*/ 363575 w 1009929"/>
                    <a:gd name="connsiteY102" fmla="*/ 921922 h 961838"/>
                    <a:gd name="connsiteX103" fmla="*/ 363575 w 1009929"/>
                    <a:gd name="connsiteY103" fmla="*/ 935388 h 961838"/>
                    <a:gd name="connsiteX104" fmla="*/ 229879 w 1009929"/>
                    <a:gd name="connsiteY104" fmla="*/ 935388 h 961838"/>
                    <a:gd name="connsiteX105" fmla="*/ 983960 w 1009929"/>
                    <a:gd name="connsiteY105" fmla="*/ 934426 h 961838"/>
                    <a:gd name="connsiteX106" fmla="*/ 748310 w 1009929"/>
                    <a:gd name="connsiteY106" fmla="*/ 934426 h 961838"/>
                    <a:gd name="connsiteX107" fmla="*/ 748310 w 1009929"/>
                    <a:gd name="connsiteY107" fmla="*/ 923846 h 961838"/>
                    <a:gd name="connsiteX108" fmla="*/ 983960 w 1009929"/>
                    <a:gd name="connsiteY108" fmla="*/ 725707 h 961838"/>
                    <a:gd name="connsiteX109" fmla="*/ 983960 w 1009929"/>
                    <a:gd name="connsiteY109" fmla="*/ 934426 h 961838"/>
                    <a:gd name="connsiteX110" fmla="*/ 983960 w 1009929"/>
                    <a:gd name="connsiteY110" fmla="*/ 691081 h 961838"/>
                    <a:gd name="connsiteX111" fmla="*/ 712722 w 1009929"/>
                    <a:gd name="connsiteY111" fmla="*/ 923846 h 961838"/>
                    <a:gd name="connsiteX112" fmla="*/ 712722 w 1009929"/>
                    <a:gd name="connsiteY112" fmla="*/ 934426 h 961838"/>
                    <a:gd name="connsiteX113" fmla="*/ 587683 w 1009929"/>
                    <a:gd name="connsiteY113" fmla="*/ 934426 h 961838"/>
                    <a:gd name="connsiteX114" fmla="*/ 585759 w 1009929"/>
                    <a:gd name="connsiteY114" fmla="*/ 906533 h 961838"/>
                    <a:gd name="connsiteX115" fmla="*/ 983960 w 1009929"/>
                    <a:gd name="connsiteY115" fmla="*/ 579508 h 961838"/>
                    <a:gd name="connsiteX116" fmla="*/ 983960 w 1009929"/>
                    <a:gd name="connsiteY116" fmla="*/ 691081 h 961838"/>
                    <a:gd name="connsiteX117" fmla="*/ 983960 w 1009929"/>
                    <a:gd name="connsiteY117" fmla="*/ 544881 h 961838"/>
                    <a:gd name="connsiteX118" fmla="*/ 551133 w 1009929"/>
                    <a:gd name="connsiteY118" fmla="*/ 906533 h 961838"/>
                    <a:gd name="connsiteX119" fmla="*/ 553057 w 1009929"/>
                    <a:gd name="connsiteY119" fmla="*/ 934426 h 961838"/>
                    <a:gd name="connsiteX120" fmla="*/ 399163 w 1009929"/>
                    <a:gd name="connsiteY120" fmla="*/ 934426 h 961838"/>
                    <a:gd name="connsiteX121" fmla="*/ 399163 w 1009929"/>
                    <a:gd name="connsiteY121" fmla="*/ 920960 h 961838"/>
                    <a:gd name="connsiteX122" fmla="*/ 434751 w 1009929"/>
                    <a:gd name="connsiteY122" fmla="*/ 759371 h 961838"/>
                    <a:gd name="connsiteX123" fmla="*/ 508812 w 1009929"/>
                    <a:gd name="connsiteY123" fmla="*/ 645874 h 961838"/>
                    <a:gd name="connsiteX124" fmla="*/ 803134 w 1009929"/>
                    <a:gd name="connsiteY124" fmla="*/ 468896 h 961838"/>
                    <a:gd name="connsiteX125" fmla="*/ 859883 w 1009929"/>
                    <a:gd name="connsiteY125" fmla="*/ 488133 h 961838"/>
                    <a:gd name="connsiteX126" fmla="*/ 859883 w 1009929"/>
                    <a:gd name="connsiteY126" fmla="*/ 512179 h 961838"/>
                    <a:gd name="connsiteX127" fmla="*/ 877196 w 1009929"/>
                    <a:gd name="connsiteY127" fmla="*/ 529492 h 961838"/>
                    <a:gd name="connsiteX128" fmla="*/ 894509 w 1009929"/>
                    <a:gd name="connsiteY128" fmla="*/ 512179 h 961838"/>
                    <a:gd name="connsiteX129" fmla="*/ 894509 w 1009929"/>
                    <a:gd name="connsiteY129" fmla="*/ 488133 h 961838"/>
                    <a:gd name="connsiteX130" fmla="*/ 978189 w 1009929"/>
                    <a:gd name="connsiteY130" fmla="*/ 442927 h 961838"/>
                    <a:gd name="connsiteX131" fmla="*/ 982998 w 1009929"/>
                    <a:gd name="connsiteY131" fmla="*/ 442927 h 961838"/>
                    <a:gd name="connsiteX132" fmla="*/ 982998 w 1009929"/>
                    <a:gd name="connsiteY132" fmla="*/ 544881 h 961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</a:cxnLst>
                  <a:rect l="l" t="t" r="r" b="b"/>
                  <a:pathLst>
                    <a:path w="1009929" h="961838">
                      <a:moveTo>
                        <a:pt x="1001273" y="407339"/>
                      </a:moveTo>
                      <a:lnTo>
                        <a:pt x="998387" y="407339"/>
                      </a:lnTo>
                      <a:cubicBezTo>
                        <a:pt x="1001273" y="396758"/>
                        <a:pt x="1004158" y="386178"/>
                        <a:pt x="1005120" y="373674"/>
                      </a:cubicBezTo>
                      <a:cubicBezTo>
                        <a:pt x="1005120" y="367903"/>
                        <a:pt x="1006082" y="363094"/>
                        <a:pt x="1006082" y="357323"/>
                      </a:cubicBezTo>
                      <a:cubicBezTo>
                        <a:pt x="1006082" y="230360"/>
                        <a:pt x="893547" y="131291"/>
                        <a:pt x="888738" y="126482"/>
                      </a:cubicBezTo>
                      <a:cubicBezTo>
                        <a:pt x="882005" y="120711"/>
                        <a:pt x="872387" y="120711"/>
                        <a:pt x="865654" y="126482"/>
                      </a:cubicBezTo>
                      <a:cubicBezTo>
                        <a:pt x="860844" y="130329"/>
                        <a:pt x="748310" y="230360"/>
                        <a:pt x="748310" y="357323"/>
                      </a:cubicBezTo>
                      <a:cubicBezTo>
                        <a:pt x="748310" y="363094"/>
                        <a:pt x="748310" y="367903"/>
                        <a:pt x="749271" y="373674"/>
                      </a:cubicBezTo>
                      <a:cubicBezTo>
                        <a:pt x="751195" y="401567"/>
                        <a:pt x="760813" y="423690"/>
                        <a:pt x="774279" y="441003"/>
                      </a:cubicBezTo>
                      <a:cubicBezTo>
                        <a:pt x="754081" y="446774"/>
                        <a:pt x="734844" y="454469"/>
                        <a:pt x="715607" y="462163"/>
                      </a:cubicBezTo>
                      <a:lnTo>
                        <a:pt x="715607" y="304422"/>
                      </a:lnTo>
                      <a:cubicBezTo>
                        <a:pt x="715607" y="304422"/>
                        <a:pt x="715607" y="303460"/>
                        <a:pt x="715607" y="303460"/>
                      </a:cubicBezTo>
                      <a:cubicBezTo>
                        <a:pt x="715607" y="301536"/>
                        <a:pt x="715607" y="300574"/>
                        <a:pt x="714645" y="298651"/>
                      </a:cubicBezTo>
                      <a:cubicBezTo>
                        <a:pt x="714645" y="298651"/>
                        <a:pt x="714645" y="297689"/>
                        <a:pt x="714645" y="297689"/>
                      </a:cubicBezTo>
                      <a:cubicBezTo>
                        <a:pt x="713683" y="295765"/>
                        <a:pt x="712722" y="294803"/>
                        <a:pt x="711760" y="292880"/>
                      </a:cubicBezTo>
                      <a:lnTo>
                        <a:pt x="522278" y="86085"/>
                      </a:lnTo>
                      <a:cubicBezTo>
                        <a:pt x="515545" y="78390"/>
                        <a:pt x="503041" y="78390"/>
                        <a:pt x="496308" y="86085"/>
                      </a:cubicBezTo>
                      <a:lnTo>
                        <a:pt x="404934" y="187078"/>
                      </a:lnTo>
                      <a:lnTo>
                        <a:pt x="404934" y="108207"/>
                      </a:lnTo>
                      <a:cubicBezTo>
                        <a:pt x="404934" y="98588"/>
                        <a:pt x="397239" y="90894"/>
                        <a:pt x="387620" y="90894"/>
                      </a:cubicBezTo>
                      <a:cubicBezTo>
                        <a:pt x="378002" y="90894"/>
                        <a:pt x="370307" y="98588"/>
                        <a:pt x="370307" y="108207"/>
                      </a:cubicBezTo>
                      <a:lnTo>
                        <a:pt x="370307" y="225551"/>
                      </a:lnTo>
                      <a:lnTo>
                        <a:pt x="309712" y="292880"/>
                      </a:lnTo>
                      <a:cubicBezTo>
                        <a:pt x="308750" y="293842"/>
                        <a:pt x="307788" y="295765"/>
                        <a:pt x="306826" y="297689"/>
                      </a:cubicBezTo>
                      <a:cubicBezTo>
                        <a:pt x="306826" y="297689"/>
                        <a:pt x="306826" y="298651"/>
                        <a:pt x="306826" y="298651"/>
                      </a:cubicBezTo>
                      <a:cubicBezTo>
                        <a:pt x="305864" y="300574"/>
                        <a:pt x="305864" y="301536"/>
                        <a:pt x="305864" y="303460"/>
                      </a:cubicBezTo>
                      <a:cubicBezTo>
                        <a:pt x="305864" y="303460"/>
                        <a:pt x="305864" y="304422"/>
                        <a:pt x="305864" y="304422"/>
                      </a:cubicBezTo>
                      <a:lnTo>
                        <a:pt x="305864" y="469858"/>
                      </a:lnTo>
                      <a:cubicBezTo>
                        <a:pt x="258734" y="448698"/>
                        <a:pt x="208719" y="431384"/>
                        <a:pt x="156779" y="421766"/>
                      </a:cubicBezTo>
                      <a:lnTo>
                        <a:pt x="156779" y="365979"/>
                      </a:lnTo>
                      <a:cubicBezTo>
                        <a:pt x="209681" y="359247"/>
                        <a:pt x="263543" y="323659"/>
                        <a:pt x="268353" y="251521"/>
                      </a:cubicBezTo>
                      <a:cubicBezTo>
                        <a:pt x="268353" y="245750"/>
                        <a:pt x="269314" y="240940"/>
                        <a:pt x="269314" y="235169"/>
                      </a:cubicBezTo>
                      <a:cubicBezTo>
                        <a:pt x="269314" y="108207"/>
                        <a:pt x="156779" y="9137"/>
                        <a:pt x="151970" y="4328"/>
                      </a:cubicBezTo>
                      <a:cubicBezTo>
                        <a:pt x="145237" y="-1443"/>
                        <a:pt x="135619" y="-1443"/>
                        <a:pt x="128886" y="4328"/>
                      </a:cubicBezTo>
                      <a:cubicBezTo>
                        <a:pt x="124077" y="8176"/>
                        <a:pt x="11542" y="108207"/>
                        <a:pt x="11542" y="235169"/>
                      </a:cubicBezTo>
                      <a:cubicBezTo>
                        <a:pt x="11542" y="240940"/>
                        <a:pt x="11542" y="245750"/>
                        <a:pt x="12504" y="251521"/>
                      </a:cubicBezTo>
                      <a:cubicBezTo>
                        <a:pt x="15389" y="321735"/>
                        <a:pt x="68290" y="358285"/>
                        <a:pt x="120230" y="365018"/>
                      </a:cubicBezTo>
                      <a:lnTo>
                        <a:pt x="120230" y="415033"/>
                      </a:lnTo>
                      <a:cubicBezTo>
                        <a:pt x="86565" y="410224"/>
                        <a:pt x="51939" y="407339"/>
                        <a:pt x="17313" y="407339"/>
                      </a:cubicBezTo>
                      <a:cubicBezTo>
                        <a:pt x="7695" y="407339"/>
                        <a:pt x="0" y="415033"/>
                        <a:pt x="0" y="424652"/>
                      </a:cubicBezTo>
                      <a:lnTo>
                        <a:pt x="0" y="951739"/>
                      </a:lnTo>
                      <a:cubicBezTo>
                        <a:pt x="0" y="961357"/>
                        <a:pt x="7695" y="969052"/>
                        <a:pt x="17313" y="969052"/>
                      </a:cubicBezTo>
                      <a:lnTo>
                        <a:pt x="1001273" y="969052"/>
                      </a:lnTo>
                      <a:cubicBezTo>
                        <a:pt x="1010891" y="969052"/>
                        <a:pt x="1018586" y="961357"/>
                        <a:pt x="1018586" y="951739"/>
                      </a:cubicBezTo>
                      <a:lnTo>
                        <a:pt x="1018586" y="424652"/>
                      </a:lnTo>
                      <a:cubicBezTo>
                        <a:pt x="1018586" y="415033"/>
                        <a:pt x="1010891" y="407339"/>
                        <a:pt x="1001273" y="407339"/>
                      </a:cubicBezTo>
                      <a:close/>
                      <a:moveTo>
                        <a:pt x="876234" y="163993"/>
                      </a:moveTo>
                      <a:cubicBezTo>
                        <a:pt x="903165" y="191887"/>
                        <a:pt x="970494" y="268834"/>
                        <a:pt x="970494" y="357323"/>
                      </a:cubicBezTo>
                      <a:cubicBezTo>
                        <a:pt x="970494" y="362132"/>
                        <a:pt x="970494" y="365979"/>
                        <a:pt x="969532" y="370789"/>
                      </a:cubicBezTo>
                      <a:cubicBezTo>
                        <a:pt x="965685" y="419842"/>
                        <a:pt x="931059" y="445812"/>
                        <a:pt x="894509" y="452545"/>
                      </a:cubicBezTo>
                      <a:lnTo>
                        <a:pt x="894509" y="362132"/>
                      </a:lnTo>
                      <a:cubicBezTo>
                        <a:pt x="894509" y="352514"/>
                        <a:pt x="886814" y="344819"/>
                        <a:pt x="877196" y="344819"/>
                      </a:cubicBezTo>
                      <a:cubicBezTo>
                        <a:pt x="867577" y="344819"/>
                        <a:pt x="859883" y="352514"/>
                        <a:pt x="859883" y="362132"/>
                      </a:cubicBezTo>
                      <a:lnTo>
                        <a:pt x="859883" y="452545"/>
                      </a:lnTo>
                      <a:cubicBezTo>
                        <a:pt x="822371" y="446774"/>
                        <a:pt x="786783" y="420804"/>
                        <a:pt x="782936" y="370789"/>
                      </a:cubicBezTo>
                      <a:cubicBezTo>
                        <a:pt x="782936" y="365979"/>
                        <a:pt x="781974" y="362132"/>
                        <a:pt x="781974" y="357323"/>
                      </a:cubicBezTo>
                      <a:cubicBezTo>
                        <a:pt x="782936" y="268834"/>
                        <a:pt x="849302" y="191887"/>
                        <a:pt x="876234" y="163993"/>
                      </a:cubicBezTo>
                      <a:close/>
                      <a:moveTo>
                        <a:pt x="509774" y="123596"/>
                      </a:moveTo>
                      <a:lnTo>
                        <a:pt x="656935" y="286147"/>
                      </a:lnTo>
                      <a:lnTo>
                        <a:pt x="361651" y="286147"/>
                      </a:lnTo>
                      <a:lnTo>
                        <a:pt x="509774" y="123596"/>
                      </a:lnTo>
                      <a:close/>
                      <a:moveTo>
                        <a:pt x="339529" y="321735"/>
                      </a:moveTo>
                      <a:lnTo>
                        <a:pt x="678095" y="321735"/>
                      </a:lnTo>
                      <a:lnTo>
                        <a:pt x="678095" y="477553"/>
                      </a:lnTo>
                      <a:cubicBezTo>
                        <a:pt x="658859" y="487171"/>
                        <a:pt x="639622" y="496789"/>
                        <a:pt x="621347" y="507370"/>
                      </a:cubicBezTo>
                      <a:cubicBezTo>
                        <a:pt x="558828" y="516988"/>
                        <a:pt x="500155" y="535263"/>
                        <a:pt x="446293" y="561233"/>
                      </a:cubicBezTo>
                      <a:cubicBezTo>
                        <a:pt x="413590" y="533339"/>
                        <a:pt x="377040" y="508332"/>
                        <a:pt x="338567" y="487171"/>
                      </a:cubicBezTo>
                      <a:lnTo>
                        <a:pt x="338567" y="321735"/>
                      </a:lnTo>
                      <a:close/>
                      <a:moveTo>
                        <a:pt x="45206" y="247673"/>
                      </a:moveTo>
                      <a:cubicBezTo>
                        <a:pt x="45206" y="242864"/>
                        <a:pt x="44245" y="239017"/>
                        <a:pt x="44245" y="234208"/>
                      </a:cubicBezTo>
                      <a:cubicBezTo>
                        <a:pt x="44245" y="145718"/>
                        <a:pt x="110611" y="68771"/>
                        <a:pt x="138505" y="40878"/>
                      </a:cubicBezTo>
                      <a:cubicBezTo>
                        <a:pt x="165436" y="68771"/>
                        <a:pt x="232765" y="145718"/>
                        <a:pt x="232765" y="234208"/>
                      </a:cubicBezTo>
                      <a:cubicBezTo>
                        <a:pt x="232765" y="239017"/>
                        <a:pt x="232765" y="242864"/>
                        <a:pt x="231803" y="247673"/>
                      </a:cubicBezTo>
                      <a:cubicBezTo>
                        <a:pt x="227955" y="297689"/>
                        <a:pt x="192367" y="323659"/>
                        <a:pt x="154856" y="329430"/>
                      </a:cubicBezTo>
                      <a:lnTo>
                        <a:pt x="154856" y="223627"/>
                      </a:lnTo>
                      <a:cubicBezTo>
                        <a:pt x="154856" y="214009"/>
                        <a:pt x="147161" y="206314"/>
                        <a:pt x="137543" y="206314"/>
                      </a:cubicBezTo>
                      <a:cubicBezTo>
                        <a:pt x="127924" y="206314"/>
                        <a:pt x="120230" y="214009"/>
                        <a:pt x="120230" y="223627"/>
                      </a:cubicBezTo>
                      <a:lnTo>
                        <a:pt x="120230" y="329430"/>
                      </a:lnTo>
                      <a:cubicBezTo>
                        <a:pt x="83680" y="323659"/>
                        <a:pt x="49054" y="297689"/>
                        <a:pt x="45206" y="247673"/>
                      </a:cubicBezTo>
                      <a:close/>
                      <a:moveTo>
                        <a:pt x="35588" y="442927"/>
                      </a:moveTo>
                      <a:cubicBezTo>
                        <a:pt x="177940" y="446774"/>
                        <a:pt x="313559" y="495828"/>
                        <a:pt x="414552" y="578546"/>
                      </a:cubicBezTo>
                      <a:cubicBezTo>
                        <a:pt x="386659" y="593935"/>
                        <a:pt x="361651" y="612210"/>
                        <a:pt x="337605" y="632409"/>
                      </a:cubicBezTo>
                      <a:cubicBezTo>
                        <a:pt x="256811" y="567004"/>
                        <a:pt x="151008" y="528530"/>
                        <a:pt x="35588" y="524683"/>
                      </a:cubicBezTo>
                      <a:lnTo>
                        <a:pt x="35588" y="442927"/>
                      </a:lnTo>
                      <a:close/>
                      <a:moveTo>
                        <a:pt x="35588" y="559309"/>
                      </a:moveTo>
                      <a:cubicBezTo>
                        <a:pt x="140428" y="563156"/>
                        <a:pt x="237574" y="597783"/>
                        <a:pt x="311635" y="656455"/>
                      </a:cubicBezTo>
                      <a:cubicBezTo>
                        <a:pt x="285666" y="682424"/>
                        <a:pt x="263543" y="710318"/>
                        <a:pt x="245269" y="741096"/>
                      </a:cubicBezTo>
                      <a:cubicBezTo>
                        <a:pt x="243345" y="744944"/>
                        <a:pt x="240459" y="748791"/>
                        <a:pt x="238536" y="753600"/>
                      </a:cubicBezTo>
                      <a:cubicBezTo>
                        <a:pt x="187558" y="703585"/>
                        <a:pt x="115420" y="671844"/>
                        <a:pt x="35588" y="667997"/>
                      </a:cubicBezTo>
                      <a:lnTo>
                        <a:pt x="35588" y="559309"/>
                      </a:lnTo>
                      <a:close/>
                      <a:moveTo>
                        <a:pt x="195253" y="934426"/>
                      </a:moveTo>
                      <a:lnTo>
                        <a:pt x="35588" y="934426"/>
                      </a:lnTo>
                      <a:lnTo>
                        <a:pt x="35588" y="702623"/>
                      </a:lnTo>
                      <a:cubicBezTo>
                        <a:pt x="111573" y="706470"/>
                        <a:pt x="178902" y="739173"/>
                        <a:pt x="222184" y="786303"/>
                      </a:cubicBezTo>
                      <a:cubicBezTo>
                        <a:pt x="203910" y="828624"/>
                        <a:pt x="195253" y="873830"/>
                        <a:pt x="195253" y="919036"/>
                      </a:cubicBezTo>
                      <a:cubicBezTo>
                        <a:pt x="195253" y="924807"/>
                        <a:pt x="195253" y="929617"/>
                        <a:pt x="195253" y="934426"/>
                      </a:cubicBezTo>
                      <a:close/>
                      <a:moveTo>
                        <a:pt x="229879" y="934426"/>
                      </a:moveTo>
                      <a:cubicBezTo>
                        <a:pt x="229879" y="929617"/>
                        <a:pt x="229879" y="924807"/>
                        <a:pt x="229879" y="919036"/>
                      </a:cubicBezTo>
                      <a:cubicBezTo>
                        <a:pt x="229879" y="863250"/>
                        <a:pt x="245269" y="808425"/>
                        <a:pt x="275086" y="758409"/>
                      </a:cubicBezTo>
                      <a:cubicBezTo>
                        <a:pt x="329910" y="665111"/>
                        <a:pt x="428979" y="594897"/>
                        <a:pt x="547286" y="560271"/>
                      </a:cubicBezTo>
                      <a:cubicBezTo>
                        <a:pt x="524201" y="579508"/>
                        <a:pt x="502079" y="599706"/>
                        <a:pt x="481881" y="622790"/>
                      </a:cubicBezTo>
                      <a:cubicBezTo>
                        <a:pt x="448216" y="660302"/>
                        <a:pt x="421285" y="701661"/>
                        <a:pt x="402048" y="745906"/>
                      </a:cubicBezTo>
                      <a:cubicBezTo>
                        <a:pt x="376078" y="801692"/>
                        <a:pt x="363575" y="861326"/>
                        <a:pt x="363575" y="921922"/>
                      </a:cubicBezTo>
                      <a:cubicBezTo>
                        <a:pt x="363575" y="925769"/>
                        <a:pt x="363575" y="930579"/>
                        <a:pt x="363575" y="935388"/>
                      </a:cubicBezTo>
                      <a:lnTo>
                        <a:pt x="229879" y="935388"/>
                      </a:lnTo>
                      <a:close/>
                      <a:moveTo>
                        <a:pt x="983960" y="934426"/>
                      </a:moveTo>
                      <a:lnTo>
                        <a:pt x="748310" y="934426"/>
                      </a:lnTo>
                      <a:cubicBezTo>
                        <a:pt x="748310" y="930579"/>
                        <a:pt x="748310" y="926731"/>
                        <a:pt x="748310" y="923846"/>
                      </a:cubicBezTo>
                      <a:cubicBezTo>
                        <a:pt x="748310" y="818043"/>
                        <a:pt x="853150" y="732440"/>
                        <a:pt x="983960" y="725707"/>
                      </a:cubicBezTo>
                      <a:lnTo>
                        <a:pt x="983960" y="934426"/>
                      </a:lnTo>
                      <a:close/>
                      <a:moveTo>
                        <a:pt x="983960" y="691081"/>
                      </a:moveTo>
                      <a:cubicBezTo>
                        <a:pt x="832951" y="696852"/>
                        <a:pt x="712722" y="798807"/>
                        <a:pt x="712722" y="923846"/>
                      </a:cubicBezTo>
                      <a:cubicBezTo>
                        <a:pt x="712722" y="927693"/>
                        <a:pt x="712722" y="930579"/>
                        <a:pt x="712722" y="934426"/>
                      </a:cubicBezTo>
                      <a:lnTo>
                        <a:pt x="587683" y="934426"/>
                      </a:lnTo>
                      <a:cubicBezTo>
                        <a:pt x="586721" y="924807"/>
                        <a:pt x="585759" y="916151"/>
                        <a:pt x="585759" y="906533"/>
                      </a:cubicBezTo>
                      <a:cubicBezTo>
                        <a:pt x="585759" y="729554"/>
                        <a:pt x="762737" y="585279"/>
                        <a:pt x="983960" y="579508"/>
                      </a:cubicBezTo>
                      <a:lnTo>
                        <a:pt x="983960" y="691081"/>
                      </a:lnTo>
                      <a:close/>
                      <a:moveTo>
                        <a:pt x="983960" y="544881"/>
                      </a:moveTo>
                      <a:cubicBezTo>
                        <a:pt x="743500" y="550652"/>
                        <a:pt x="551133" y="710318"/>
                        <a:pt x="551133" y="906533"/>
                      </a:cubicBezTo>
                      <a:cubicBezTo>
                        <a:pt x="551133" y="916151"/>
                        <a:pt x="552095" y="924807"/>
                        <a:pt x="553057" y="934426"/>
                      </a:cubicBezTo>
                      <a:lnTo>
                        <a:pt x="399163" y="934426"/>
                      </a:lnTo>
                      <a:cubicBezTo>
                        <a:pt x="399163" y="929617"/>
                        <a:pt x="399163" y="925769"/>
                        <a:pt x="399163" y="920960"/>
                      </a:cubicBezTo>
                      <a:cubicBezTo>
                        <a:pt x="399163" y="865174"/>
                        <a:pt x="410705" y="810349"/>
                        <a:pt x="434751" y="759371"/>
                      </a:cubicBezTo>
                      <a:cubicBezTo>
                        <a:pt x="453025" y="718974"/>
                        <a:pt x="478033" y="680501"/>
                        <a:pt x="508812" y="645874"/>
                      </a:cubicBezTo>
                      <a:cubicBezTo>
                        <a:pt x="581912" y="562194"/>
                        <a:pt x="685790" y="501599"/>
                        <a:pt x="803134" y="468896"/>
                      </a:cubicBezTo>
                      <a:cubicBezTo>
                        <a:pt x="820447" y="479476"/>
                        <a:pt x="839684" y="486209"/>
                        <a:pt x="859883" y="488133"/>
                      </a:cubicBezTo>
                      <a:lnTo>
                        <a:pt x="859883" y="512179"/>
                      </a:lnTo>
                      <a:cubicBezTo>
                        <a:pt x="859883" y="521797"/>
                        <a:pt x="867577" y="529492"/>
                        <a:pt x="877196" y="529492"/>
                      </a:cubicBezTo>
                      <a:cubicBezTo>
                        <a:pt x="886814" y="529492"/>
                        <a:pt x="894509" y="521797"/>
                        <a:pt x="894509" y="512179"/>
                      </a:cubicBezTo>
                      <a:lnTo>
                        <a:pt x="894509" y="488133"/>
                      </a:lnTo>
                      <a:cubicBezTo>
                        <a:pt x="926249" y="484286"/>
                        <a:pt x="957028" y="468896"/>
                        <a:pt x="978189" y="442927"/>
                      </a:cubicBezTo>
                      <a:cubicBezTo>
                        <a:pt x="980112" y="442927"/>
                        <a:pt x="981074" y="442927"/>
                        <a:pt x="982998" y="442927"/>
                      </a:cubicBezTo>
                      <a:lnTo>
                        <a:pt x="982998" y="544881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5625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78D52FE-93C8-4C5E-AB2B-D96DA0ABAB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9960674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78D52FE-93C8-4C5E-AB2B-D96DA0ABA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17B1498-7872-4CA2-8F78-0561D8C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Rural Health Inequity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EF315-D348-43B5-92AD-0FF974CE6B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Stability of the rural health safety net</a:t>
            </a:r>
          </a:p>
        </p:txBody>
      </p:sp>
    </p:spTree>
    <p:extLst>
      <p:ext uri="{BB962C8B-B14F-4D97-AF65-F5344CB8AC3E}">
        <p14:creationId xmlns:p14="http://schemas.microsoft.com/office/powerpoint/2010/main" val="421405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79D200-BBCE-4704-BB01-231DC23F5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896506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779D200-BBCE-4704-BB01-231DC23F5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4E9999-CB06-4AFF-81F3-735604D5F620}"/>
              </a:ext>
            </a:extLst>
          </p:cNvPr>
          <p:cNvGrpSpPr/>
          <p:nvPr/>
        </p:nvGrpSpPr>
        <p:grpSpPr>
          <a:xfrm>
            <a:off x="2678207" y="1325869"/>
            <a:ext cx="6885432" cy="4142232"/>
            <a:chOff x="959695" y="1768904"/>
            <a:chExt cx="6884958" cy="4142021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C0CCE-3352-4F90-98EC-B3430EAE3F37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solidFill>
              <a:srgbClr val="AFA1B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9A96F2-4EFE-47EE-AA37-F15F7592789F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solidFill>
              <a:srgbClr val="AFA1B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489D17-73C6-43EA-A604-1EFCEE27448D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E564D4-94BE-46B8-A988-7A837EBFB7FF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C6D32A9-B8E1-46F7-9BF3-DACC97E10829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6FC3F1-861B-4F31-9479-1F3DB92B11C8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1089244-60BE-4277-A12A-B8F36D47A8C3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D759C-9297-4CD9-9E3D-7E2856D1973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D7D0DF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36162A-25A0-40F0-B421-F98E09C74941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E44752-68C4-429C-B58E-17CD06802E9E}"/>
                </a:ext>
              </a:extLst>
            </p:cNvPr>
            <p:cNvGrpSpPr/>
            <p:nvPr/>
          </p:nvGrpSpPr>
          <p:grpSpPr>
            <a:xfrm>
              <a:off x="6193056" y="1768904"/>
              <a:ext cx="485368" cy="2345575"/>
              <a:chOff x="6362473" y="2140296"/>
              <a:chExt cx="485368" cy="2345575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E0A091-5C56-46B4-BED4-55FD88E178F4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8D6A39D-0DDD-4934-B5C3-0E463596B324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86050E0-7F91-44B2-83A4-E8D7E3011EB9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40693"/>
                <a:chOff x="6362473" y="3345178"/>
                <a:chExt cx="485368" cy="1140693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2D327E2-3129-438A-AEC9-EA055264AD9F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ACB2D8C-197D-404F-9DE1-C5FA4DD06BF0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696DC5-A236-4EDE-8523-425AA2BD9BC9}"/>
                </a:ext>
              </a:extLst>
            </p:cNvPr>
            <p:cNvGrpSpPr/>
            <p:nvPr/>
          </p:nvGrpSpPr>
          <p:grpSpPr>
            <a:xfrm>
              <a:off x="5630854" y="2973949"/>
              <a:ext cx="485368" cy="2322715"/>
              <a:chOff x="6362473" y="2140296"/>
              <a:chExt cx="485368" cy="2322715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A7C0611-D9B6-4451-8FFC-CC5A09AA91D6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D997E0-ECC5-4738-AF68-313BCC83FD2B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7EE296-7D6B-4A90-8D49-ECA1598359AF}"/>
                  </a:ext>
                </a:extLst>
              </p:cNvPr>
              <p:cNvGrpSpPr/>
              <p:nvPr/>
            </p:nvGrpSpPr>
            <p:grpSpPr>
              <a:xfrm>
                <a:off x="6362473" y="3345178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3B7301D-EE65-424D-AE94-A7E59330F9C0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6D9B38-890F-4169-93B7-E3D3DD5B1264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773D84-5A9F-491E-92AB-BD66880A5FF3}"/>
                </a:ext>
              </a:extLst>
            </p:cNvPr>
            <p:cNvGrpSpPr/>
            <p:nvPr/>
          </p:nvGrpSpPr>
          <p:grpSpPr>
            <a:xfrm>
              <a:off x="5057509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B2D38C-A6C8-4601-8120-D24DB808B40C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235A82-87B7-4A4A-B9B0-C715651E9B7C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82277FD-B89A-4618-B920-8C2AEB535F7E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98F87394-173A-4A2A-967A-6286CC3C194B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ACD303D-2EEF-4BF5-9798-8978AE49A4B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67103EA-31F8-4FBC-BD92-FAC6D84E681E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19C5EE-80E1-4136-8F21-D14A2853445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45C784-BE71-4CA6-B089-AD16B6C77776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5F437D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00A74-97B5-4231-84C2-D8684C2912DD}"/>
                </a:ext>
              </a:extLst>
            </p:cNvPr>
            <p:cNvGrpSpPr/>
            <p:nvPr/>
          </p:nvGrpSpPr>
          <p:grpSpPr>
            <a:xfrm>
              <a:off x="4482232" y="2376872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A3383C-EBCD-4B45-B7D3-32D1FCD99232}"/>
                  </a:ext>
                </a:extLst>
              </p:cNvPr>
              <p:cNvGrpSpPr/>
              <p:nvPr/>
            </p:nvGrpSpPr>
            <p:grpSpPr>
              <a:xfrm>
                <a:off x="4639914" y="3373103"/>
                <a:ext cx="485368" cy="2306797"/>
                <a:chOff x="6362473" y="2156214"/>
                <a:chExt cx="485368" cy="2306797"/>
              </a:xfrm>
              <a:grpFill/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ADEF19A-5C91-4CC8-9B8D-450A92DC2F6F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09381F6-98F9-4EE4-98FD-1CFAC8A873D7}"/>
                    </a:ext>
                  </a:extLst>
                </p:cNvPr>
                <p:cNvSpPr/>
                <p:nvPr/>
              </p:nvSpPr>
              <p:spPr>
                <a:xfrm>
                  <a:off x="6362473" y="2156214"/>
                  <a:ext cx="485368" cy="506400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F1CA661-E912-4CCD-AE24-B2BF7588F56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6E0508F-9B85-46E2-A7D2-3094BCF38CB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33FDD69-98D8-416C-B23D-A895BC45069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FE955-9E0E-4389-BDAF-747C152994D7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90A0ADB-B88E-4BD0-9E8C-F900CBF8F3B4}"/>
                </a:ext>
              </a:extLst>
            </p:cNvPr>
            <p:cNvGrpSpPr/>
            <p:nvPr/>
          </p:nvGrpSpPr>
          <p:grpSpPr>
            <a:xfrm>
              <a:off x="2717000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D1D0BB-D19F-4C69-BC43-BF0C9C4C4F63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446E44-3EAC-4B81-89FE-ECA9FC81B9C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6CF68D-D386-4B0A-BA5A-B78D086CE9FA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7289ED15-5C33-4EC2-9649-2C77081084C9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6C1FBCA-7BF5-4BBF-9320-8C1426B848EA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A90DE2E4-28AE-43C5-A613-15A5499C0DBB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30223F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2507A89-6D75-4B25-82B9-C482DC70DAD0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3C5D14-BA1A-479C-A50E-610397C1135D}"/>
                </a:ext>
              </a:extLst>
            </p:cNvPr>
            <p:cNvGrpSpPr/>
            <p:nvPr/>
          </p:nvGrpSpPr>
          <p:grpSpPr>
            <a:xfrm>
              <a:off x="3297046" y="2376294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D014F25-F890-4B2E-A09F-1E4E6336F22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5094E3C6-2C24-4B1B-8B5A-27B3F54B388E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57F9C99-CD8A-4D0B-91D6-03298B77B5C7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74E6B60-5D86-436A-8EBD-13317ED2861D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F656435-EDD4-4FF8-8208-202C71E5FCF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7325E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52851F6-5A6A-4CB2-92DF-26A4EF2E0374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B44EE2-516B-43E0-9A9D-AFBBD228A90C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BBA300-AC45-4B1D-987B-37ADAB0E7ADD}"/>
                </a:ext>
              </a:extLst>
            </p:cNvPr>
            <p:cNvGrpSpPr/>
            <p:nvPr/>
          </p:nvGrpSpPr>
          <p:grpSpPr>
            <a:xfrm>
              <a:off x="3892259" y="2375938"/>
              <a:ext cx="485483" cy="2925156"/>
              <a:chOff x="4639914" y="2754744"/>
              <a:chExt cx="485483" cy="2925156"/>
            </a:xfrm>
            <a:grpFill/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F76874D-AA9D-4E4E-B4B2-38B023670F00}"/>
                  </a:ext>
                </a:extLst>
              </p:cNvPr>
              <p:cNvGrpSpPr/>
              <p:nvPr/>
            </p:nvGrpSpPr>
            <p:grpSpPr>
              <a:xfrm>
                <a:off x="4639914" y="3357185"/>
                <a:ext cx="485368" cy="2322715"/>
                <a:chOff x="6362473" y="2140296"/>
                <a:chExt cx="485368" cy="2322715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3C3C2F0-186A-4EC5-A9DC-90901ECE2D7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5F437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8E8B60A-55E5-4026-A66D-590A8FB11622}"/>
                    </a:ext>
                  </a:extLst>
                </p:cNvPr>
                <p:cNvSpPr/>
                <p:nvPr/>
              </p:nvSpPr>
              <p:spPr>
                <a:xfrm>
                  <a:off x="6362473" y="2140296"/>
                  <a:ext cx="485368" cy="522318"/>
                </a:xfrm>
                <a:prstGeom prst="flowChartOffpageConnector">
                  <a:avLst/>
                </a:prstGeom>
                <a:solidFill>
                  <a:srgbClr val="AFA1B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B7F20A3E-75F5-468D-B48C-A87D1B03B6C4}"/>
                    </a:ext>
                  </a:extLst>
                </p:cNvPr>
                <p:cNvGrpSpPr/>
                <p:nvPr/>
              </p:nvGrpSpPr>
              <p:grpSpPr>
                <a:xfrm>
                  <a:off x="6362473" y="3345178"/>
                  <a:ext cx="485368" cy="1117833"/>
                  <a:chOff x="6362473" y="3345178"/>
                  <a:chExt cx="485368" cy="1117833"/>
                </a:xfrm>
                <a:grpFill/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98A6429-6454-43B5-8529-2D4C332DEE6D}"/>
                      </a:ext>
                    </a:extLst>
                  </p:cNvPr>
                  <p:cNvSpPr/>
                  <p:nvPr/>
                </p:nvSpPr>
                <p:spPr>
                  <a:xfrm>
                    <a:off x="6362473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87729E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B775FAA-517E-4D5B-A1A6-1E09B1AD1658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5F437D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solidFill>
                        <a:sysClr val="windowText" lastClr="000000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D5FD7E-828A-48A8-86C8-566BE31146B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AFA1B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EE987E1-7CE4-44E7-82CA-3386FD9A2BBA}"/>
                </a:ext>
              </a:extLst>
            </p:cNvPr>
            <p:cNvGrpSpPr/>
            <p:nvPr/>
          </p:nvGrpSpPr>
          <p:grpSpPr>
            <a:xfrm>
              <a:off x="2136505" y="2376626"/>
              <a:ext cx="485368" cy="2332876"/>
              <a:chOff x="6362473" y="2152995"/>
              <a:chExt cx="485368" cy="2332876"/>
            </a:xfrm>
            <a:grpFill/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D619AF0-B199-4B74-8126-12CDD775FC2D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solidFill>
                <a:srgbClr val="5F437D"/>
              </a:solidFill>
              <a:ln w="381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BD3B22C-1E69-44F6-9F1D-01D556CE12AA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954EBD4-B184-4FCC-AFB0-F8D13294B1BC}"/>
                  </a:ext>
                </a:extLst>
              </p:cNvPr>
              <p:cNvGrpSpPr/>
              <p:nvPr/>
            </p:nvGrpSpPr>
            <p:grpSpPr>
              <a:xfrm>
                <a:off x="6362473" y="3356608"/>
                <a:ext cx="485368" cy="1129263"/>
                <a:chOff x="6362473" y="3356608"/>
                <a:chExt cx="485368" cy="1129263"/>
              </a:xfrm>
              <a:grp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2AAF3C-74F4-43EC-B1A5-252FCF38FAD7}"/>
                    </a:ext>
                  </a:extLst>
                </p:cNvPr>
                <p:cNvSpPr/>
                <p:nvPr/>
              </p:nvSpPr>
              <p:spPr>
                <a:xfrm>
                  <a:off x="6362473" y="3356608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381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8D4AE8E-B9A0-4083-B237-B83C12957E05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8808A3-E77A-415D-B617-A0DA25523D35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A1EA7A-FE41-4F66-98DB-B59C31E4F26D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87729E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ysClr val="windowText" lastClr="000000"/>
                  </a:solidFill>
                  <a:latin typeface="Segoe UI Light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9B89BCC-1935-417A-9D90-6EC040004DB9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78C14-7CE6-4F34-80DC-C1C24488110B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6DA37E-DA41-4E9B-BDD8-41C897FF1733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solidFill>
                  <a:srgbClr val="87729E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sysClr val="windowText" lastClr="000000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B13F329-1C22-44C2-80A5-2066F3DDA20F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5F437D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5FE275-413A-42E5-AF37-CE66B25BE0CF}"/>
                </a:ext>
              </a:extLst>
            </p:cNvPr>
            <p:cNvSpPr/>
            <p:nvPr/>
          </p:nvSpPr>
          <p:spPr>
            <a:xfrm>
              <a:off x="982738" y="3579201"/>
              <a:ext cx="485368" cy="522318"/>
            </a:xfrm>
            <a:prstGeom prst="flowChartOffpageConnector">
              <a:avLst/>
            </a:prstGeom>
            <a:solidFill>
              <a:srgbClr val="87729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76F64-785F-476A-9A25-C210240E611F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AFA1BE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ysClr val="windowText" lastClr="000000"/>
                </a:solidFill>
                <a:latin typeface="Segoe UI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269ABF-8EF9-484C-B978-38FF53644F26}"/>
                </a:ext>
              </a:extLst>
            </p:cNvPr>
            <p:cNvSpPr txBox="1"/>
            <p:nvPr/>
          </p:nvSpPr>
          <p:spPr>
            <a:xfrm>
              <a:off x="978819" y="1983445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AK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D57652-6001-4199-9E2D-B8FF725CFBDA}"/>
                </a:ext>
              </a:extLst>
            </p:cNvPr>
            <p:cNvSpPr txBox="1"/>
            <p:nvPr/>
          </p:nvSpPr>
          <p:spPr>
            <a:xfrm>
              <a:off x="978819" y="371053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57600C7-A49A-4613-A4E7-D281C1509EC7}"/>
                </a:ext>
              </a:extLst>
            </p:cNvPr>
            <p:cNvSpPr txBox="1"/>
            <p:nvPr/>
          </p:nvSpPr>
          <p:spPr>
            <a:xfrm>
              <a:off x="963994" y="4819541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HI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85C7BDB-0449-440F-B54A-68C639AE18B5}"/>
                </a:ext>
              </a:extLst>
            </p:cNvPr>
            <p:cNvSpPr txBox="1"/>
            <p:nvPr/>
          </p:nvSpPr>
          <p:spPr>
            <a:xfrm>
              <a:off x="7359285" y="190394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59B9BE-C715-4488-A9DF-8E9D95F0B2B5}"/>
                </a:ext>
              </a:extLst>
            </p:cNvPr>
            <p:cNvSpPr txBox="1"/>
            <p:nvPr/>
          </p:nvSpPr>
          <p:spPr>
            <a:xfrm>
              <a:off x="7359285" y="2483208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DE93EC5-A7FF-4D9E-92D0-CA9B38C56E36}"/>
                </a:ext>
              </a:extLst>
            </p:cNvPr>
            <p:cNvSpPr txBox="1"/>
            <p:nvPr/>
          </p:nvSpPr>
          <p:spPr>
            <a:xfrm>
              <a:off x="7328132" y="308775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RI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D1078-58C9-41A2-A271-B870F060D1CC}"/>
                </a:ext>
              </a:extLst>
            </p:cNvPr>
            <p:cNvSpPr txBox="1"/>
            <p:nvPr/>
          </p:nvSpPr>
          <p:spPr>
            <a:xfrm>
              <a:off x="6799961" y="190394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7749A3-8A79-49E2-9923-D7485CDBF4F5}"/>
                </a:ext>
              </a:extLst>
            </p:cNvPr>
            <p:cNvSpPr txBox="1"/>
            <p:nvPr/>
          </p:nvSpPr>
          <p:spPr>
            <a:xfrm>
              <a:off x="6780592" y="249277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7F55BAD-9DC6-45FD-AD40-49B75C9D3434}"/>
                </a:ext>
              </a:extLst>
            </p:cNvPr>
            <p:cNvSpPr txBox="1"/>
            <p:nvPr/>
          </p:nvSpPr>
          <p:spPr>
            <a:xfrm>
              <a:off x="6771683" y="309000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NJ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D451A0-186B-4C21-928A-21B9671FADCB}"/>
                </a:ext>
              </a:extLst>
            </p:cNvPr>
            <p:cNvSpPr txBox="1"/>
            <p:nvPr/>
          </p:nvSpPr>
          <p:spPr>
            <a:xfrm>
              <a:off x="6755258" y="3711531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DC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B8FDC06-46AE-432B-9013-4E1D785AC1B3}"/>
                </a:ext>
              </a:extLst>
            </p:cNvPr>
            <p:cNvSpPr txBox="1"/>
            <p:nvPr/>
          </p:nvSpPr>
          <p:spPr>
            <a:xfrm>
              <a:off x="6204034" y="2497007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NY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AF9554-7AD4-4EA0-A22E-ADBAE9FC09A4}"/>
                </a:ext>
              </a:extLst>
            </p:cNvPr>
            <p:cNvSpPr txBox="1"/>
            <p:nvPr/>
          </p:nvSpPr>
          <p:spPr>
            <a:xfrm>
              <a:off x="5654871" y="3092575"/>
              <a:ext cx="46003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OH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BB5430-2B2C-42EA-A27C-974DF3B00107}"/>
                </a:ext>
              </a:extLst>
            </p:cNvPr>
            <p:cNvSpPr txBox="1"/>
            <p:nvPr/>
          </p:nvSpPr>
          <p:spPr>
            <a:xfrm>
              <a:off x="6210471" y="1906605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4F771-CA96-43BC-8301-703E1D5370EC}"/>
                </a:ext>
              </a:extLst>
            </p:cNvPr>
            <p:cNvSpPr txBox="1"/>
            <p:nvPr/>
          </p:nvSpPr>
          <p:spPr>
            <a:xfrm>
              <a:off x="6197971" y="3087758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PA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DB6EE23-69DC-4B90-8513-3F3B0BAA172C}"/>
                </a:ext>
              </a:extLst>
            </p:cNvPr>
            <p:cNvSpPr txBox="1"/>
            <p:nvPr/>
          </p:nvSpPr>
          <p:spPr>
            <a:xfrm>
              <a:off x="6201988" y="370328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DE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0570842-9753-42D6-9368-F1FE6AC562B0}"/>
                </a:ext>
              </a:extLst>
            </p:cNvPr>
            <p:cNvSpPr txBox="1"/>
            <p:nvPr/>
          </p:nvSpPr>
          <p:spPr>
            <a:xfrm>
              <a:off x="5077560" y="249895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2930039-380D-459F-B442-519B3ADBA9F3}"/>
                </a:ext>
              </a:extLst>
            </p:cNvPr>
            <p:cNvSpPr txBox="1"/>
            <p:nvPr/>
          </p:nvSpPr>
          <p:spPr>
            <a:xfrm>
              <a:off x="5637166" y="370601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MD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7092EC-EC03-42A6-A9A1-A147A8D33B63}"/>
                </a:ext>
              </a:extLst>
            </p:cNvPr>
            <p:cNvSpPr txBox="1"/>
            <p:nvPr/>
          </p:nvSpPr>
          <p:spPr>
            <a:xfrm>
              <a:off x="5637166" y="430904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NC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80C26E3-62DB-4C82-9EEC-82C29E256C59}"/>
                </a:ext>
              </a:extLst>
            </p:cNvPr>
            <p:cNvSpPr txBox="1"/>
            <p:nvPr/>
          </p:nvSpPr>
          <p:spPr>
            <a:xfrm>
              <a:off x="5629541" y="4886046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SC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16E2E55-F1B4-4707-BF48-484B36049946}"/>
                </a:ext>
              </a:extLst>
            </p:cNvPr>
            <p:cNvSpPr txBox="1"/>
            <p:nvPr/>
          </p:nvSpPr>
          <p:spPr>
            <a:xfrm>
              <a:off x="4488355" y="249922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WI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72084D-F3C7-4B05-808D-8A5697486435}"/>
                </a:ext>
              </a:extLst>
            </p:cNvPr>
            <p:cNvSpPr txBox="1"/>
            <p:nvPr/>
          </p:nvSpPr>
          <p:spPr>
            <a:xfrm>
              <a:off x="5077560" y="546535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FL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964E99-8078-425F-BED0-87A4E3E8939D}"/>
                </a:ext>
              </a:extLst>
            </p:cNvPr>
            <p:cNvSpPr txBox="1"/>
            <p:nvPr/>
          </p:nvSpPr>
          <p:spPr>
            <a:xfrm>
              <a:off x="5057509" y="4886046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GA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1007DFA-868A-47CE-BB11-CB6EA63087F6}"/>
                </a:ext>
              </a:extLst>
            </p:cNvPr>
            <p:cNvSpPr txBox="1"/>
            <p:nvPr/>
          </p:nvSpPr>
          <p:spPr>
            <a:xfrm>
              <a:off x="5063821" y="430366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VA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B9B035-9990-4AED-A931-C08302871A29}"/>
                </a:ext>
              </a:extLst>
            </p:cNvPr>
            <p:cNvSpPr txBox="1"/>
            <p:nvPr/>
          </p:nvSpPr>
          <p:spPr>
            <a:xfrm>
              <a:off x="5055952" y="370744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WV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4D59E4-DD09-422C-AD5D-E8D123D601C4}"/>
                </a:ext>
              </a:extLst>
            </p:cNvPr>
            <p:cNvSpPr txBox="1"/>
            <p:nvPr/>
          </p:nvSpPr>
          <p:spPr>
            <a:xfrm>
              <a:off x="5077445" y="3086005"/>
              <a:ext cx="465609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IN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D611322-6733-4C63-A67C-FD4D74F0A572}"/>
                </a:ext>
              </a:extLst>
            </p:cNvPr>
            <p:cNvSpPr txBox="1"/>
            <p:nvPr/>
          </p:nvSpPr>
          <p:spPr>
            <a:xfrm>
              <a:off x="4499150" y="309000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IL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46C6045-C84A-41B2-93FE-3138F1A0158A}"/>
                </a:ext>
              </a:extLst>
            </p:cNvPr>
            <p:cNvSpPr txBox="1"/>
            <p:nvPr/>
          </p:nvSpPr>
          <p:spPr>
            <a:xfrm>
              <a:off x="4482232" y="371571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KY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5269A21-B959-4DE6-962A-FED4D52EFDC7}"/>
                </a:ext>
              </a:extLst>
            </p:cNvPr>
            <p:cNvSpPr txBox="1"/>
            <p:nvPr/>
          </p:nvSpPr>
          <p:spPr>
            <a:xfrm>
              <a:off x="4490476" y="4309044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TN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AADC875-D489-4622-9416-E9917A5C3674}"/>
                </a:ext>
              </a:extLst>
            </p:cNvPr>
            <p:cNvSpPr txBox="1"/>
            <p:nvPr/>
          </p:nvSpPr>
          <p:spPr>
            <a:xfrm>
              <a:off x="4487743" y="4886046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67157C7-0816-4240-93ED-54894B0DD156}"/>
                </a:ext>
              </a:extLst>
            </p:cNvPr>
            <p:cNvSpPr txBox="1"/>
            <p:nvPr/>
          </p:nvSpPr>
          <p:spPr>
            <a:xfrm>
              <a:off x="3890332" y="4891240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D6F4-F0A0-4371-B4E3-55BA50009689}"/>
                </a:ext>
              </a:extLst>
            </p:cNvPr>
            <p:cNvSpPr txBox="1"/>
            <p:nvPr/>
          </p:nvSpPr>
          <p:spPr>
            <a:xfrm>
              <a:off x="3304587" y="4877880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69FF48-DB1B-4206-BD06-7506887A63E1}"/>
                </a:ext>
              </a:extLst>
            </p:cNvPr>
            <p:cNvSpPr txBox="1"/>
            <p:nvPr/>
          </p:nvSpPr>
          <p:spPr>
            <a:xfrm>
              <a:off x="2717000" y="4898165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TX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00CC741-5A64-4700-8820-24A7A9274D53}"/>
                </a:ext>
              </a:extLst>
            </p:cNvPr>
            <p:cNvSpPr txBox="1"/>
            <p:nvPr/>
          </p:nvSpPr>
          <p:spPr>
            <a:xfrm>
              <a:off x="2161833" y="429286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AZ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EDD6C34-6928-4C02-BB29-C14842769D6C}"/>
                </a:ext>
              </a:extLst>
            </p:cNvPr>
            <p:cNvSpPr txBox="1"/>
            <p:nvPr/>
          </p:nvSpPr>
          <p:spPr>
            <a:xfrm>
              <a:off x="3885376" y="4302632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AR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ABE23BE-3CF7-4C4B-8BCA-078ECAAD1073}"/>
                </a:ext>
              </a:extLst>
            </p:cNvPr>
            <p:cNvSpPr txBox="1"/>
            <p:nvPr/>
          </p:nvSpPr>
          <p:spPr>
            <a:xfrm>
              <a:off x="3315448" y="4301935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OK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4996A9-14D4-4729-8ED6-52E9366BC804}"/>
                </a:ext>
              </a:extLst>
            </p:cNvPr>
            <p:cNvSpPr txBox="1"/>
            <p:nvPr/>
          </p:nvSpPr>
          <p:spPr>
            <a:xfrm>
              <a:off x="2722672" y="4301935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2257A87-3301-4C49-A65A-B281B015F51D}"/>
                </a:ext>
              </a:extLst>
            </p:cNvPr>
            <p:cNvSpPr txBox="1"/>
            <p:nvPr/>
          </p:nvSpPr>
          <p:spPr>
            <a:xfrm>
              <a:off x="1551564" y="3706016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NV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0E9884F-FAC2-40EB-81DE-9C29DD083D8F}"/>
                </a:ext>
              </a:extLst>
            </p:cNvPr>
            <p:cNvSpPr txBox="1"/>
            <p:nvPr/>
          </p:nvSpPr>
          <p:spPr>
            <a:xfrm>
              <a:off x="2127027" y="370328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UT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55CBD9-CFB4-470D-954C-B80C08A6792F}"/>
                </a:ext>
              </a:extLst>
            </p:cNvPr>
            <p:cNvSpPr txBox="1"/>
            <p:nvPr/>
          </p:nvSpPr>
          <p:spPr>
            <a:xfrm>
              <a:off x="2709652" y="3714323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A85F62-14DC-4A00-856D-55BEC784E2FE}"/>
                </a:ext>
              </a:extLst>
            </p:cNvPr>
            <p:cNvSpPr txBox="1"/>
            <p:nvPr/>
          </p:nvSpPr>
          <p:spPr>
            <a:xfrm>
              <a:off x="3299625" y="3706017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KS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F314832-1239-402F-A0A3-F11108F2ED5C}"/>
                </a:ext>
              </a:extLst>
            </p:cNvPr>
            <p:cNvSpPr txBox="1"/>
            <p:nvPr/>
          </p:nvSpPr>
          <p:spPr>
            <a:xfrm>
              <a:off x="3906769" y="371053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MO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62C863-9E71-4D1C-8A84-C37F3A7E3970}"/>
                </a:ext>
              </a:extLst>
            </p:cNvPr>
            <p:cNvSpPr txBox="1"/>
            <p:nvPr/>
          </p:nvSpPr>
          <p:spPr>
            <a:xfrm>
              <a:off x="3310910" y="249921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SD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3D9DBF9-1D45-4E9A-A25C-B1163EC3BF4F}"/>
                </a:ext>
              </a:extLst>
            </p:cNvPr>
            <p:cNvSpPr txBox="1"/>
            <p:nvPr/>
          </p:nvSpPr>
          <p:spPr>
            <a:xfrm>
              <a:off x="1559148" y="2504421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WA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F2BA76-744B-4780-AF3D-6809F71E31DF}"/>
                </a:ext>
              </a:extLst>
            </p:cNvPr>
            <p:cNvSpPr txBox="1"/>
            <p:nvPr/>
          </p:nvSpPr>
          <p:spPr>
            <a:xfrm>
              <a:off x="1551564" y="3083119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88804FC-C633-413C-A4D8-F14DBDEDC9A7}"/>
                </a:ext>
              </a:extLst>
            </p:cNvPr>
            <p:cNvSpPr txBox="1"/>
            <p:nvPr/>
          </p:nvSpPr>
          <p:spPr>
            <a:xfrm>
              <a:off x="2732952" y="2499220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ND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BC081B-DADA-48E5-A74E-A7006AB69A7A}"/>
                </a:ext>
              </a:extLst>
            </p:cNvPr>
            <p:cNvSpPr txBox="1"/>
            <p:nvPr/>
          </p:nvSpPr>
          <p:spPr>
            <a:xfrm>
              <a:off x="2143054" y="2499221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F80DFE-FF4D-40E1-B3BB-B470CD94739A}"/>
                </a:ext>
              </a:extLst>
            </p:cNvPr>
            <p:cNvSpPr txBox="1"/>
            <p:nvPr/>
          </p:nvSpPr>
          <p:spPr>
            <a:xfrm>
              <a:off x="2141420" y="3081056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65E38BC-DC40-48AB-87BA-EA128E65C36E}"/>
                </a:ext>
              </a:extLst>
            </p:cNvPr>
            <p:cNvSpPr txBox="1"/>
            <p:nvPr/>
          </p:nvSpPr>
          <p:spPr>
            <a:xfrm>
              <a:off x="3914087" y="2499218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MN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4F3A961-6A47-44BC-9735-BF2E1F54A2A7}"/>
                </a:ext>
              </a:extLst>
            </p:cNvPr>
            <p:cNvSpPr txBox="1"/>
            <p:nvPr/>
          </p:nvSpPr>
          <p:spPr>
            <a:xfrm>
              <a:off x="3889639" y="3081413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IA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4538AF8-170E-4AF4-9A06-4E13296AE8DD}"/>
                </a:ext>
              </a:extLst>
            </p:cNvPr>
            <p:cNvSpPr txBox="1"/>
            <p:nvPr/>
          </p:nvSpPr>
          <p:spPr>
            <a:xfrm>
              <a:off x="2713920" y="3090557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WY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7B968DE-7998-498C-803E-4E99ABBB4B7C}"/>
                </a:ext>
              </a:extLst>
            </p:cNvPr>
            <p:cNvSpPr txBox="1"/>
            <p:nvPr/>
          </p:nvSpPr>
          <p:spPr>
            <a:xfrm>
              <a:off x="3279559" y="3076201"/>
              <a:ext cx="485368" cy="305753"/>
            </a:xfrm>
            <a:prstGeom prst="flowChartOffpageConnector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ysClr val="windowText" lastClr="000000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NE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909532-E97A-440D-BC02-12891455112C}"/>
              </a:ext>
            </a:extLst>
          </p:cNvPr>
          <p:cNvSpPr txBox="1"/>
          <p:nvPr/>
        </p:nvSpPr>
        <p:spPr>
          <a:xfrm>
            <a:off x="891354" y="5181799"/>
            <a:ext cx="299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prstClr val="black"/>
                </a:solidFill>
                <a:latin typeface="Segoe UI"/>
                <a:ea typeface="Verdana" panose="020B0604030504040204" pitchFamily="34" charset="0"/>
                <a:cs typeface="Verdana" panose="020B0604030504040204" pitchFamily="34" charset="0"/>
              </a:rPr>
              <a:t>Percentage of population served by rural hospitals that is adults under age 65 without health insurance.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02383-23CC-4DAF-A4CE-A06E3597173B}"/>
              </a:ext>
            </a:extLst>
          </p:cNvPr>
          <p:cNvGrpSpPr/>
          <p:nvPr/>
        </p:nvGrpSpPr>
        <p:grpSpPr>
          <a:xfrm>
            <a:off x="1437880" y="6187658"/>
            <a:ext cx="3560351" cy="215444"/>
            <a:chOff x="1054213" y="6331036"/>
            <a:chExt cx="3560351" cy="215444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AB8155A-85C4-4706-8A25-5D24DB94EF33}"/>
                </a:ext>
              </a:extLst>
            </p:cNvPr>
            <p:cNvSpPr/>
            <p:nvPr/>
          </p:nvSpPr>
          <p:spPr>
            <a:xfrm>
              <a:off x="1054213" y="6390418"/>
              <a:ext cx="485368" cy="738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0A0AA2-2004-4D0B-AD4D-707A453C10E9}"/>
                </a:ext>
              </a:extLst>
            </p:cNvPr>
            <p:cNvSpPr txBox="1"/>
            <p:nvPr/>
          </p:nvSpPr>
          <p:spPr>
            <a:xfrm>
              <a:off x="1563599" y="6331036"/>
              <a:ext cx="30509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Medicaid Expansion State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83155-6798-4BB8-A7C2-628380B3201B}"/>
              </a:ext>
            </a:extLst>
          </p:cNvPr>
          <p:cNvGrpSpPr/>
          <p:nvPr/>
        </p:nvGrpSpPr>
        <p:grpSpPr>
          <a:xfrm>
            <a:off x="508997" y="5672150"/>
            <a:ext cx="4338420" cy="328830"/>
            <a:chOff x="429383" y="5888955"/>
            <a:chExt cx="4338420" cy="3288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4CBE3D-E399-44AE-9D73-A710A3D1D51D}"/>
                </a:ext>
              </a:extLst>
            </p:cNvPr>
            <p:cNvSpPr/>
            <p:nvPr/>
          </p:nvSpPr>
          <p:spPr>
            <a:xfrm>
              <a:off x="429383" y="6139517"/>
              <a:ext cx="485368" cy="73890"/>
            </a:xfrm>
            <a:prstGeom prst="rect">
              <a:avLst/>
            </a:prstGeom>
            <a:solidFill>
              <a:srgbClr val="D7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2130952-02A4-41D0-8767-96FB8D8ADCF3}"/>
                </a:ext>
              </a:extLst>
            </p:cNvPr>
            <p:cNvSpPr/>
            <p:nvPr/>
          </p:nvSpPr>
          <p:spPr>
            <a:xfrm>
              <a:off x="1191986" y="6139517"/>
              <a:ext cx="485368" cy="73890"/>
            </a:xfrm>
            <a:prstGeom prst="rect">
              <a:avLst/>
            </a:prstGeom>
            <a:solidFill>
              <a:srgbClr val="AFA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6871685-4762-4296-9F79-B6B2D1B8BCC2}"/>
                </a:ext>
              </a:extLst>
            </p:cNvPr>
            <p:cNvSpPr/>
            <p:nvPr/>
          </p:nvSpPr>
          <p:spPr>
            <a:xfrm>
              <a:off x="1954589" y="6139517"/>
              <a:ext cx="485368" cy="73890"/>
            </a:xfrm>
            <a:prstGeom prst="rect">
              <a:avLst/>
            </a:prstGeom>
            <a:solidFill>
              <a:srgbClr val="877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9616BA1-6F48-42B0-AE45-FEEC6E7406EF}"/>
                </a:ext>
              </a:extLst>
            </p:cNvPr>
            <p:cNvSpPr txBox="1"/>
            <p:nvPr/>
          </p:nvSpPr>
          <p:spPr>
            <a:xfrm>
              <a:off x="450119" y="5895394"/>
              <a:ext cx="558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0-5%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214F162-0EB5-4425-B053-3586424CA26E}"/>
                </a:ext>
              </a:extLst>
            </p:cNvPr>
            <p:cNvSpPr txBox="1"/>
            <p:nvPr/>
          </p:nvSpPr>
          <p:spPr>
            <a:xfrm>
              <a:off x="1101820" y="5888978"/>
              <a:ext cx="706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6%-10%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4912822-BB67-4579-A629-A2A1409FD70E}"/>
                </a:ext>
              </a:extLst>
            </p:cNvPr>
            <p:cNvSpPr txBox="1"/>
            <p:nvPr/>
          </p:nvSpPr>
          <p:spPr>
            <a:xfrm>
              <a:off x="1818241" y="5895394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11%-15%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CB9E9D1-61D7-4E64-A043-16848656A4CC}"/>
                </a:ext>
              </a:extLst>
            </p:cNvPr>
            <p:cNvSpPr txBox="1"/>
            <p:nvPr/>
          </p:nvSpPr>
          <p:spPr>
            <a:xfrm>
              <a:off x="2578892" y="5888955"/>
              <a:ext cx="7879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16%-20%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C4E7183-1083-4838-930E-C415E705FC4B}"/>
                </a:ext>
              </a:extLst>
            </p:cNvPr>
            <p:cNvSpPr/>
            <p:nvPr/>
          </p:nvSpPr>
          <p:spPr>
            <a:xfrm>
              <a:off x="3416932" y="6143895"/>
              <a:ext cx="485368" cy="73890"/>
            </a:xfrm>
            <a:prstGeom prst="rect">
              <a:avLst/>
            </a:prstGeom>
            <a:solidFill>
              <a:srgbClr val="47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8A33C35-9136-431F-941E-CF20BFCA710B}"/>
                </a:ext>
              </a:extLst>
            </p:cNvPr>
            <p:cNvSpPr txBox="1"/>
            <p:nvPr/>
          </p:nvSpPr>
          <p:spPr>
            <a:xfrm>
              <a:off x="3282358" y="5888955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21%-25%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BDECF0C-F985-4A08-8FED-744D4E7C3E52}"/>
                </a:ext>
              </a:extLst>
            </p:cNvPr>
            <p:cNvSpPr/>
            <p:nvPr/>
          </p:nvSpPr>
          <p:spPr>
            <a:xfrm>
              <a:off x="2711810" y="6139517"/>
              <a:ext cx="485368" cy="73890"/>
            </a:xfrm>
            <a:prstGeom prst="rect">
              <a:avLst/>
            </a:prstGeom>
            <a:solidFill>
              <a:srgbClr val="5F4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2D60909-E178-4B98-A0ED-F8CBFD30F86D}"/>
                </a:ext>
              </a:extLst>
            </p:cNvPr>
            <p:cNvSpPr/>
            <p:nvPr/>
          </p:nvSpPr>
          <p:spPr>
            <a:xfrm>
              <a:off x="4109534" y="6138476"/>
              <a:ext cx="485368" cy="73890"/>
            </a:xfrm>
            <a:prstGeom prst="rect">
              <a:avLst/>
            </a:prstGeom>
            <a:solidFill>
              <a:srgbClr val="30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Segoe UI Light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A16916E-8639-4B25-B0D6-C562E22E0A7E}"/>
                </a:ext>
              </a:extLst>
            </p:cNvPr>
            <p:cNvSpPr txBox="1"/>
            <p:nvPr/>
          </p:nvSpPr>
          <p:spPr>
            <a:xfrm>
              <a:off x="3971461" y="5893196"/>
              <a:ext cx="796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prstClr val="black"/>
                  </a:solidFill>
                  <a:latin typeface="Segoe UI"/>
                  <a:ea typeface="Verdana" panose="020B0604030504040204" pitchFamily="34" charset="0"/>
                  <a:cs typeface="Verdana" panose="020B0604030504040204" pitchFamily="34" charset="0"/>
                </a:rPr>
                <a:t>&gt;25%</a:t>
              </a:r>
            </a:p>
          </p:txBody>
        </p:sp>
      </p:grpSp>
      <p:sp>
        <p:nvSpPr>
          <p:cNvPr id="156" name="Title 1">
            <a:extLst>
              <a:ext uri="{FF2B5EF4-FFF2-40B4-BE49-F238E27FC236}">
                <a16:creationId xmlns:a16="http://schemas.microsoft.com/office/drawing/2014/main" id="{895FA807-C395-49EB-9483-BE93435D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18" y="-18990"/>
            <a:ext cx="6708775" cy="1143000"/>
          </a:xfrm>
        </p:spPr>
        <p:txBody>
          <a:bodyPr vert="horz"/>
          <a:lstStyle/>
          <a:p>
            <a:r>
              <a:rPr lang="en-US"/>
              <a:t>Rural Population Disparity</a:t>
            </a:r>
            <a:br>
              <a:rPr lang="en-US"/>
            </a:br>
            <a:r>
              <a:rPr lang="en-US" sz="1600">
                <a:solidFill>
                  <a:schemeClr val="accent6"/>
                </a:solidFill>
              </a:rPr>
              <a:t>Adults Uninsured</a:t>
            </a:r>
            <a:endParaRPr lang="en-US">
              <a:latin typeface="+mn-lt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30CCCA9-CAC8-45FD-AF3C-52EB874F827D}"/>
              </a:ext>
            </a:extLst>
          </p:cNvPr>
          <p:cNvGrpSpPr/>
          <p:nvPr/>
        </p:nvGrpSpPr>
        <p:grpSpPr>
          <a:xfrm>
            <a:off x="9055011" y="4202100"/>
            <a:ext cx="2277006" cy="1487312"/>
            <a:chOff x="959695" y="1768904"/>
            <a:chExt cx="6872633" cy="4142021"/>
          </a:xfrm>
          <a:noFill/>
        </p:grpSpPr>
        <p:sp>
          <p:nvSpPr>
            <p:cNvPr id="154" name="Rectangle 12">
              <a:extLst>
                <a:ext uri="{FF2B5EF4-FFF2-40B4-BE49-F238E27FC236}">
                  <a16:creationId xmlns:a16="http://schemas.microsoft.com/office/drawing/2014/main" id="{988DE57A-17B1-4740-9B7E-22164D59A1FD}"/>
                </a:ext>
              </a:extLst>
            </p:cNvPr>
            <p:cNvSpPr/>
            <p:nvPr/>
          </p:nvSpPr>
          <p:spPr>
            <a:xfrm>
              <a:off x="6770402" y="2366042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57" name="Rectangle 13">
              <a:extLst>
                <a:ext uri="{FF2B5EF4-FFF2-40B4-BE49-F238E27FC236}">
                  <a16:creationId xmlns:a16="http://schemas.microsoft.com/office/drawing/2014/main" id="{20AA0031-9C08-415C-B2B2-8C8E6DC8078D}"/>
                </a:ext>
              </a:extLst>
            </p:cNvPr>
            <p:cNvSpPr/>
            <p:nvPr/>
          </p:nvSpPr>
          <p:spPr>
            <a:xfrm>
              <a:off x="6782546" y="176890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61" name="Rectangle 14">
              <a:extLst>
                <a:ext uri="{FF2B5EF4-FFF2-40B4-BE49-F238E27FC236}">
                  <a16:creationId xmlns:a16="http://schemas.microsoft.com/office/drawing/2014/main" id="{58666457-0DA0-4A4E-92D1-F4133220CA4A}"/>
                </a:ext>
              </a:extLst>
            </p:cNvPr>
            <p:cNvSpPr/>
            <p:nvPr/>
          </p:nvSpPr>
          <p:spPr>
            <a:xfrm>
              <a:off x="6766401" y="2973786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62" name="Rectangle 15">
              <a:extLst>
                <a:ext uri="{FF2B5EF4-FFF2-40B4-BE49-F238E27FC236}">
                  <a16:creationId xmlns:a16="http://schemas.microsoft.com/office/drawing/2014/main" id="{643F29A6-6995-465F-908B-06BE2A9876F8}"/>
                </a:ext>
              </a:extLst>
            </p:cNvPr>
            <p:cNvSpPr/>
            <p:nvPr/>
          </p:nvSpPr>
          <p:spPr>
            <a:xfrm>
              <a:off x="6766401" y="3589084"/>
              <a:ext cx="485368" cy="522318"/>
            </a:xfrm>
            <a:prstGeom prst="flowChartOffpageConnector">
              <a:avLst/>
            </a:prstGeom>
            <a:grpFill/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2FB2E6B2-B0C4-4687-8B09-646911FF39AF}"/>
                </a:ext>
              </a:extLst>
            </p:cNvPr>
            <p:cNvGrpSpPr/>
            <p:nvPr/>
          </p:nvGrpSpPr>
          <p:grpSpPr>
            <a:xfrm>
              <a:off x="7346960" y="1778574"/>
              <a:ext cx="485368" cy="1711037"/>
              <a:chOff x="6924041" y="1879137"/>
              <a:chExt cx="485368" cy="1711037"/>
            </a:xfrm>
            <a:grpFill/>
          </p:grpSpPr>
          <p:sp>
            <p:nvSpPr>
              <p:cNvPr id="232" name="Rectangle 11">
                <a:extLst>
                  <a:ext uri="{FF2B5EF4-FFF2-40B4-BE49-F238E27FC236}">
                    <a16:creationId xmlns:a16="http://schemas.microsoft.com/office/drawing/2014/main" id="{E559026E-AB4B-4AA1-837C-7CF2CDBBB615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93886CE6-93E8-4012-82EB-F742FA74A37C}"/>
                  </a:ext>
                </a:extLst>
              </p:cNvPr>
              <p:cNvGrpSpPr/>
              <p:nvPr/>
            </p:nvGrpSpPr>
            <p:grpSpPr>
              <a:xfrm>
                <a:off x="6924041" y="2472341"/>
                <a:ext cx="485368" cy="1117833"/>
                <a:chOff x="6362473" y="3345178"/>
                <a:chExt cx="485368" cy="1117833"/>
              </a:xfrm>
              <a:grpFill/>
            </p:grpSpPr>
            <p:sp>
              <p:nvSpPr>
                <p:cNvPr id="234" name="Rectangle 19">
                  <a:extLst>
                    <a:ext uri="{FF2B5EF4-FFF2-40B4-BE49-F238E27FC236}">
                      <a16:creationId xmlns:a16="http://schemas.microsoft.com/office/drawing/2014/main" id="{A7D58EAD-D367-45F9-BF16-290539D6152C}"/>
                    </a:ext>
                  </a:extLst>
                </p:cNvPr>
                <p:cNvSpPr/>
                <p:nvPr/>
              </p:nvSpPr>
              <p:spPr>
                <a:xfrm>
                  <a:off x="6362473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575B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35" name="Rectangle 20">
                  <a:extLst>
                    <a:ext uri="{FF2B5EF4-FFF2-40B4-BE49-F238E27FC236}">
                      <a16:creationId xmlns:a16="http://schemas.microsoft.com/office/drawing/2014/main" id="{415AC351-9C47-4973-A024-992A2C0A9A69}"/>
                    </a:ext>
                  </a:extLst>
                </p:cNvPr>
                <p:cNvSpPr/>
                <p:nvPr/>
              </p:nvSpPr>
              <p:spPr>
                <a:xfrm>
                  <a:off x="6362473" y="394069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9DCB59E-2910-43BE-B442-0BE55D089825}"/>
                </a:ext>
              </a:extLst>
            </p:cNvPr>
            <p:cNvGrpSpPr/>
            <p:nvPr/>
          </p:nvGrpSpPr>
          <p:grpSpPr>
            <a:xfrm>
              <a:off x="6170013" y="1768904"/>
              <a:ext cx="508411" cy="2345575"/>
              <a:chOff x="6339430" y="2140296"/>
              <a:chExt cx="508411" cy="2345575"/>
            </a:xfrm>
            <a:grpFill/>
          </p:grpSpPr>
          <p:sp>
            <p:nvSpPr>
              <p:cNvPr id="227" name="Rectangle 23">
                <a:extLst>
                  <a:ext uri="{FF2B5EF4-FFF2-40B4-BE49-F238E27FC236}">
                    <a16:creationId xmlns:a16="http://schemas.microsoft.com/office/drawing/2014/main" id="{5A04CBAE-7D8D-440F-8FCD-54AD2C9A874C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28" name="Rectangle 24">
                <a:extLst>
                  <a:ext uri="{FF2B5EF4-FFF2-40B4-BE49-F238E27FC236}">
                    <a16:creationId xmlns:a16="http://schemas.microsoft.com/office/drawing/2014/main" id="{D714FD9E-69E4-47EC-AB47-ABC1BFB777B3}"/>
                  </a:ext>
                </a:extLst>
              </p:cNvPr>
              <p:cNvSpPr/>
              <p:nvPr/>
            </p:nvSpPr>
            <p:spPr>
              <a:xfrm>
                <a:off x="6362473" y="2140296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F459E5FB-52BF-474A-8746-0F9DD16CF0AE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508411" cy="1140693"/>
                <a:chOff x="6339430" y="3345178"/>
                <a:chExt cx="508411" cy="1140693"/>
              </a:xfrm>
              <a:grpFill/>
            </p:grpSpPr>
            <p:sp>
              <p:nvSpPr>
                <p:cNvPr id="230" name="Rectangle 26">
                  <a:extLst>
                    <a:ext uri="{FF2B5EF4-FFF2-40B4-BE49-F238E27FC236}">
                      <a16:creationId xmlns:a16="http://schemas.microsoft.com/office/drawing/2014/main" id="{284D9622-D97C-446C-AE1D-0386397FF148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31" name="Rectangle 27">
                  <a:extLst>
                    <a:ext uri="{FF2B5EF4-FFF2-40B4-BE49-F238E27FC236}">
                      <a16:creationId xmlns:a16="http://schemas.microsoft.com/office/drawing/2014/main" id="{8E5A28D8-5F91-40D4-B626-6A5CE6F8C10F}"/>
                    </a:ext>
                  </a:extLst>
                </p:cNvPr>
                <p:cNvSpPr/>
                <p:nvPr/>
              </p:nvSpPr>
              <p:spPr>
                <a:xfrm>
                  <a:off x="6362473" y="3963553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2CEB21C-EC19-45F1-9648-6BB5D2747852}"/>
                </a:ext>
              </a:extLst>
            </p:cNvPr>
            <p:cNvGrpSpPr/>
            <p:nvPr/>
          </p:nvGrpSpPr>
          <p:grpSpPr>
            <a:xfrm>
              <a:off x="5607811" y="2973949"/>
              <a:ext cx="508411" cy="2322715"/>
              <a:chOff x="6339430" y="2140296"/>
              <a:chExt cx="508411" cy="2322715"/>
            </a:xfrm>
            <a:grpFill/>
          </p:grpSpPr>
          <p:sp>
            <p:nvSpPr>
              <p:cNvPr id="222" name="Rectangle 35">
                <a:extLst>
                  <a:ext uri="{FF2B5EF4-FFF2-40B4-BE49-F238E27FC236}">
                    <a16:creationId xmlns:a16="http://schemas.microsoft.com/office/drawing/2014/main" id="{2EE3693D-FE2A-4D2C-B98B-5A2D44FAA1E8}"/>
                  </a:ext>
                </a:extLst>
              </p:cNvPr>
              <p:cNvSpPr/>
              <p:nvPr/>
            </p:nvSpPr>
            <p:spPr>
              <a:xfrm>
                <a:off x="6362473" y="27427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223" name="Rectangle 36">
                <a:extLst>
                  <a:ext uri="{FF2B5EF4-FFF2-40B4-BE49-F238E27FC236}">
                    <a16:creationId xmlns:a16="http://schemas.microsoft.com/office/drawing/2014/main" id="{1603A6C4-2C28-4A36-BF10-E41EE6EFFF98}"/>
                  </a:ext>
                </a:extLst>
              </p:cNvPr>
              <p:cNvSpPr/>
              <p:nvPr/>
            </p:nvSpPr>
            <p:spPr>
              <a:xfrm>
                <a:off x="6339430" y="2140296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563F4FEE-F42E-4ECC-85EF-6D8FE05B9A34}"/>
                  </a:ext>
                </a:extLst>
              </p:cNvPr>
              <p:cNvGrpSpPr/>
              <p:nvPr/>
            </p:nvGrpSpPr>
            <p:grpSpPr>
              <a:xfrm>
                <a:off x="6339430" y="3345178"/>
                <a:ext cx="485368" cy="1117833"/>
                <a:chOff x="6339430" y="3345178"/>
                <a:chExt cx="485368" cy="1117833"/>
              </a:xfrm>
              <a:grpFill/>
            </p:grpSpPr>
            <p:sp>
              <p:nvSpPr>
                <p:cNvPr id="225" name="Rectangle 38">
                  <a:extLst>
                    <a:ext uri="{FF2B5EF4-FFF2-40B4-BE49-F238E27FC236}">
                      <a16:creationId xmlns:a16="http://schemas.microsoft.com/office/drawing/2014/main" id="{090B392C-07DC-4F72-823E-92193BCB9D70}"/>
                    </a:ext>
                  </a:extLst>
                </p:cNvPr>
                <p:cNvSpPr/>
                <p:nvPr/>
              </p:nvSpPr>
              <p:spPr>
                <a:xfrm>
                  <a:off x="6339430" y="3345178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26" name="Rectangle 39">
                  <a:extLst>
                    <a:ext uri="{FF2B5EF4-FFF2-40B4-BE49-F238E27FC236}">
                      <a16:creationId xmlns:a16="http://schemas.microsoft.com/office/drawing/2014/main" id="{9B127D93-814A-4DF1-9B5A-9FB637178A37}"/>
                    </a:ext>
                  </a:extLst>
                </p:cNvPr>
                <p:cNvSpPr/>
                <p:nvPr/>
              </p:nvSpPr>
              <p:spPr>
                <a:xfrm>
                  <a:off x="6339430" y="3940693"/>
                  <a:ext cx="485368" cy="522318"/>
                </a:xfrm>
                <a:prstGeom prst="flowChartOffpageConnector">
                  <a:avLst/>
                </a:prstGeom>
                <a:solidFill>
                  <a:srgbClr val="640002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A586C0B-DA17-43C5-AD2C-72BA71C6B12C}"/>
                </a:ext>
              </a:extLst>
            </p:cNvPr>
            <p:cNvGrpSpPr/>
            <p:nvPr/>
          </p:nvGrpSpPr>
          <p:grpSpPr>
            <a:xfrm>
              <a:off x="5034466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B8D1BFF7-D3DB-486A-8481-25B81D6805F0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17" name="Rectangle 29">
                  <a:extLst>
                    <a:ext uri="{FF2B5EF4-FFF2-40B4-BE49-F238E27FC236}">
                      <a16:creationId xmlns:a16="http://schemas.microsoft.com/office/drawing/2014/main" id="{F954B0E2-2799-4A25-BA7C-7B96A93E1722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18" name="Rectangle 30">
                  <a:extLst>
                    <a:ext uri="{FF2B5EF4-FFF2-40B4-BE49-F238E27FC236}">
                      <a16:creationId xmlns:a16="http://schemas.microsoft.com/office/drawing/2014/main" id="{C3C4F830-88F2-46A0-AE36-AB8BB44BC5B6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5AFFD5E9-8E2E-49D8-BD56-350041AA651E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485368" cy="1117833"/>
                  <a:chOff x="6339430" y="3345178"/>
                  <a:chExt cx="485368" cy="1117833"/>
                </a:xfrm>
                <a:grpFill/>
              </p:grpSpPr>
              <p:sp>
                <p:nvSpPr>
                  <p:cNvPr id="220" name="Rectangle 32">
                    <a:extLst>
                      <a:ext uri="{FF2B5EF4-FFF2-40B4-BE49-F238E27FC236}">
                        <a16:creationId xmlns:a16="http://schemas.microsoft.com/office/drawing/2014/main" id="{8F66CC4F-B16C-4118-B750-A23AD2321595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9799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21" name="Rectangle 33">
                    <a:extLst>
                      <a:ext uri="{FF2B5EF4-FFF2-40B4-BE49-F238E27FC236}">
                        <a16:creationId xmlns:a16="http://schemas.microsoft.com/office/drawing/2014/main" id="{B1DF7C30-1903-44A5-87F2-070D172D2C0D}"/>
                      </a:ext>
                    </a:extLst>
                  </p:cNvPr>
                  <p:cNvSpPr/>
                  <p:nvPr/>
                </p:nvSpPr>
                <p:spPr>
                  <a:xfrm>
                    <a:off x="6339430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960004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16" name="Rectangle 40">
                <a:extLst>
                  <a:ext uri="{FF2B5EF4-FFF2-40B4-BE49-F238E27FC236}">
                    <a16:creationId xmlns:a16="http://schemas.microsoft.com/office/drawing/2014/main" id="{44D2F269-EE00-4BAD-AF04-65431CAC95E9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sp>
          <p:nvSpPr>
            <p:cNvPr id="167" name="Rectangle 41">
              <a:extLst>
                <a:ext uri="{FF2B5EF4-FFF2-40B4-BE49-F238E27FC236}">
                  <a16:creationId xmlns:a16="http://schemas.microsoft.com/office/drawing/2014/main" id="{C5BAEA33-7517-44DB-8EB2-EF91F8357CB2}"/>
                </a:ext>
              </a:extLst>
            </p:cNvPr>
            <p:cNvSpPr/>
            <p:nvPr/>
          </p:nvSpPr>
          <p:spPr>
            <a:xfrm>
              <a:off x="5063821" y="5388607"/>
              <a:ext cx="485368" cy="522318"/>
            </a:xfrm>
            <a:prstGeom prst="flowChartOffpageConnector">
              <a:avLst/>
            </a:prstGeom>
            <a:solidFill>
              <a:srgbClr val="420002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9882898-5FEE-4E39-B4EE-79B0EBBD68EB}"/>
                </a:ext>
              </a:extLst>
            </p:cNvPr>
            <p:cNvGrpSpPr/>
            <p:nvPr/>
          </p:nvGrpSpPr>
          <p:grpSpPr>
            <a:xfrm>
              <a:off x="4459189" y="2376872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8DD1E851-E58A-49CF-A7A3-2AC0AD62457C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10" name="Rectangle 46">
                  <a:extLst>
                    <a:ext uri="{FF2B5EF4-FFF2-40B4-BE49-F238E27FC236}">
                      <a16:creationId xmlns:a16="http://schemas.microsoft.com/office/drawing/2014/main" id="{8F7478C6-9DD5-4CF5-9A80-9BF9E467BEE6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211" name="Rectangle 47">
                  <a:extLst>
                    <a:ext uri="{FF2B5EF4-FFF2-40B4-BE49-F238E27FC236}">
                      <a16:creationId xmlns:a16="http://schemas.microsoft.com/office/drawing/2014/main" id="{FB42B2D8-5BB4-47FD-A398-8F61D4449D8E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F839C949-02AD-481E-9236-09F57A9D133C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13" name="Rectangle 49">
                    <a:extLst>
                      <a:ext uri="{FF2B5EF4-FFF2-40B4-BE49-F238E27FC236}">
                        <a16:creationId xmlns:a16="http://schemas.microsoft.com/office/drawing/2014/main" id="{85FA4D7C-A260-4EEC-AE73-E1E098D81EFC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14" name="Rectangle 50">
                    <a:extLst>
                      <a:ext uri="{FF2B5EF4-FFF2-40B4-BE49-F238E27FC236}">
                        <a16:creationId xmlns:a16="http://schemas.microsoft.com/office/drawing/2014/main" id="{1A06B41E-F4B4-4C2C-91AD-5B87397BD68F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9" name="Rectangle 45">
                <a:extLst>
                  <a:ext uri="{FF2B5EF4-FFF2-40B4-BE49-F238E27FC236}">
                    <a16:creationId xmlns:a16="http://schemas.microsoft.com/office/drawing/2014/main" id="{686A5C84-8DBD-489F-B82F-725C42D84591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4F2F8E0-CB3E-4173-9B0A-33979AA8E0FD}"/>
                </a:ext>
              </a:extLst>
            </p:cNvPr>
            <p:cNvGrpSpPr/>
            <p:nvPr/>
          </p:nvGrpSpPr>
          <p:grpSpPr>
            <a:xfrm>
              <a:off x="2693957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7C3B39E9-7D13-45AA-AA47-048D3BFD90D1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203" name="Rectangle 54">
                  <a:extLst>
                    <a:ext uri="{FF2B5EF4-FFF2-40B4-BE49-F238E27FC236}">
                      <a16:creationId xmlns:a16="http://schemas.microsoft.com/office/drawing/2014/main" id="{C1D1FFEA-B1D2-44A4-91F7-E32515443791}"/>
                    </a:ext>
                  </a:extLst>
                </p:cNvPr>
                <p:cNvSpPr/>
                <p:nvPr/>
              </p:nvSpPr>
              <p:spPr>
                <a:xfrm>
                  <a:off x="6362473" y="2742737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204" name="Rectangle 55">
                  <a:extLst>
                    <a:ext uri="{FF2B5EF4-FFF2-40B4-BE49-F238E27FC236}">
                      <a16:creationId xmlns:a16="http://schemas.microsoft.com/office/drawing/2014/main" id="{87E62DFE-D894-4F77-9F3E-3F8F70C8615B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0E913C57-CAE3-4EC3-A2D9-B5317BB4E153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206" name="Rectangle 57">
                    <a:extLst>
                      <a:ext uri="{FF2B5EF4-FFF2-40B4-BE49-F238E27FC236}">
                        <a16:creationId xmlns:a16="http://schemas.microsoft.com/office/drawing/2014/main" id="{43197FF1-A300-4AAD-A044-6A6C9E04F78A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07" name="Rectangle 58">
                    <a:extLst>
                      <a:ext uri="{FF2B5EF4-FFF2-40B4-BE49-F238E27FC236}">
                        <a16:creationId xmlns:a16="http://schemas.microsoft.com/office/drawing/2014/main" id="{99F239ED-300D-4B15-9178-B7182E7C94E5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2" name="Rectangle 53">
                <a:extLst>
                  <a:ext uri="{FF2B5EF4-FFF2-40B4-BE49-F238E27FC236}">
                    <a16:creationId xmlns:a16="http://schemas.microsoft.com/office/drawing/2014/main" id="{CB5A984B-23B2-455B-AA8F-5EF81C06D3D3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CBCF294-078F-49E4-B658-90769846C9BF}"/>
                </a:ext>
              </a:extLst>
            </p:cNvPr>
            <p:cNvGrpSpPr/>
            <p:nvPr/>
          </p:nvGrpSpPr>
          <p:grpSpPr>
            <a:xfrm>
              <a:off x="3274003" y="2376294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A32F6110-A147-45B0-862D-EA6732E3A109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196" name="Rectangle 62">
                  <a:extLst>
                    <a:ext uri="{FF2B5EF4-FFF2-40B4-BE49-F238E27FC236}">
                      <a16:creationId xmlns:a16="http://schemas.microsoft.com/office/drawing/2014/main" id="{098BF4FB-1F74-43EB-9220-1416E81B4E8E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960004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Segoe UI Light"/>
                  </a:endParaRPr>
                </a:p>
              </p:txBody>
            </p:sp>
            <p:sp>
              <p:nvSpPr>
                <p:cNvPr id="197" name="Rectangle 63">
                  <a:extLst>
                    <a:ext uri="{FF2B5EF4-FFF2-40B4-BE49-F238E27FC236}">
                      <a16:creationId xmlns:a16="http://schemas.microsoft.com/office/drawing/2014/main" id="{75405DC7-EFB7-4494-8D78-915491D2DFEF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0005"/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382AB257-2441-4071-ABEB-1E31F34BC28E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199" name="Rectangle 65">
                    <a:extLst>
                      <a:ext uri="{FF2B5EF4-FFF2-40B4-BE49-F238E27FC236}">
                        <a16:creationId xmlns:a16="http://schemas.microsoft.com/office/drawing/2014/main" id="{41BA1E8F-1771-4E41-B73F-07AFFBE1D776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64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00" name="Rectangle 66">
                    <a:extLst>
                      <a:ext uri="{FF2B5EF4-FFF2-40B4-BE49-F238E27FC236}">
                        <a16:creationId xmlns:a16="http://schemas.microsoft.com/office/drawing/2014/main" id="{D0E00DBC-2CFB-431B-A722-13B0320C8493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575B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5" name="Rectangle 61">
                <a:extLst>
                  <a:ext uri="{FF2B5EF4-FFF2-40B4-BE49-F238E27FC236}">
                    <a16:creationId xmlns:a16="http://schemas.microsoft.com/office/drawing/2014/main" id="{1403A643-0478-4EB1-B304-D1D8A0FE860A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9799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0A11CC5-EE1C-48A6-B097-DA6B1899F0DA}"/>
                </a:ext>
              </a:extLst>
            </p:cNvPr>
            <p:cNvGrpSpPr/>
            <p:nvPr/>
          </p:nvGrpSpPr>
          <p:grpSpPr>
            <a:xfrm>
              <a:off x="3869216" y="2375938"/>
              <a:ext cx="508526" cy="2925156"/>
              <a:chOff x="4616871" y="2754744"/>
              <a:chExt cx="508526" cy="2925156"/>
            </a:xfrm>
            <a:grpFill/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9F7AB7A9-45E5-407E-97B6-70929BFA365B}"/>
                  </a:ext>
                </a:extLst>
              </p:cNvPr>
              <p:cNvGrpSpPr/>
              <p:nvPr/>
            </p:nvGrpSpPr>
            <p:grpSpPr>
              <a:xfrm>
                <a:off x="4616871" y="3357185"/>
                <a:ext cx="508411" cy="2322715"/>
                <a:chOff x="6339430" y="2140296"/>
                <a:chExt cx="508411" cy="2322715"/>
              </a:xfrm>
              <a:grpFill/>
            </p:grpSpPr>
            <p:sp>
              <p:nvSpPr>
                <p:cNvPr id="189" name="Rectangle 70">
                  <a:extLst>
                    <a:ext uri="{FF2B5EF4-FFF2-40B4-BE49-F238E27FC236}">
                      <a16:creationId xmlns:a16="http://schemas.microsoft.com/office/drawing/2014/main" id="{A4F5FC97-B1ED-4100-8923-F9FF88614C0D}"/>
                    </a:ext>
                  </a:extLst>
                </p:cNvPr>
                <p:cNvSpPr/>
                <p:nvPr/>
              </p:nvSpPr>
              <p:spPr>
                <a:xfrm>
                  <a:off x="6339430" y="2742737"/>
                  <a:ext cx="485368" cy="522318"/>
                </a:xfrm>
                <a:prstGeom prst="flowChartOffpageConnector">
                  <a:avLst/>
                </a:prstGeom>
                <a:solidFill>
                  <a:srgbClr val="420002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190" name="Rectangle 71">
                  <a:extLst>
                    <a:ext uri="{FF2B5EF4-FFF2-40B4-BE49-F238E27FC236}">
                      <a16:creationId xmlns:a16="http://schemas.microsoft.com/office/drawing/2014/main" id="{501D918E-BDB0-41E6-94C5-40DA3CE1C23A}"/>
                    </a:ext>
                  </a:extLst>
                </p:cNvPr>
                <p:cNvSpPr/>
                <p:nvPr/>
              </p:nvSpPr>
              <p:spPr>
                <a:xfrm>
                  <a:off x="6339430" y="2140296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F7CDA575-8905-4460-9220-F2A45D677578}"/>
                    </a:ext>
                  </a:extLst>
                </p:cNvPr>
                <p:cNvGrpSpPr/>
                <p:nvPr/>
              </p:nvGrpSpPr>
              <p:grpSpPr>
                <a:xfrm>
                  <a:off x="6339430" y="3345178"/>
                  <a:ext cx="508411" cy="1117833"/>
                  <a:chOff x="6339430" y="3345178"/>
                  <a:chExt cx="508411" cy="1117833"/>
                </a:xfrm>
                <a:grpFill/>
              </p:grpSpPr>
              <p:sp>
                <p:nvSpPr>
                  <p:cNvPr id="192" name="Rectangle 73">
                    <a:extLst>
                      <a:ext uri="{FF2B5EF4-FFF2-40B4-BE49-F238E27FC236}">
                        <a16:creationId xmlns:a16="http://schemas.microsoft.com/office/drawing/2014/main" id="{7D7E53A1-9E32-410D-AB0E-31AA5A638B08}"/>
                      </a:ext>
                    </a:extLst>
                  </p:cNvPr>
                  <p:cNvSpPr/>
                  <p:nvPr/>
                </p:nvSpPr>
                <p:spPr>
                  <a:xfrm>
                    <a:off x="6339430" y="3345178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FF0005"/>
                  </a:solidFill>
                  <a:ln w="25400">
                    <a:solidFill>
                      <a:srgbClr val="92CD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3" name="Rectangle 74">
                    <a:extLst>
                      <a:ext uri="{FF2B5EF4-FFF2-40B4-BE49-F238E27FC236}">
                        <a16:creationId xmlns:a16="http://schemas.microsoft.com/office/drawing/2014/main" id="{163491A6-D43C-4C69-9CDB-D22AED6AA9E1}"/>
                      </a:ext>
                    </a:extLst>
                  </p:cNvPr>
                  <p:cNvSpPr/>
                  <p:nvPr/>
                </p:nvSpPr>
                <p:spPr>
                  <a:xfrm>
                    <a:off x="6362473" y="3940693"/>
                    <a:ext cx="485368" cy="522318"/>
                  </a:xfrm>
                  <a:prstGeom prst="flowChartOffpageConnector">
                    <a:avLst/>
                  </a:prstGeom>
                  <a:solidFill>
                    <a:srgbClr val="420002"/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88" name="Rectangle 69">
                <a:extLst>
                  <a:ext uri="{FF2B5EF4-FFF2-40B4-BE49-F238E27FC236}">
                    <a16:creationId xmlns:a16="http://schemas.microsoft.com/office/drawing/2014/main" id="{1E1DFB92-8FDC-43B5-A793-E4D1DB0DCDB6}"/>
                  </a:ext>
                </a:extLst>
              </p:cNvPr>
              <p:cNvSpPr/>
              <p:nvPr/>
            </p:nvSpPr>
            <p:spPr>
              <a:xfrm>
                <a:off x="4640029" y="2754744"/>
                <a:ext cx="485368" cy="522318"/>
              </a:xfrm>
              <a:prstGeom prst="flowChartOffpageConnector">
                <a:avLst/>
              </a:prstGeom>
              <a:solidFill>
                <a:srgbClr val="FFD9DA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6DDDF9B-3641-4037-9774-990F776CDAE3}"/>
                </a:ext>
              </a:extLst>
            </p:cNvPr>
            <p:cNvGrpSpPr/>
            <p:nvPr/>
          </p:nvGrpSpPr>
          <p:grpSpPr>
            <a:xfrm>
              <a:off x="2113462" y="2376626"/>
              <a:ext cx="508411" cy="2332876"/>
              <a:chOff x="6339430" y="2152995"/>
              <a:chExt cx="508411" cy="2332876"/>
            </a:xfrm>
            <a:grpFill/>
          </p:grpSpPr>
          <p:sp>
            <p:nvSpPr>
              <p:cNvPr id="182" name="Rectangle 76">
                <a:extLst>
                  <a:ext uri="{FF2B5EF4-FFF2-40B4-BE49-F238E27FC236}">
                    <a16:creationId xmlns:a16="http://schemas.microsoft.com/office/drawing/2014/main" id="{2993DF2A-81C0-4DB2-AE1C-821A7D187787}"/>
                  </a:ext>
                </a:extLst>
              </p:cNvPr>
              <p:cNvSpPr/>
              <p:nvPr/>
            </p:nvSpPr>
            <p:spPr>
              <a:xfrm>
                <a:off x="6362473" y="2755436"/>
                <a:ext cx="485368" cy="522318"/>
              </a:xfrm>
              <a:prstGeom prst="flowChartOffpageConnector">
                <a:avLst/>
              </a:prstGeom>
              <a:grpFill/>
              <a:ln w="28575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sp>
            <p:nvSpPr>
              <p:cNvPr id="183" name="Rectangle 77">
                <a:extLst>
                  <a:ext uri="{FF2B5EF4-FFF2-40B4-BE49-F238E27FC236}">
                    <a16:creationId xmlns:a16="http://schemas.microsoft.com/office/drawing/2014/main" id="{E1DBB0BF-E0CB-46E5-8A52-AE0E7C698806}"/>
                  </a:ext>
                </a:extLst>
              </p:cNvPr>
              <p:cNvSpPr/>
              <p:nvPr/>
            </p:nvSpPr>
            <p:spPr>
              <a:xfrm>
                <a:off x="6362473" y="2152995"/>
                <a:ext cx="485368" cy="522318"/>
              </a:xfrm>
              <a:prstGeom prst="flowChartOffpageConnector">
                <a:avLst/>
              </a:prstGeom>
              <a:solidFill>
                <a:srgbClr val="FF575B"/>
              </a:solidFill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88A6AB11-995E-4A50-8494-BEEC5C01CE29}"/>
                  </a:ext>
                </a:extLst>
              </p:cNvPr>
              <p:cNvGrpSpPr/>
              <p:nvPr/>
            </p:nvGrpSpPr>
            <p:grpSpPr>
              <a:xfrm>
                <a:off x="6339430" y="3356608"/>
                <a:ext cx="485368" cy="1129263"/>
                <a:chOff x="6339430" y="3356608"/>
                <a:chExt cx="485368" cy="1129263"/>
              </a:xfrm>
              <a:grpFill/>
            </p:grpSpPr>
            <p:sp>
              <p:nvSpPr>
                <p:cNvPr id="185" name="Rectangle 79">
                  <a:extLst>
                    <a:ext uri="{FF2B5EF4-FFF2-40B4-BE49-F238E27FC236}">
                      <a16:creationId xmlns:a16="http://schemas.microsoft.com/office/drawing/2014/main" id="{22F5DF18-224E-411C-BC87-A5F9FBE3E82E}"/>
                    </a:ext>
                  </a:extLst>
                </p:cNvPr>
                <p:cNvSpPr/>
                <p:nvPr/>
              </p:nvSpPr>
              <p:spPr>
                <a:xfrm>
                  <a:off x="6339430" y="3356608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1905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186" name="Rectangle 80">
                  <a:extLst>
                    <a:ext uri="{FF2B5EF4-FFF2-40B4-BE49-F238E27FC236}">
                      <a16:creationId xmlns:a16="http://schemas.microsoft.com/office/drawing/2014/main" id="{69EBB630-65F7-4370-8D0A-7B2CE626E08E}"/>
                    </a:ext>
                  </a:extLst>
                </p:cNvPr>
                <p:cNvSpPr/>
                <p:nvPr/>
              </p:nvSpPr>
              <p:spPr>
                <a:xfrm>
                  <a:off x="6339430" y="3963553"/>
                  <a:ext cx="485368" cy="522318"/>
                </a:xfrm>
                <a:prstGeom prst="flowChartOffpageConnector">
                  <a:avLst/>
                </a:prstGeom>
                <a:solidFill>
                  <a:srgbClr val="FF9799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4C22DFE-B762-4589-BB5A-382FB55F2680}"/>
                </a:ext>
              </a:extLst>
            </p:cNvPr>
            <p:cNvGrpSpPr/>
            <p:nvPr/>
          </p:nvGrpSpPr>
          <p:grpSpPr>
            <a:xfrm>
              <a:off x="1554356" y="2376512"/>
              <a:ext cx="485368" cy="1727969"/>
              <a:chOff x="6924041" y="1879137"/>
              <a:chExt cx="485368" cy="1727969"/>
            </a:xfrm>
            <a:grpFill/>
          </p:grpSpPr>
          <p:sp>
            <p:nvSpPr>
              <p:cNvPr id="178" name="Rectangle 83">
                <a:extLst>
                  <a:ext uri="{FF2B5EF4-FFF2-40B4-BE49-F238E27FC236}">
                    <a16:creationId xmlns:a16="http://schemas.microsoft.com/office/drawing/2014/main" id="{F04D9098-CE54-47BE-9A92-99C41E82F711}"/>
                  </a:ext>
                </a:extLst>
              </p:cNvPr>
              <p:cNvSpPr/>
              <p:nvPr/>
            </p:nvSpPr>
            <p:spPr>
              <a:xfrm>
                <a:off x="6924041" y="1879137"/>
                <a:ext cx="485368" cy="522318"/>
              </a:xfrm>
              <a:prstGeom prst="flowChartOffpageConnector">
                <a:avLst/>
              </a:prstGeom>
              <a:grpFill/>
              <a:ln w="25400">
                <a:solidFill>
                  <a:srgbClr val="92C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Segoe UI Light"/>
                </a:endParaRP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2581FEA-B146-4C3D-AAC3-C156171950F8}"/>
                  </a:ext>
                </a:extLst>
              </p:cNvPr>
              <p:cNvGrpSpPr/>
              <p:nvPr/>
            </p:nvGrpSpPr>
            <p:grpSpPr>
              <a:xfrm>
                <a:off x="6924041" y="2476574"/>
                <a:ext cx="485368" cy="1130532"/>
                <a:chOff x="6362473" y="3349411"/>
                <a:chExt cx="485368" cy="1130532"/>
              </a:xfrm>
              <a:grpFill/>
            </p:grpSpPr>
            <p:sp>
              <p:nvSpPr>
                <p:cNvPr id="180" name="Rectangle 85">
                  <a:extLst>
                    <a:ext uri="{FF2B5EF4-FFF2-40B4-BE49-F238E27FC236}">
                      <a16:creationId xmlns:a16="http://schemas.microsoft.com/office/drawing/2014/main" id="{6CDE025D-A49D-4475-B474-FA22881EDF57}"/>
                    </a:ext>
                  </a:extLst>
                </p:cNvPr>
                <p:cNvSpPr/>
                <p:nvPr/>
              </p:nvSpPr>
              <p:spPr>
                <a:xfrm>
                  <a:off x="6362473" y="3349411"/>
                  <a:ext cx="485368" cy="522318"/>
                </a:xfrm>
                <a:prstGeom prst="flowChartOffpageConnector">
                  <a:avLst/>
                </a:prstGeom>
                <a:solidFill>
                  <a:srgbClr val="FFD9DA"/>
                </a:solidFill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  <p:sp>
              <p:nvSpPr>
                <p:cNvPr id="181" name="Rectangle 86">
                  <a:extLst>
                    <a:ext uri="{FF2B5EF4-FFF2-40B4-BE49-F238E27FC236}">
                      <a16:creationId xmlns:a16="http://schemas.microsoft.com/office/drawing/2014/main" id="{565B122B-2249-4A8D-B99B-50B6A7965B8E}"/>
                    </a:ext>
                  </a:extLst>
                </p:cNvPr>
                <p:cNvSpPr/>
                <p:nvPr/>
              </p:nvSpPr>
              <p:spPr>
                <a:xfrm>
                  <a:off x="6362473" y="3957625"/>
                  <a:ext cx="485368" cy="522318"/>
                </a:xfrm>
                <a:prstGeom prst="flowChartOffpageConnector">
                  <a:avLst/>
                </a:prstGeom>
                <a:grpFill/>
                <a:ln w="25400">
                  <a:solidFill>
                    <a:srgbClr val="92CD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Segoe UI Light"/>
                  </a:endParaRPr>
                </a:p>
              </p:txBody>
            </p:sp>
          </p:grpSp>
        </p:grpSp>
        <p:sp>
          <p:nvSpPr>
            <p:cNvPr id="175" name="Rectangle 87">
              <a:extLst>
                <a:ext uri="{FF2B5EF4-FFF2-40B4-BE49-F238E27FC236}">
                  <a16:creationId xmlns:a16="http://schemas.microsoft.com/office/drawing/2014/main" id="{E780A296-FA9E-4AAE-A1F0-BA9BD4B517FE}"/>
                </a:ext>
              </a:extLst>
            </p:cNvPr>
            <p:cNvSpPr/>
            <p:nvPr/>
          </p:nvSpPr>
          <p:spPr>
            <a:xfrm>
              <a:off x="962488" y="1859447"/>
              <a:ext cx="485368" cy="522318"/>
            </a:xfrm>
            <a:prstGeom prst="flowChartOffpageConnector">
              <a:avLst/>
            </a:prstGeom>
            <a:solidFill>
              <a:srgbClr val="FF9799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76" name="Rectangle 88">
              <a:extLst>
                <a:ext uri="{FF2B5EF4-FFF2-40B4-BE49-F238E27FC236}">
                  <a16:creationId xmlns:a16="http://schemas.microsoft.com/office/drawing/2014/main" id="{22D979A4-53C3-41B4-A47E-5C53DE21A0FA}"/>
                </a:ext>
              </a:extLst>
            </p:cNvPr>
            <p:cNvSpPr/>
            <p:nvPr/>
          </p:nvSpPr>
          <p:spPr>
            <a:xfrm>
              <a:off x="959695" y="3588726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  <p:sp>
          <p:nvSpPr>
            <p:cNvPr id="177" name="Rectangle 89">
              <a:extLst>
                <a:ext uri="{FF2B5EF4-FFF2-40B4-BE49-F238E27FC236}">
                  <a16:creationId xmlns:a16="http://schemas.microsoft.com/office/drawing/2014/main" id="{448DB07C-CB1D-4BD2-96D8-290882175A88}"/>
                </a:ext>
              </a:extLst>
            </p:cNvPr>
            <p:cNvSpPr/>
            <p:nvPr/>
          </p:nvSpPr>
          <p:spPr>
            <a:xfrm>
              <a:off x="959695" y="4712271"/>
              <a:ext cx="485368" cy="522318"/>
            </a:xfrm>
            <a:prstGeom prst="flowChartOffpageConnector">
              <a:avLst/>
            </a:prstGeom>
            <a:solidFill>
              <a:srgbClr val="FFD9DA"/>
            </a:solidFill>
            <a:ln w="25400">
              <a:solidFill>
                <a:srgbClr val="92C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Segoe U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31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jpzG0VDExoQ.kO3tz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jpzG0VDExoQ.kO3tzM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jpzG0VDExoQ.kO3tzM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XD5CBp3akszE2fw8cZG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XD5CBp3akszE2fw8cZ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3yQAEBG_vOoCVlyPns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yQTmD54Ao6JRm3bTQcx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lvJKN0JNYcv1soJYO__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ca.wOhe40A5bTErKw7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ca.wOhe40A5bTErKw7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ca.wOhe40A5bTErKw7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ca.wOhe40A5bTErKw7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lvJKN0JNYcv1soJYO__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bca.wOhe40A5bTErKw7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a1CB_Jns856OTCpvvd3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2LhQ5kdK67vXfewnhXs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liRp57ZypHZkNCmkneJ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liRp57ZypHZkNCmkne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a1CB_Jns856OTCpvvd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a1CB_Jns856OTCpvvd3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a1CB_Jns856OTCpvvd3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.vgoDole8bAp12hdsv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GP1nUz8JuzD2wpy2iTT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.vgoDole8bAp12hdsv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E.vgoDole8bAp12hdsv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3B7rNpR1WM_g7X34KC7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ypWrCRfEMQjzrl1oxaU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hartis 2021">
  <a:themeElements>
    <a:clrScheme name="Chartis 2021 Palette">
      <a:dk1>
        <a:sysClr val="windowText" lastClr="000000"/>
      </a:dk1>
      <a:lt1>
        <a:sysClr val="window" lastClr="FFFFFF"/>
      </a:lt1>
      <a:dk2>
        <a:srgbClr val="ADB9CA"/>
      </a:dk2>
      <a:lt2>
        <a:srgbClr val="E7E6E6"/>
      </a:lt2>
      <a:accent1>
        <a:srgbClr val="00294C"/>
      </a:accent1>
      <a:accent2>
        <a:srgbClr val="FFB93E"/>
      </a:accent2>
      <a:accent3>
        <a:srgbClr val="3ECCCC"/>
      </a:accent3>
      <a:accent4>
        <a:srgbClr val="7CAF2A"/>
      </a:accent4>
      <a:accent5>
        <a:srgbClr val="F45B42"/>
      </a:accent5>
      <a:accent6>
        <a:srgbClr val="5B5857"/>
      </a:accent6>
      <a:hlink>
        <a:srgbClr val="5B5857"/>
      </a:hlink>
      <a:folHlink>
        <a:srgbClr val="5B5857"/>
      </a:folHlink>
    </a:clrScheme>
    <a:fontScheme name="Chartis Segoe">
      <a:majorFont>
        <a:latin typeface="Segoe UI"/>
        <a:ea typeface=""/>
        <a:cs typeface=""/>
      </a:majorFont>
      <a:minorFont>
        <a:latin typeface="Segoe UI Semi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Segoe UI" panose="020B0502040204020203" pitchFamily="34" charset="0"/>
            <a:ea typeface="Verdana" panose="020B0604030504040204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_Chartis PowerPoint Template_Standard Format.pptx" id="{4AE58337-F6A8-45BE-9124-E143F7B1B86B}" vid="{B689B125-D926-46AE-9E05-ECC3D4407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33e4a4-ac0d-43de-aa33-f9c3af4984b4" xsi:nil="true"/>
    <lcf76f155ced4ddcb4097134ff3c332f xmlns="f9fc1db0-06ab-47c4-9971-9532f4edc6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8B52F3EA10F4AAB28615B1AD69E02" ma:contentTypeVersion="14" ma:contentTypeDescription="Create a new document." ma:contentTypeScope="" ma:versionID="26aa974294bb0c8885ce2600774975fa">
  <xsd:schema xmlns:xsd="http://www.w3.org/2001/XMLSchema" xmlns:xs="http://www.w3.org/2001/XMLSchema" xmlns:p="http://schemas.microsoft.com/office/2006/metadata/properties" xmlns:ns2="f9fc1db0-06ab-47c4-9971-9532f4edc696" xmlns:ns3="1d33e4a4-ac0d-43de-aa33-f9c3af4984b4" targetNamespace="http://schemas.microsoft.com/office/2006/metadata/properties" ma:root="true" ma:fieldsID="78926ef0b31cfcfe8c8ba8787906ac26" ns2:_="" ns3:_="">
    <xsd:import namespace="f9fc1db0-06ab-47c4-9971-9532f4edc696"/>
    <xsd:import namespace="1d33e4a4-ac0d-43de-aa33-f9c3af498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c1db0-06ab-47c4-9971-9532f4edc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c1ea919-cf17-4c33-9148-c9ecbe7f6f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3e4a4-ac0d-43de-aa33-f9c3af498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d37a6a1-4ae5-45fe-bf2c-7eee3211f555}" ma:internalName="TaxCatchAll" ma:showField="CatchAllData" ma:web="1d33e4a4-ac0d-43de-aa33-f9c3af498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119B5-65F5-4AEB-9A12-35D9B87DAD1D}">
  <ds:schemaRefs>
    <ds:schemaRef ds:uri="1d33e4a4-ac0d-43de-aa33-f9c3af4984b4"/>
    <ds:schemaRef ds:uri="f9fc1db0-06ab-47c4-9971-9532f4edc69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B8FDE2-7DF9-43F7-ABC4-6EB436439CEA}">
  <ds:schemaRefs>
    <ds:schemaRef ds:uri="1d33e4a4-ac0d-43de-aa33-f9c3af4984b4"/>
    <ds:schemaRef ds:uri="f9fc1db0-06ab-47c4-9971-9532f4edc6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D0EE9B-551B-46E7-A955-92B4A4E4B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2021_Chartis PowerPoint Template_Standard Format</Template>
  <TotalTime>0</TotalTime>
  <Words>1956</Words>
  <Application>Microsoft Office PowerPoint</Application>
  <PresentationFormat>Widescreen</PresentationFormat>
  <Paragraphs>696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Rockwell Nova Cond</vt:lpstr>
      <vt:lpstr>Segoe UI</vt:lpstr>
      <vt:lpstr>Segoe UI Light</vt:lpstr>
      <vt:lpstr>Segoe UI Semibold</vt:lpstr>
      <vt:lpstr>Selawik Semibold</vt:lpstr>
      <vt:lpstr>Verdana</vt:lpstr>
      <vt:lpstr>Wingdings</vt:lpstr>
      <vt:lpstr>Chartis 2021</vt:lpstr>
      <vt:lpstr>think-cell Slide</vt:lpstr>
      <vt:lpstr>Pandemic Increases Pressure on Rural Hospitals and Communities</vt:lpstr>
      <vt:lpstr>Contents</vt:lpstr>
      <vt:lpstr>Convergence of Multiple Pressure Points</vt:lpstr>
      <vt:lpstr>Population Health Disparity Rural v. Urban</vt:lpstr>
      <vt:lpstr>Population Health Disparity Rural v. Urban</vt:lpstr>
      <vt:lpstr>Rural Hospitals Vulnerable to Closure</vt:lpstr>
      <vt:lpstr>Where the Safety Net is Weakest Vulnerable Rural Communities v. Rural</vt:lpstr>
      <vt:lpstr>Rural Health Inequity</vt:lpstr>
      <vt:lpstr>Rural Population Disparity Adults Uninsured</vt:lpstr>
      <vt:lpstr>Rural Population Disparity Child Poverty</vt:lpstr>
      <vt:lpstr>PowerPoint Presentation</vt:lpstr>
      <vt:lpstr>Urban/Rural Divide for Black Americans Rural Health Inequity – Premature Death</vt:lpstr>
      <vt:lpstr>PowerPoint Presentation</vt:lpstr>
      <vt:lpstr>Urban/Rural Divide for Hispanics Rural Health Inequity – Premature Death</vt:lpstr>
      <vt:lpstr>Uncertainty Threatens Temporary Stability</vt:lpstr>
      <vt:lpstr>An Anomaly and Not a Turning of the Tide</vt:lpstr>
      <vt:lpstr>Red Sky in Morning, Sailor’s Warning</vt:lpstr>
      <vt:lpstr>How Unstable is the Rural Health Safety Net? Operating Margin, Closures and Hospital Vulnerability</vt:lpstr>
      <vt:lpstr>Pandemic Relief Funds Stabilize Safety Net</vt:lpstr>
      <vt:lpstr>Nurse Staffing Crisis and Dwindling Access to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100 Rural &amp; Community Hospitals</vt:lpstr>
      <vt:lpstr> 2022 Top 100 Critical Access Hospitals </vt:lpstr>
      <vt:lpstr>2022 Top 100 Rural &amp; Community Hospitals </vt:lpstr>
      <vt:lpstr>Ohio’s Top 100 Footprint</vt:lpstr>
      <vt:lpstr>How the 2022 Top 100 CAHs Measure Up to Rural Peers</vt:lpstr>
      <vt:lpstr>PowerPoint Presentation</vt:lpstr>
      <vt:lpstr>Connect with 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&amp; Maps (NEW!) Location, Location, Location!</dc:title>
  <dc:creator>Balfour, William</dc:creator>
  <cp:lastModifiedBy>Rosanna Scott</cp:lastModifiedBy>
  <cp:revision>1</cp:revision>
  <dcterms:created xsi:type="dcterms:W3CDTF">2021-01-20T16:19:52Z</dcterms:created>
  <dcterms:modified xsi:type="dcterms:W3CDTF">2022-09-09T17:22:08Z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0x01010003F8B52F3EA10F4AAB28615B1AD69E02</vt:lpwstr>
  </property>
</Properties>
</file>