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6.xml" ContentType="application/vnd.openxmlformats-officedocument.theme+xml"/>
  <Override PartName="/ppt/slideLayouts/slideLayout32.xml" ContentType="application/vnd.openxmlformats-officedocument.presentationml.slideLayout+xml"/>
  <Override PartName="/ppt/theme/theme7.xml" ContentType="application/vnd.openxmlformats-officedocument.theme+xml"/>
  <Override PartName="/ppt/slideLayouts/slideLayout3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885" r:id="rId4"/>
    <p:sldMasterId id="2147483660" r:id="rId5"/>
    <p:sldMasterId id="2147484216" r:id="rId6"/>
    <p:sldMasterId id="2147483840" r:id="rId7"/>
    <p:sldMasterId id="2147483701" r:id="rId8"/>
    <p:sldMasterId id="2147484355" r:id="rId9"/>
    <p:sldMasterId id="2147483648" r:id="rId10"/>
    <p:sldMasterId id="2147508399" r:id="rId11"/>
  </p:sldMasterIdLst>
  <p:notesMasterIdLst>
    <p:notesMasterId r:id="rId51"/>
  </p:notesMasterIdLst>
  <p:handoutMasterIdLst>
    <p:handoutMasterId r:id="rId52"/>
  </p:handoutMasterIdLst>
  <p:sldIdLst>
    <p:sldId id="1727" r:id="rId12"/>
    <p:sldId id="1740" r:id="rId13"/>
    <p:sldId id="1741" r:id="rId14"/>
    <p:sldId id="1743" r:id="rId15"/>
    <p:sldId id="1744" r:id="rId16"/>
    <p:sldId id="1745" r:id="rId17"/>
    <p:sldId id="1712" r:id="rId18"/>
    <p:sldId id="1731" r:id="rId19"/>
    <p:sldId id="1732" r:id="rId20"/>
    <p:sldId id="1733" r:id="rId21"/>
    <p:sldId id="1734" r:id="rId22"/>
    <p:sldId id="1735" r:id="rId23"/>
    <p:sldId id="1737" r:id="rId24"/>
    <p:sldId id="1751" r:id="rId25"/>
    <p:sldId id="1753" r:id="rId26"/>
    <p:sldId id="1754" r:id="rId27"/>
    <p:sldId id="1757" r:id="rId28"/>
    <p:sldId id="1759" r:id="rId29"/>
    <p:sldId id="1760" r:id="rId30"/>
    <p:sldId id="1761" r:id="rId31"/>
    <p:sldId id="1762" r:id="rId32"/>
    <p:sldId id="1705" r:id="rId33"/>
    <p:sldId id="1697" r:id="rId34"/>
    <p:sldId id="1706" r:id="rId35"/>
    <p:sldId id="1728" r:id="rId36"/>
    <p:sldId id="1729" r:id="rId37"/>
    <p:sldId id="1730" r:id="rId38"/>
    <p:sldId id="1708" r:id="rId39"/>
    <p:sldId id="1709" r:id="rId40"/>
    <p:sldId id="1722" r:id="rId41"/>
    <p:sldId id="1723" r:id="rId42"/>
    <p:sldId id="1724" r:id="rId43"/>
    <p:sldId id="1725" r:id="rId44"/>
    <p:sldId id="1746" r:id="rId45"/>
    <p:sldId id="1747" r:id="rId46"/>
    <p:sldId id="1748" r:id="rId47"/>
    <p:sldId id="1749" r:id="rId48"/>
    <p:sldId id="1750" r:id="rId49"/>
    <p:sldId id="346"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9CA1"/>
    <a:srgbClr val="359C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507"/>
  </p:normalViewPr>
  <p:slideViewPr>
    <p:cSldViewPr snapToGrid="0">
      <p:cViewPr varScale="1">
        <p:scale>
          <a:sx n="51" d="100"/>
          <a:sy n="51" d="100"/>
        </p:scale>
        <p:origin x="888" y="43"/>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60" d="100"/>
          <a:sy n="60" d="100"/>
        </p:scale>
        <p:origin x="2438"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presProps" Target="presProps.xml"/><Relationship Id="rId5" Type="http://schemas.openxmlformats.org/officeDocument/2006/relationships/slideMaster" Target="slideMasters/slideMaster2.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0EAAD5-B15B-4487-B221-E133D0AB7954}" type="doc">
      <dgm:prSet loTypeId="urn:microsoft.com/office/officeart/2005/8/layout/radial1" loCatId="cycle" qsTypeId="urn:microsoft.com/office/officeart/2005/8/quickstyle/simple1" qsCatId="simple" csTypeId="urn:microsoft.com/office/officeart/2005/8/colors/accent1_1" csCatId="accent1" phldr="1"/>
      <dgm:spPr/>
      <dgm:t>
        <a:bodyPr/>
        <a:lstStyle/>
        <a:p>
          <a:endParaRPr lang="en-US"/>
        </a:p>
      </dgm:t>
    </dgm:pt>
    <dgm:pt modelId="{DCE24DE6-7057-427C-9C05-6ADC20205542}">
      <dgm:prSet phldrT="[Text]"/>
      <dgm:spPr/>
      <dgm:t>
        <a:bodyPr/>
        <a:lstStyle/>
        <a:p>
          <a:r>
            <a:rPr lang="en-US" dirty="0"/>
            <a:t>eHx</a:t>
          </a:r>
        </a:p>
        <a:p>
          <a:r>
            <a:rPr lang="en-US" dirty="0"/>
            <a:t>Hub</a:t>
          </a:r>
        </a:p>
      </dgm:t>
    </dgm:pt>
    <dgm:pt modelId="{FFE63A8C-CA4E-44BE-B8F4-18FD12A180E1}" type="parTrans" cxnId="{B0640614-C623-48FD-BF62-0810E460DED2}">
      <dgm:prSet/>
      <dgm:spPr/>
      <dgm:t>
        <a:bodyPr/>
        <a:lstStyle/>
        <a:p>
          <a:endParaRPr lang="en-US"/>
        </a:p>
      </dgm:t>
    </dgm:pt>
    <dgm:pt modelId="{D5229FAF-2C08-4F12-A76E-54EA3E742E2B}" type="sibTrans" cxnId="{B0640614-C623-48FD-BF62-0810E460DED2}">
      <dgm:prSet/>
      <dgm:spPr/>
      <dgm:t>
        <a:bodyPr/>
        <a:lstStyle/>
        <a:p>
          <a:endParaRPr lang="en-US"/>
        </a:p>
      </dgm:t>
    </dgm:pt>
    <dgm:pt modelId="{EE36F657-F498-49AD-84AF-92E678AFCABD}">
      <dgm:prSet phldrT="[Text]" custT="1"/>
      <dgm:spPr/>
      <dgm:t>
        <a:bodyPr/>
        <a:lstStyle/>
        <a:p>
          <a:r>
            <a:rPr lang="en-US" sz="1400" b="1" dirty="0"/>
            <a:t>CliniSync</a:t>
          </a:r>
        </a:p>
      </dgm:t>
    </dgm:pt>
    <dgm:pt modelId="{EB302910-EB04-4963-9BB1-2B123340FAD0}" type="parTrans" cxnId="{26FE76F0-EF2A-476C-99E0-C4D60902FF2B}">
      <dgm:prSet/>
      <dgm:spPr/>
      <dgm:t>
        <a:bodyPr/>
        <a:lstStyle/>
        <a:p>
          <a:endParaRPr lang="en-US"/>
        </a:p>
      </dgm:t>
    </dgm:pt>
    <dgm:pt modelId="{23277118-AFD3-4AA6-B918-A51727A6271F}" type="sibTrans" cxnId="{26FE76F0-EF2A-476C-99E0-C4D60902FF2B}">
      <dgm:prSet/>
      <dgm:spPr/>
      <dgm:t>
        <a:bodyPr/>
        <a:lstStyle/>
        <a:p>
          <a:endParaRPr lang="en-US"/>
        </a:p>
      </dgm:t>
    </dgm:pt>
    <dgm:pt modelId="{39981BD3-5723-4593-A343-6E051CC034C9}">
      <dgm:prSet phldrT="[Text]" custT="1"/>
      <dgm:spPr/>
      <dgm:t>
        <a:bodyPr/>
        <a:lstStyle/>
        <a:p>
          <a:r>
            <a:rPr lang="en-US" sz="1400" b="1" dirty="0"/>
            <a:t>Care Quality</a:t>
          </a:r>
        </a:p>
      </dgm:t>
    </dgm:pt>
    <dgm:pt modelId="{ADFD9845-C95B-41B8-AC4F-50D531DB5D09}" type="parTrans" cxnId="{2C372832-4469-4AB5-BB6C-817FB31DE5B3}">
      <dgm:prSet/>
      <dgm:spPr/>
      <dgm:t>
        <a:bodyPr/>
        <a:lstStyle/>
        <a:p>
          <a:endParaRPr lang="en-US"/>
        </a:p>
      </dgm:t>
    </dgm:pt>
    <dgm:pt modelId="{31B69F74-D05F-4075-B57A-B5658FC1BC78}" type="sibTrans" cxnId="{2C372832-4469-4AB5-BB6C-817FB31DE5B3}">
      <dgm:prSet/>
      <dgm:spPr/>
      <dgm:t>
        <a:bodyPr/>
        <a:lstStyle/>
        <a:p>
          <a:endParaRPr lang="en-US"/>
        </a:p>
      </dgm:t>
    </dgm:pt>
    <dgm:pt modelId="{A4EA021F-ACEB-4D93-B15D-E8112949B94F}">
      <dgm:prSet phldrT="[Text]"/>
      <dgm:spPr/>
      <dgm:t>
        <a:bodyPr/>
        <a:lstStyle/>
        <a:p>
          <a:r>
            <a:rPr lang="en-US" b="1" dirty="0"/>
            <a:t>Other HIEs or Connected Networks</a:t>
          </a:r>
        </a:p>
      </dgm:t>
    </dgm:pt>
    <dgm:pt modelId="{1DDDDE76-B500-4567-9158-B17C986967BE}" type="parTrans" cxnId="{A8939C92-39EB-4654-A0AF-C64619324BB0}">
      <dgm:prSet/>
      <dgm:spPr/>
      <dgm:t>
        <a:bodyPr/>
        <a:lstStyle/>
        <a:p>
          <a:endParaRPr lang="en-US"/>
        </a:p>
      </dgm:t>
    </dgm:pt>
    <dgm:pt modelId="{544B3348-C49E-4CA7-A6A6-09073E16DD70}" type="sibTrans" cxnId="{A8939C92-39EB-4654-A0AF-C64619324BB0}">
      <dgm:prSet/>
      <dgm:spPr/>
      <dgm:t>
        <a:bodyPr/>
        <a:lstStyle/>
        <a:p>
          <a:endParaRPr lang="en-US"/>
        </a:p>
      </dgm:t>
    </dgm:pt>
    <dgm:pt modelId="{73A1682C-DA8A-4F04-91DE-A2BB5C5964DA}">
      <dgm:prSet phldrT="[Text]" custT="1"/>
      <dgm:spPr/>
      <dgm:t>
        <a:bodyPr/>
        <a:lstStyle/>
        <a:p>
          <a:r>
            <a:rPr lang="en-US" sz="1400" b="1" dirty="0"/>
            <a:t>Federal Partners</a:t>
          </a:r>
        </a:p>
      </dgm:t>
    </dgm:pt>
    <dgm:pt modelId="{29F30A84-C788-4F4F-B8A6-DE500294A841}" type="parTrans" cxnId="{C5E2898B-9899-48A2-A32A-A5DA2E95F674}">
      <dgm:prSet/>
      <dgm:spPr/>
      <dgm:t>
        <a:bodyPr/>
        <a:lstStyle/>
        <a:p>
          <a:endParaRPr lang="en-US"/>
        </a:p>
      </dgm:t>
    </dgm:pt>
    <dgm:pt modelId="{0495B435-9989-4642-B4DC-DC59D0D2C461}" type="sibTrans" cxnId="{C5E2898B-9899-48A2-A32A-A5DA2E95F674}">
      <dgm:prSet/>
      <dgm:spPr/>
      <dgm:t>
        <a:bodyPr/>
        <a:lstStyle/>
        <a:p>
          <a:endParaRPr lang="en-US"/>
        </a:p>
      </dgm:t>
    </dgm:pt>
    <dgm:pt modelId="{941A3AED-A5E7-41CE-866E-F41733F7BAD5}" type="pres">
      <dgm:prSet presAssocID="{F50EAAD5-B15B-4487-B221-E133D0AB7954}" presName="cycle" presStyleCnt="0">
        <dgm:presLayoutVars>
          <dgm:chMax val="1"/>
          <dgm:dir/>
          <dgm:animLvl val="ctr"/>
          <dgm:resizeHandles val="exact"/>
        </dgm:presLayoutVars>
      </dgm:prSet>
      <dgm:spPr/>
    </dgm:pt>
    <dgm:pt modelId="{F25437AE-268E-47D8-9590-176FBA347393}" type="pres">
      <dgm:prSet presAssocID="{DCE24DE6-7057-427C-9C05-6ADC20205542}" presName="centerShape" presStyleLbl="node0" presStyleIdx="0" presStyleCnt="1"/>
      <dgm:spPr/>
    </dgm:pt>
    <dgm:pt modelId="{C2DC01A2-6472-49A2-88E7-4ED6D36BDF23}" type="pres">
      <dgm:prSet presAssocID="{EB302910-EB04-4963-9BB1-2B123340FAD0}" presName="Name9" presStyleLbl="parChTrans1D2" presStyleIdx="0" presStyleCnt="4"/>
      <dgm:spPr/>
    </dgm:pt>
    <dgm:pt modelId="{07BCAAE9-6631-4468-B75B-B11CC9EE652B}" type="pres">
      <dgm:prSet presAssocID="{EB302910-EB04-4963-9BB1-2B123340FAD0}" presName="connTx" presStyleLbl="parChTrans1D2" presStyleIdx="0" presStyleCnt="4"/>
      <dgm:spPr/>
    </dgm:pt>
    <dgm:pt modelId="{7F97D6E1-27BC-4B07-98A9-BC4189F617C8}" type="pres">
      <dgm:prSet presAssocID="{EE36F657-F498-49AD-84AF-92E678AFCABD}" presName="node" presStyleLbl="node1" presStyleIdx="0" presStyleCnt="4">
        <dgm:presLayoutVars>
          <dgm:bulletEnabled val="1"/>
        </dgm:presLayoutVars>
      </dgm:prSet>
      <dgm:spPr/>
    </dgm:pt>
    <dgm:pt modelId="{D7B96575-7BD2-48CA-9E77-AA4A617A068A}" type="pres">
      <dgm:prSet presAssocID="{ADFD9845-C95B-41B8-AC4F-50D531DB5D09}" presName="Name9" presStyleLbl="parChTrans1D2" presStyleIdx="1" presStyleCnt="4"/>
      <dgm:spPr/>
    </dgm:pt>
    <dgm:pt modelId="{9155349D-7785-43A5-A504-163C1852F7A9}" type="pres">
      <dgm:prSet presAssocID="{ADFD9845-C95B-41B8-AC4F-50D531DB5D09}" presName="connTx" presStyleLbl="parChTrans1D2" presStyleIdx="1" presStyleCnt="4"/>
      <dgm:spPr/>
    </dgm:pt>
    <dgm:pt modelId="{D1F25FE8-B215-477F-BAD3-98C4B17C40AB}" type="pres">
      <dgm:prSet presAssocID="{39981BD3-5723-4593-A343-6E051CC034C9}" presName="node" presStyleLbl="node1" presStyleIdx="1" presStyleCnt="4">
        <dgm:presLayoutVars>
          <dgm:bulletEnabled val="1"/>
        </dgm:presLayoutVars>
      </dgm:prSet>
      <dgm:spPr/>
    </dgm:pt>
    <dgm:pt modelId="{91BBEC84-C68F-4A47-93F0-7367A263929A}" type="pres">
      <dgm:prSet presAssocID="{1DDDDE76-B500-4567-9158-B17C986967BE}" presName="Name9" presStyleLbl="parChTrans1D2" presStyleIdx="2" presStyleCnt="4"/>
      <dgm:spPr/>
    </dgm:pt>
    <dgm:pt modelId="{E01C559A-6365-420B-9D11-EBF89636287B}" type="pres">
      <dgm:prSet presAssocID="{1DDDDE76-B500-4567-9158-B17C986967BE}" presName="connTx" presStyleLbl="parChTrans1D2" presStyleIdx="2" presStyleCnt="4"/>
      <dgm:spPr/>
    </dgm:pt>
    <dgm:pt modelId="{01496416-F2D0-474D-A876-67FB4C179BE6}" type="pres">
      <dgm:prSet presAssocID="{A4EA021F-ACEB-4D93-B15D-E8112949B94F}" presName="node" presStyleLbl="node1" presStyleIdx="2" presStyleCnt="4">
        <dgm:presLayoutVars>
          <dgm:bulletEnabled val="1"/>
        </dgm:presLayoutVars>
      </dgm:prSet>
      <dgm:spPr/>
    </dgm:pt>
    <dgm:pt modelId="{F7DC095C-FC1A-418D-AAD1-61F96C442510}" type="pres">
      <dgm:prSet presAssocID="{29F30A84-C788-4F4F-B8A6-DE500294A841}" presName="Name9" presStyleLbl="parChTrans1D2" presStyleIdx="3" presStyleCnt="4"/>
      <dgm:spPr/>
    </dgm:pt>
    <dgm:pt modelId="{6A07F844-FA14-4513-83CA-C32BF1B951D8}" type="pres">
      <dgm:prSet presAssocID="{29F30A84-C788-4F4F-B8A6-DE500294A841}" presName="connTx" presStyleLbl="parChTrans1D2" presStyleIdx="3" presStyleCnt="4"/>
      <dgm:spPr/>
    </dgm:pt>
    <dgm:pt modelId="{22FD4FFB-C917-4081-A311-78229E794D0E}" type="pres">
      <dgm:prSet presAssocID="{73A1682C-DA8A-4F04-91DE-A2BB5C5964DA}" presName="node" presStyleLbl="node1" presStyleIdx="3" presStyleCnt="4">
        <dgm:presLayoutVars>
          <dgm:bulletEnabled val="1"/>
        </dgm:presLayoutVars>
      </dgm:prSet>
      <dgm:spPr/>
    </dgm:pt>
  </dgm:ptLst>
  <dgm:cxnLst>
    <dgm:cxn modelId="{D55D5406-700D-4CDB-97F2-286CE556A3DF}" type="presOf" srcId="{A4EA021F-ACEB-4D93-B15D-E8112949B94F}" destId="{01496416-F2D0-474D-A876-67FB4C179BE6}" srcOrd="0" destOrd="0" presId="urn:microsoft.com/office/officeart/2005/8/layout/radial1"/>
    <dgm:cxn modelId="{641D9F06-E50B-4150-95FA-57177E4AB034}" type="presOf" srcId="{EE36F657-F498-49AD-84AF-92E678AFCABD}" destId="{7F97D6E1-27BC-4B07-98A9-BC4189F617C8}" srcOrd="0" destOrd="0" presId="urn:microsoft.com/office/officeart/2005/8/layout/radial1"/>
    <dgm:cxn modelId="{01859F0F-1D5A-4172-BCAF-F53C073CF586}" type="presOf" srcId="{73A1682C-DA8A-4F04-91DE-A2BB5C5964DA}" destId="{22FD4FFB-C917-4081-A311-78229E794D0E}" srcOrd="0" destOrd="0" presId="urn:microsoft.com/office/officeart/2005/8/layout/radial1"/>
    <dgm:cxn modelId="{B0640614-C623-48FD-BF62-0810E460DED2}" srcId="{F50EAAD5-B15B-4487-B221-E133D0AB7954}" destId="{DCE24DE6-7057-427C-9C05-6ADC20205542}" srcOrd="0" destOrd="0" parTransId="{FFE63A8C-CA4E-44BE-B8F4-18FD12A180E1}" sibTransId="{D5229FAF-2C08-4F12-A76E-54EA3E742E2B}"/>
    <dgm:cxn modelId="{4ED6B11F-04E0-4FF5-A07A-E78E3DF27A5A}" type="presOf" srcId="{39981BD3-5723-4593-A343-6E051CC034C9}" destId="{D1F25FE8-B215-477F-BAD3-98C4B17C40AB}" srcOrd="0" destOrd="0" presId="urn:microsoft.com/office/officeart/2005/8/layout/radial1"/>
    <dgm:cxn modelId="{72FC492B-2B3B-430E-8337-A33A6A478D57}" type="presOf" srcId="{29F30A84-C788-4F4F-B8A6-DE500294A841}" destId="{F7DC095C-FC1A-418D-AAD1-61F96C442510}" srcOrd="0" destOrd="0" presId="urn:microsoft.com/office/officeart/2005/8/layout/radial1"/>
    <dgm:cxn modelId="{2C372832-4469-4AB5-BB6C-817FB31DE5B3}" srcId="{DCE24DE6-7057-427C-9C05-6ADC20205542}" destId="{39981BD3-5723-4593-A343-6E051CC034C9}" srcOrd="1" destOrd="0" parTransId="{ADFD9845-C95B-41B8-AC4F-50D531DB5D09}" sibTransId="{31B69F74-D05F-4075-B57A-B5658FC1BC78}"/>
    <dgm:cxn modelId="{B16C053D-B5E3-459A-9A47-E07CCCEA0A8B}" type="presOf" srcId="{1DDDDE76-B500-4567-9158-B17C986967BE}" destId="{91BBEC84-C68F-4A47-93F0-7367A263929A}" srcOrd="0" destOrd="0" presId="urn:microsoft.com/office/officeart/2005/8/layout/radial1"/>
    <dgm:cxn modelId="{A9387E49-7F3F-4A4A-8A31-86998C0E6A60}" type="presOf" srcId="{1DDDDE76-B500-4567-9158-B17C986967BE}" destId="{E01C559A-6365-420B-9D11-EBF89636287B}" srcOrd="1" destOrd="0" presId="urn:microsoft.com/office/officeart/2005/8/layout/radial1"/>
    <dgm:cxn modelId="{D78E9C4E-0115-4A51-A379-86204B4F7181}" type="presOf" srcId="{F50EAAD5-B15B-4487-B221-E133D0AB7954}" destId="{941A3AED-A5E7-41CE-866E-F41733F7BAD5}" srcOrd="0" destOrd="0" presId="urn:microsoft.com/office/officeart/2005/8/layout/radial1"/>
    <dgm:cxn modelId="{E629BE7A-7C1E-4235-BCA9-F58054896578}" type="presOf" srcId="{ADFD9845-C95B-41B8-AC4F-50D531DB5D09}" destId="{D7B96575-7BD2-48CA-9E77-AA4A617A068A}" srcOrd="0" destOrd="0" presId="urn:microsoft.com/office/officeart/2005/8/layout/radial1"/>
    <dgm:cxn modelId="{C5E2898B-9899-48A2-A32A-A5DA2E95F674}" srcId="{DCE24DE6-7057-427C-9C05-6ADC20205542}" destId="{73A1682C-DA8A-4F04-91DE-A2BB5C5964DA}" srcOrd="3" destOrd="0" parTransId="{29F30A84-C788-4F4F-B8A6-DE500294A841}" sibTransId="{0495B435-9989-4642-B4DC-DC59D0D2C461}"/>
    <dgm:cxn modelId="{A8939C92-39EB-4654-A0AF-C64619324BB0}" srcId="{DCE24DE6-7057-427C-9C05-6ADC20205542}" destId="{A4EA021F-ACEB-4D93-B15D-E8112949B94F}" srcOrd="2" destOrd="0" parTransId="{1DDDDE76-B500-4567-9158-B17C986967BE}" sibTransId="{544B3348-C49E-4CA7-A6A6-09073E16DD70}"/>
    <dgm:cxn modelId="{87AF92B1-05EC-43D0-BC02-29E8C76A4830}" type="presOf" srcId="{EB302910-EB04-4963-9BB1-2B123340FAD0}" destId="{C2DC01A2-6472-49A2-88E7-4ED6D36BDF23}" srcOrd="0" destOrd="0" presId="urn:microsoft.com/office/officeart/2005/8/layout/radial1"/>
    <dgm:cxn modelId="{273A66C8-1900-410B-9A96-828B7E1B2822}" type="presOf" srcId="{ADFD9845-C95B-41B8-AC4F-50D531DB5D09}" destId="{9155349D-7785-43A5-A504-163C1852F7A9}" srcOrd="1" destOrd="0" presId="urn:microsoft.com/office/officeart/2005/8/layout/radial1"/>
    <dgm:cxn modelId="{EB7AD1D8-5DAB-443A-A8CD-6A29BD597C83}" type="presOf" srcId="{EB302910-EB04-4963-9BB1-2B123340FAD0}" destId="{07BCAAE9-6631-4468-B75B-B11CC9EE652B}" srcOrd="1" destOrd="0" presId="urn:microsoft.com/office/officeart/2005/8/layout/radial1"/>
    <dgm:cxn modelId="{43DB9AEF-C816-4813-8AF9-0EEFE747CFB9}" type="presOf" srcId="{DCE24DE6-7057-427C-9C05-6ADC20205542}" destId="{F25437AE-268E-47D8-9590-176FBA347393}" srcOrd="0" destOrd="0" presId="urn:microsoft.com/office/officeart/2005/8/layout/radial1"/>
    <dgm:cxn modelId="{26FE76F0-EF2A-476C-99E0-C4D60902FF2B}" srcId="{DCE24DE6-7057-427C-9C05-6ADC20205542}" destId="{EE36F657-F498-49AD-84AF-92E678AFCABD}" srcOrd="0" destOrd="0" parTransId="{EB302910-EB04-4963-9BB1-2B123340FAD0}" sibTransId="{23277118-AFD3-4AA6-B918-A51727A6271F}"/>
    <dgm:cxn modelId="{7D88A3F0-5E27-4F5E-B8F5-2654B9F2ABF6}" type="presOf" srcId="{29F30A84-C788-4F4F-B8A6-DE500294A841}" destId="{6A07F844-FA14-4513-83CA-C32BF1B951D8}" srcOrd="1" destOrd="0" presId="urn:microsoft.com/office/officeart/2005/8/layout/radial1"/>
    <dgm:cxn modelId="{A51C0684-9B88-4832-B5EC-72F9A516FE7E}" type="presParOf" srcId="{941A3AED-A5E7-41CE-866E-F41733F7BAD5}" destId="{F25437AE-268E-47D8-9590-176FBA347393}" srcOrd="0" destOrd="0" presId="urn:microsoft.com/office/officeart/2005/8/layout/radial1"/>
    <dgm:cxn modelId="{061981D3-153A-4083-BE52-B6A80176FE2A}" type="presParOf" srcId="{941A3AED-A5E7-41CE-866E-F41733F7BAD5}" destId="{C2DC01A2-6472-49A2-88E7-4ED6D36BDF23}" srcOrd="1" destOrd="0" presId="urn:microsoft.com/office/officeart/2005/8/layout/radial1"/>
    <dgm:cxn modelId="{E52421F8-CB79-4396-B012-852685E4B599}" type="presParOf" srcId="{C2DC01A2-6472-49A2-88E7-4ED6D36BDF23}" destId="{07BCAAE9-6631-4468-B75B-B11CC9EE652B}" srcOrd="0" destOrd="0" presId="urn:microsoft.com/office/officeart/2005/8/layout/radial1"/>
    <dgm:cxn modelId="{7D1546A9-C30B-439D-AF77-457A2B4DE0BC}" type="presParOf" srcId="{941A3AED-A5E7-41CE-866E-F41733F7BAD5}" destId="{7F97D6E1-27BC-4B07-98A9-BC4189F617C8}" srcOrd="2" destOrd="0" presId="urn:microsoft.com/office/officeart/2005/8/layout/radial1"/>
    <dgm:cxn modelId="{F405F8BE-9B3F-4344-AEA2-FDC8954180DF}" type="presParOf" srcId="{941A3AED-A5E7-41CE-866E-F41733F7BAD5}" destId="{D7B96575-7BD2-48CA-9E77-AA4A617A068A}" srcOrd="3" destOrd="0" presId="urn:microsoft.com/office/officeart/2005/8/layout/radial1"/>
    <dgm:cxn modelId="{7D8BAB62-A583-4F09-8A3D-E592B092E6F6}" type="presParOf" srcId="{D7B96575-7BD2-48CA-9E77-AA4A617A068A}" destId="{9155349D-7785-43A5-A504-163C1852F7A9}" srcOrd="0" destOrd="0" presId="urn:microsoft.com/office/officeart/2005/8/layout/radial1"/>
    <dgm:cxn modelId="{AC7C9AA4-AB57-4D62-AA33-4FB3352D9C4A}" type="presParOf" srcId="{941A3AED-A5E7-41CE-866E-F41733F7BAD5}" destId="{D1F25FE8-B215-477F-BAD3-98C4B17C40AB}" srcOrd="4" destOrd="0" presId="urn:microsoft.com/office/officeart/2005/8/layout/radial1"/>
    <dgm:cxn modelId="{53687258-024A-4AC7-8F5C-13217FF24DC5}" type="presParOf" srcId="{941A3AED-A5E7-41CE-866E-F41733F7BAD5}" destId="{91BBEC84-C68F-4A47-93F0-7367A263929A}" srcOrd="5" destOrd="0" presId="urn:microsoft.com/office/officeart/2005/8/layout/radial1"/>
    <dgm:cxn modelId="{5DB404E7-968D-4A46-90CB-0B3648396877}" type="presParOf" srcId="{91BBEC84-C68F-4A47-93F0-7367A263929A}" destId="{E01C559A-6365-420B-9D11-EBF89636287B}" srcOrd="0" destOrd="0" presId="urn:microsoft.com/office/officeart/2005/8/layout/radial1"/>
    <dgm:cxn modelId="{EFEB6D21-511F-488E-BD6F-1DCF0AD3FA4D}" type="presParOf" srcId="{941A3AED-A5E7-41CE-866E-F41733F7BAD5}" destId="{01496416-F2D0-474D-A876-67FB4C179BE6}" srcOrd="6" destOrd="0" presId="urn:microsoft.com/office/officeart/2005/8/layout/radial1"/>
    <dgm:cxn modelId="{DC78A204-4809-4BF2-9EC1-91007EDA6F27}" type="presParOf" srcId="{941A3AED-A5E7-41CE-866E-F41733F7BAD5}" destId="{F7DC095C-FC1A-418D-AAD1-61F96C442510}" srcOrd="7" destOrd="0" presId="urn:microsoft.com/office/officeart/2005/8/layout/radial1"/>
    <dgm:cxn modelId="{B36D7B31-1A3F-46A1-8156-96F28FB30D1F}" type="presParOf" srcId="{F7DC095C-FC1A-418D-AAD1-61F96C442510}" destId="{6A07F844-FA14-4513-83CA-C32BF1B951D8}" srcOrd="0" destOrd="0" presId="urn:microsoft.com/office/officeart/2005/8/layout/radial1"/>
    <dgm:cxn modelId="{10D9D8E4-0AFB-4DA1-9D0F-42C12A09B047}" type="presParOf" srcId="{941A3AED-A5E7-41CE-866E-F41733F7BAD5}" destId="{22FD4FFB-C917-4081-A311-78229E794D0E}"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5437AE-268E-47D8-9590-176FBA347393}">
      <dsp:nvSpPr>
        <dsp:cNvPr id="0" name=""/>
        <dsp:cNvSpPr/>
      </dsp:nvSpPr>
      <dsp:spPr>
        <a:xfrm>
          <a:off x="3508594" y="1443440"/>
          <a:ext cx="1096727" cy="1096727"/>
        </a:xfrm>
        <a:prstGeom prst="ellipse">
          <a:avLst/>
        </a:prstGeom>
        <a:solidFill>
          <a:schemeClr val="lt1">
            <a:hueOff val="0"/>
            <a:satOff val="0"/>
            <a:lumOff val="0"/>
            <a:alphaOff val="0"/>
          </a:schemeClr>
        </a:solidFill>
        <a:ln w="2222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eHx</a:t>
          </a:r>
        </a:p>
        <a:p>
          <a:pPr marL="0" lvl="0" indent="0" algn="ctr" defTabSz="1066800">
            <a:lnSpc>
              <a:spcPct val="90000"/>
            </a:lnSpc>
            <a:spcBef>
              <a:spcPct val="0"/>
            </a:spcBef>
            <a:spcAft>
              <a:spcPct val="35000"/>
            </a:spcAft>
            <a:buNone/>
          </a:pPr>
          <a:r>
            <a:rPr lang="en-US" sz="2400" kern="1200" dirty="0"/>
            <a:t>Hub</a:t>
          </a:r>
        </a:p>
      </dsp:txBody>
      <dsp:txXfrm>
        <a:off x="3669206" y="1604052"/>
        <a:ext cx="775503" cy="775503"/>
      </dsp:txXfrm>
    </dsp:sp>
    <dsp:sp modelId="{C2DC01A2-6472-49A2-88E7-4ED6D36BDF23}">
      <dsp:nvSpPr>
        <dsp:cNvPr id="0" name=""/>
        <dsp:cNvSpPr/>
      </dsp:nvSpPr>
      <dsp:spPr>
        <a:xfrm rot="16200000">
          <a:off x="3891173" y="1265490"/>
          <a:ext cx="331569" cy="24329"/>
        </a:xfrm>
        <a:custGeom>
          <a:avLst/>
          <a:gdLst/>
          <a:ahLst/>
          <a:cxnLst/>
          <a:rect l="0" t="0" r="0" b="0"/>
          <a:pathLst>
            <a:path>
              <a:moveTo>
                <a:pt x="0" y="12164"/>
              </a:moveTo>
              <a:lnTo>
                <a:pt x="331569" y="12164"/>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48669" y="1269366"/>
        <a:ext cx="16578" cy="16578"/>
      </dsp:txXfrm>
    </dsp:sp>
    <dsp:sp modelId="{7F97D6E1-27BC-4B07-98A9-BC4189F617C8}">
      <dsp:nvSpPr>
        <dsp:cNvPr id="0" name=""/>
        <dsp:cNvSpPr/>
      </dsp:nvSpPr>
      <dsp:spPr>
        <a:xfrm>
          <a:off x="3508594" y="15143"/>
          <a:ext cx="1096727" cy="1096727"/>
        </a:xfrm>
        <a:prstGeom prst="ellipse">
          <a:avLst/>
        </a:prstGeom>
        <a:solidFill>
          <a:schemeClr val="lt1">
            <a:hueOff val="0"/>
            <a:satOff val="0"/>
            <a:lumOff val="0"/>
            <a:alphaOff val="0"/>
          </a:schemeClr>
        </a:solidFill>
        <a:ln w="2222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CliniSync</a:t>
          </a:r>
        </a:p>
      </dsp:txBody>
      <dsp:txXfrm>
        <a:off x="3669206" y="175755"/>
        <a:ext cx="775503" cy="775503"/>
      </dsp:txXfrm>
    </dsp:sp>
    <dsp:sp modelId="{D7B96575-7BD2-48CA-9E77-AA4A617A068A}">
      <dsp:nvSpPr>
        <dsp:cNvPr id="0" name=""/>
        <dsp:cNvSpPr/>
      </dsp:nvSpPr>
      <dsp:spPr>
        <a:xfrm>
          <a:off x="4605322" y="1979639"/>
          <a:ext cx="331569" cy="24329"/>
        </a:xfrm>
        <a:custGeom>
          <a:avLst/>
          <a:gdLst/>
          <a:ahLst/>
          <a:cxnLst/>
          <a:rect l="0" t="0" r="0" b="0"/>
          <a:pathLst>
            <a:path>
              <a:moveTo>
                <a:pt x="0" y="12164"/>
              </a:moveTo>
              <a:lnTo>
                <a:pt x="331569" y="12164"/>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62817" y="1983514"/>
        <a:ext cx="16578" cy="16578"/>
      </dsp:txXfrm>
    </dsp:sp>
    <dsp:sp modelId="{D1F25FE8-B215-477F-BAD3-98C4B17C40AB}">
      <dsp:nvSpPr>
        <dsp:cNvPr id="0" name=""/>
        <dsp:cNvSpPr/>
      </dsp:nvSpPr>
      <dsp:spPr>
        <a:xfrm>
          <a:off x="4936891" y="1443440"/>
          <a:ext cx="1096727" cy="1096727"/>
        </a:xfrm>
        <a:prstGeom prst="ellipse">
          <a:avLst/>
        </a:prstGeom>
        <a:solidFill>
          <a:schemeClr val="lt1">
            <a:hueOff val="0"/>
            <a:satOff val="0"/>
            <a:lumOff val="0"/>
            <a:alphaOff val="0"/>
          </a:schemeClr>
        </a:solidFill>
        <a:ln w="2222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Care Quality</a:t>
          </a:r>
        </a:p>
      </dsp:txBody>
      <dsp:txXfrm>
        <a:off x="5097503" y="1604052"/>
        <a:ext cx="775503" cy="775503"/>
      </dsp:txXfrm>
    </dsp:sp>
    <dsp:sp modelId="{91BBEC84-C68F-4A47-93F0-7367A263929A}">
      <dsp:nvSpPr>
        <dsp:cNvPr id="0" name=""/>
        <dsp:cNvSpPr/>
      </dsp:nvSpPr>
      <dsp:spPr>
        <a:xfrm rot="5400000">
          <a:off x="3891173" y="2693787"/>
          <a:ext cx="331569" cy="24329"/>
        </a:xfrm>
        <a:custGeom>
          <a:avLst/>
          <a:gdLst/>
          <a:ahLst/>
          <a:cxnLst/>
          <a:rect l="0" t="0" r="0" b="0"/>
          <a:pathLst>
            <a:path>
              <a:moveTo>
                <a:pt x="0" y="12164"/>
              </a:moveTo>
              <a:lnTo>
                <a:pt x="331569" y="12164"/>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48669" y="2697663"/>
        <a:ext cx="16578" cy="16578"/>
      </dsp:txXfrm>
    </dsp:sp>
    <dsp:sp modelId="{01496416-F2D0-474D-A876-67FB4C179BE6}">
      <dsp:nvSpPr>
        <dsp:cNvPr id="0" name=""/>
        <dsp:cNvSpPr/>
      </dsp:nvSpPr>
      <dsp:spPr>
        <a:xfrm>
          <a:off x="3508594" y="2871737"/>
          <a:ext cx="1096727" cy="1096727"/>
        </a:xfrm>
        <a:prstGeom prst="ellipse">
          <a:avLst/>
        </a:prstGeom>
        <a:solidFill>
          <a:schemeClr val="lt1">
            <a:hueOff val="0"/>
            <a:satOff val="0"/>
            <a:lumOff val="0"/>
            <a:alphaOff val="0"/>
          </a:schemeClr>
        </a:solidFill>
        <a:ln w="2222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t>Other HIEs or Connected Networks</a:t>
          </a:r>
        </a:p>
      </dsp:txBody>
      <dsp:txXfrm>
        <a:off x="3669206" y="3032349"/>
        <a:ext cx="775503" cy="775503"/>
      </dsp:txXfrm>
    </dsp:sp>
    <dsp:sp modelId="{F7DC095C-FC1A-418D-AAD1-61F96C442510}">
      <dsp:nvSpPr>
        <dsp:cNvPr id="0" name=""/>
        <dsp:cNvSpPr/>
      </dsp:nvSpPr>
      <dsp:spPr>
        <a:xfrm rot="10800000">
          <a:off x="3177025" y="1979639"/>
          <a:ext cx="331569" cy="24329"/>
        </a:xfrm>
        <a:custGeom>
          <a:avLst/>
          <a:gdLst/>
          <a:ahLst/>
          <a:cxnLst/>
          <a:rect l="0" t="0" r="0" b="0"/>
          <a:pathLst>
            <a:path>
              <a:moveTo>
                <a:pt x="0" y="12164"/>
              </a:moveTo>
              <a:lnTo>
                <a:pt x="331569" y="12164"/>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334520" y="1983514"/>
        <a:ext cx="16578" cy="16578"/>
      </dsp:txXfrm>
    </dsp:sp>
    <dsp:sp modelId="{22FD4FFB-C917-4081-A311-78229E794D0E}">
      <dsp:nvSpPr>
        <dsp:cNvPr id="0" name=""/>
        <dsp:cNvSpPr/>
      </dsp:nvSpPr>
      <dsp:spPr>
        <a:xfrm>
          <a:off x="2080298" y="1443440"/>
          <a:ext cx="1096727" cy="1096727"/>
        </a:xfrm>
        <a:prstGeom prst="ellipse">
          <a:avLst/>
        </a:prstGeom>
        <a:solidFill>
          <a:schemeClr val="lt1">
            <a:hueOff val="0"/>
            <a:satOff val="0"/>
            <a:lumOff val="0"/>
            <a:alphaOff val="0"/>
          </a:schemeClr>
        </a:solidFill>
        <a:ln w="2222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Federal Partners</a:t>
          </a:r>
        </a:p>
      </dsp:txBody>
      <dsp:txXfrm>
        <a:off x="2240910" y="1604052"/>
        <a:ext cx="775503" cy="775503"/>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B08916B-8145-4DD4-A4F0-4944307B250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E8868C6-14E0-456B-8627-6ED3D5EA25F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37BDEB-D08A-4BCC-82C3-65677B6346BB}" type="datetimeFigureOut">
              <a:rPr lang="en-US" smtClean="0"/>
              <a:t>8/29/2022</a:t>
            </a:fld>
            <a:endParaRPr lang="en-US"/>
          </a:p>
        </p:txBody>
      </p:sp>
      <p:sp>
        <p:nvSpPr>
          <p:cNvPr id="4" name="Footer Placeholder 3">
            <a:extLst>
              <a:ext uri="{FF2B5EF4-FFF2-40B4-BE49-F238E27FC236}">
                <a16:creationId xmlns:a16="http://schemas.microsoft.com/office/drawing/2014/main" id="{420B6480-DE26-42CA-B861-D6EFA45FC70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1DDB9B3-0030-40C0-AFA9-FACA7EA5136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5F12C2-4DB0-4437-81E7-A0C89F24ADC0}" type="slidenum">
              <a:rPr lang="en-US" smtClean="0"/>
              <a:t>‹#›</a:t>
            </a:fld>
            <a:endParaRPr lang="en-US"/>
          </a:p>
        </p:txBody>
      </p:sp>
    </p:spTree>
    <p:extLst>
      <p:ext uri="{BB962C8B-B14F-4D97-AF65-F5344CB8AC3E}">
        <p14:creationId xmlns:p14="http://schemas.microsoft.com/office/powerpoint/2010/main" val="3515292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4182BB-4E27-4552-8EE4-33C8EF731305}" type="datetimeFigureOut">
              <a:rPr lang="en-US" smtClean="0"/>
              <a:t>8/29/2022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8442E7-1E35-4707-8504-AE37222ED57D}" type="slidenum">
              <a:rPr lang="en-US" smtClean="0"/>
              <a:t>‹#›</a:t>
            </a:fld>
            <a:endParaRPr lang="en-US"/>
          </a:p>
        </p:txBody>
      </p:sp>
    </p:spTree>
    <p:extLst>
      <p:ext uri="{BB962C8B-B14F-4D97-AF65-F5344CB8AC3E}">
        <p14:creationId xmlns:p14="http://schemas.microsoft.com/office/powerpoint/2010/main" val="2471682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7096F5D-F2BF-4B20-9F18-6839ADF9CC17}" type="slidenum">
              <a:rPr lang="en-US" smtClean="0"/>
              <a:pPr>
                <a:defRPr/>
              </a:pPr>
              <a:t>35</a:t>
            </a:fld>
            <a:endParaRPr lang="en-US"/>
          </a:p>
        </p:txBody>
      </p:sp>
    </p:spTree>
    <p:extLst>
      <p:ext uri="{BB962C8B-B14F-4D97-AF65-F5344CB8AC3E}">
        <p14:creationId xmlns:p14="http://schemas.microsoft.com/office/powerpoint/2010/main" val="3860795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7CB15-7A84-4C23-AF47-094D35E5645D}" type="slidenum">
              <a:rPr lang="en-US" smtClean="0"/>
              <a:t>37</a:t>
            </a:fld>
            <a:endParaRPr lang="en-US"/>
          </a:p>
        </p:txBody>
      </p:sp>
    </p:spTree>
    <p:extLst>
      <p:ext uri="{BB962C8B-B14F-4D97-AF65-F5344CB8AC3E}">
        <p14:creationId xmlns:p14="http://schemas.microsoft.com/office/powerpoint/2010/main" val="70694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C39C2-F79E-46FD-9E73-50FBB49E34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2635FC-1247-4D5E-831E-3DDF5FE69B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68F9B5-E86F-4079-8D6E-CD3BA0FEFEDB}"/>
              </a:ext>
            </a:extLst>
          </p:cNvPr>
          <p:cNvSpPr>
            <a:spLocks noGrp="1"/>
          </p:cNvSpPr>
          <p:nvPr>
            <p:ph type="dt" sz="half" idx="10"/>
          </p:nvPr>
        </p:nvSpPr>
        <p:spPr/>
        <p:txBody>
          <a:bodyPr/>
          <a:lstStyle/>
          <a:p>
            <a:fld id="{B0EAD923-6053-4598-8C97-0EB46D919585}" type="datetime1">
              <a:rPr lang="en-US" smtClean="0"/>
              <a:t>8/29/2022</a:t>
            </a:fld>
            <a:endParaRPr lang="en-US" dirty="0"/>
          </a:p>
        </p:txBody>
      </p:sp>
      <p:sp>
        <p:nvSpPr>
          <p:cNvPr id="5" name="Footer Placeholder 4">
            <a:extLst>
              <a:ext uri="{FF2B5EF4-FFF2-40B4-BE49-F238E27FC236}">
                <a16:creationId xmlns:a16="http://schemas.microsoft.com/office/drawing/2014/main" id="{5568D56B-F00E-40FD-B495-EF22E47CD3B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8CDDE9F-84BD-484F-8AC0-CAFB77857F19}"/>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7" name="Rectangle 1">
            <a:extLst>
              <a:ext uri="{FF2B5EF4-FFF2-40B4-BE49-F238E27FC236}">
                <a16:creationId xmlns:a16="http://schemas.microsoft.com/office/drawing/2014/main" id="{A144EC9A-79CC-4B1B-933A-CAAD86FE2401}"/>
              </a:ext>
            </a:extLst>
          </p:cNvPr>
          <p:cNvSpPr/>
          <p:nvPr userDrawn="1"/>
        </p:nvSpPr>
        <p:spPr>
          <a:xfrm>
            <a:off x="109259" y="4564339"/>
            <a:ext cx="1016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dirty="0">
              <a:solidFill>
                <a:srgbClr val="FFFFFF"/>
              </a:solidFill>
              <a:latin typeface="Helvetica Light"/>
              <a:sym typeface="Helvetica Light"/>
            </a:endParaRPr>
          </a:p>
        </p:txBody>
      </p:sp>
    </p:spTree>
    <p:extLst>
      <p:ext uri="{BB962C8B-B14F-4D97-AF65-F5344CB8AC3E}">
        <p14:creationId xmlns:p14="http://schemas.microsoft.com/office/powerpoint/2010/main" val="17981167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40021-B439-46B3-B603-1D865FBE50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AEB4AED-8193-422A-876C-7631F628B0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E9DAA7-EE91-4247-BA14-A9CD2030B978}"/>
              </a:ext>
            </a:extLst>
          </p:cNvPr>
          <p:cNvSpPr>
            <a:spLocks noGrp="1"/>
          </p:cNvSpPr>
          <p:nvPr>
            <p:ph type="dt" sz="half" idx="10"/>
          </p:nvPr>
        </p:nvSpPr>
        <p:spPr/>
        <p:txBody>
          <a:bodyPr/>
          <a:lstStyle/>
          <a:p>
            <a:fld id="{3ACD20A5-A079-49CC-8411-46E1EB9508A9}" type="datetime1">
              <a:rPr lang="en-US" smtClean="0"/>
              <a:t>8/29/2022</a:t>
            </a:fld>
            <a:endParaRPr lang="en-US" dirty="0"/>
          </a:p>
        </p:txBody>
      </p:sp>
      <p:sp>
        <p:nvSpPr>
          <p:cNvPr id="5" name="Footer Placeholder 4">
            <a:extLst>
              <a:ext uri="{FF2B5EF4-FFF2-40B4-BE49-F238E27FC236}">
                <a16:creationId xmlns:a16="http://schemas.microsoft.com/office/drawing/2014/main" id="{96195D5C-09FB-4392-9987-F968F9CA75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D807CED-AE30-47A6-913E-8697D1A058A6}"/>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131877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567E5F-D94C-464D-85D4-4F31BE31A34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5CD7FD-03F9-48A0-A4D1-5A0EE014F6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8325FA-300B-40DB-8ECF-17313F961ED7}"/>
              </a:ext>
            </a:extLst>
          </p:cNvPr>
          <p:cNvSpPr>
            <a:spLocks noGrp="1"/>
          </p:cNvSpPr>
          <p:nvPr>
            <p:ph type="dt" sz="half" idx="10"/>
          </p:nvPr>
        </p:nvSpPr>
        <p:spPr/>
        <p:txBody>
          <a:bodyPr/>
          <a:lstStyle/>
          <a:p>
            <a:fld id="{3ACD20A5-A079-49CC-8411-46E1EB9508A9}" type="datetime1">
              <a:rPr lang="en-US" smtClean="0"/>
              <a:t>8/29/2022</a:t>
            </a:fld>
            <a:endParaRPr lang="en-US" dirty="0"/>
          </a:p>
        </p:txBody>
      </p:sp>
      <p:sp>
        <p:nvSpPr>
          <p:cNvPr id="5" name="Footer Placeholder 4">
            <a:extLst>
              <a:ext uri="{FF2B5EF4-FFF2-40B4-BE49-F238E27FC236}">
                <a16:creationId xmlns:a16="http://schemas.microsoft.com/office/drawing/2014/main" id="{6727D8F2-CE59-4766-B4ED-867506F792C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7AC2DDE-472E-42D8-89DB-18C3CE79F7B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683848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act U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5592F1-B8A3-41B5-B2E3-BA0E950ACA4C}" type="datetime1">
              <a:rPr lang="en-US" smtClean="0"/>
              <a:t>8/29/2022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
        <p:nvSpPr>
          <p:cNvPr id="5" name="Rectangle 1">
            <a:extLst>
              <a:ext uri="{FF2B5EF4-FFF2-40B4-BE49-F238E27FC236}">
                <a16:creationId xmlns:a16="http://schemas.microsoft.com/office/drawing/2014/main" id="{360596E6-4DE9-A746-9D39-94401D2B4645}"/>
              </a:ext>
            </a:extLst>
          </p:cNvPr>
          <p:cNvSpPr/>
          <p:nvPr userDrawn="1"/>
        </p:nvSpPr>
        <p:spPr>
          <a:xfrm rot="16200000">
            <a:off x="3619401" y="2402840"/>
            <a:ext cx="1270001" cy="12701"/>
          </a:xfrm>
          <a:prstGeom prst="rect">
            <a:avLst/>
          </a:prstGeom>
          <a:solidFill>
            <a:srgbClr val="111111"/>
          </a:solidFill>
          <a:ln w="12700">
            <a:miter lim="400000"/>
          </a:ln>
        </p:spPr>
        <p:txBody>
          <a:bodyPr lIns="25400" tIns="25400" rIns="25400" bIns="25400" anchor="ctr"/>
          <a:lstStyle/>
          <a:p>
            <a:pPr algn="ctr">
              <a:defRPr sz="3200" spc="0">
                <a:solidFill>
                  <a:srgbClr val="000000"/>
                </a:solidFill>
                <a:latin typeface="Helvetica Light"/>
                <a:ea typeface="Helvetica Light"/>
                <a:cs typeface="Helvetica Light"/>
                <a:sym typeface="Helvetica Light"/>
              </a:defRPr>
            </a:pPr>
            <a:endParaRPr lang="en-US" sz="1600" noProof="0" dirty="0"/>
          </a:p>
        </p:txBody>
      </p:sp>
      <p:sp>
        <p:nvSpPr>
          <p:cNvPr id="14" name="Picture Placeholder 13">
            <a:extLst>
              <a:ext uri="{FF2B5EF4-FFF2-40B4-BE49-F238E27FC236}">
                <a16:creationId xmlns:a16="http://schemas.microsoft.com/office/drawing/2014/main" id="{14FCD294-AF1C-5E4C-A4DA-80CFCFA430D2}"/>
              </a:ext>
            </a:extLst>
          </p:cNvPr>
          <p:cNvSpPr>
            <a:spLocks noGrp="1"/>
          </p:cNvSpPr>
          <p:nvPr>
            <p:ph type="pic" sz="quarter" idx="13"/>
          </p:nvPr>
        </p:nvSpPr>
        <p:spPr>
          <a:xfrm>
            <a:off x="973138" y="917461"/>
            <a:ext cx="2205037" cy="4989627"/>
          </a:xfrm>
          <a:custGeom>
            <a:avLst/>
            <a:gdLst>
              <a:gd name="connsiteX0" fmla="*/ 0 w 2205037"/>
              <a:gd name="connsiteY0" fmla="*/ 0 h 4989627"/>
              <a:gd name="connsiteX1" fmla="*/ 2205037 w 2205037"/>
              <a:gd name="connsiteY1" fmla="*/ 0 h 4989627"/>
              <a:gd name="connsiteX2" fmla="*/ 2205037 w 2205037"/>
              <a:gd name="connsiteY2" fmla="*/ 4989627 h 4989627"/>
              <a:gd name="connsiteX3" fmla="*/ 0 w 2205037"/>
              <a:gd name="connsiteY3" fmla="*/ 4989627 h 4989627"/>
              <a:gd name="connsiteX4" fmla="*/ 0 w 2205037"/>
              <a:gd name="connsiteY4" fmla="*/ 4286290 h 4989627"/>
              <a:gd name="connsiteX5" fmla="*/ 809319 w 2205037"/>
              <a:gd name="connsiteY5" fmla="*/ 4286290 h 4989627"/>
              <a:gd name="connsiteX6" fmla="*/ 809319 w 2205037"/>
              <a:gd name="connsiteY6" fmla="*/ 3905289 h 4989627"/>
              <a:gd name="connsiteX7" fmla="*/ 0 w 2205037"/>
              <a:gd name="connsiteY7" fmla="*/ 3905289 h 498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5037" h="4989627">
                <a:moveTo>
                  <a:pt x="0" y="0"/>
                </a:moveTo>
                <a:lnTo>
                  <a:pt x="2205037" y="0"/>
                </a:lnTo>
                <a:lnTo>
                  <a:pt x="2205037" y="4989627"/>
                </a:lnTo>
                <a:lnTo>
                  <a:pt x="0" y="4989627"/>
                </a:lnTo>
                <a:lnTo>
                  <a:pt x="0" y="4286290"/>
                </a:lnTo>
                <a:lnTo>
                  <a:pt x="809319" y="4286290"/>
                </a:lnTo>
                <a:lnTo>
                  <a:pt x="809319" y="3905289"/>
                </a:lnTo>
                <a:lnTo>
                  <a:pt x="0" y="3905289"/>
                </a:lnTo>
                <a:close/>
              </a:path>
            </a:pathLst>
          </a:custGeom>
          <a:solidFill>
            <a:schemeClr val="tx2"/>
          </a:solidFill>
        </p:spPr>
        <p:txBody>
          <a:bodyPr wrap="square">
            <a:noAutofit/>
          </a:bodyPr>
          <a:lstStyle/>
          <a:p>
            <a:r>
              <a:rPr lang="en-US"/>
              <a:t>Click icon to add picture</a:t>
            </a:r>
            <a:endParaRPr lang="en-US" dirty="0"/>
          </a:p>
        </p:txBody>
      </p:sp>
      <p:sp>
        <p:nvSpPr>
          <p:cNvPr id="15" name="Rectangle 1">
            <a:extLst>
              <a:ext uri="{FF2B5EF4-FFF2-40B4-BE49-F238E27FC236}">
                <a16:creationId xmlns:a16="http://schemas.microsoft.com/office/drawing/2014/main" id="{8EDF2123-85B2-F547-8D7A-F0273E1E9E85}"/>
              </a:ext>
            </a:extLst>
          </p:cNvPr>
          <p:cNvSpPr/>
          <p:nvPr userDrawn="1"/>
        </p:nvSpPr>
        <p:spPr>
          <a:xfrm>
            <a:off x="764089" y="4824593"/>
            <a:ext cx="1016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dirty="0">
              <a:solidFill>
                <a:srgbClr val="FFFFFF"/>
              </a:solidFill>
              <a:latin typeface="Helvetica Light"/>
              <a:sym typeface="Helvetica Light"/>
            </a:endParaRPr>
          </a:p>
        </p:txBody>
      </p:sp>
      <p:sp>
        <p:nvSpPr>
          <p:cNvPr id="18" name="Title 1">
            <a:extLst>
              <a:ext uri="{FF2B5EF4-FFF2-40B4-BE49-F238E27FC236}">
                <a16:creationId xmlns:a16="http://schemas.microsoft.com/office/drawing/2014/main" id="{51DA15C9-6722-0B47-897A-7DC9AED35B7C}"/>
              </a:ext>
            </a:extLst>
          </p:cNvPr>
          <p:cNvSpPr>
            <a:spLocks noGrp="1"/>
          </p:cNvSpPr>
          <p:nvPr>
            <p:ph type="title" hasCustomPrompt="1"/>
          </p:nvPr>
        </p:nvSpPr>
        <p:spPr>
          <a:xfrm>
            <a:off x="4248051" y="2945525"/>
            <a:ext cx="2945494" cy="1613201"/>
          </a:xfrm>
        </p:spPr>
        <p:txBody>
          <a:bodyPr lIns="0" tIns="0" rIns="0" bIns="0" anchor="b">
            <a:normAutofit/>
          </a:bodyPr>
          <a:lstStyle>
            <a:lvl1pPr>
              <a:defRPr sz="3400"/>
            </a:lvl1pPr>
          </a:lstStyle>
          <a:p>
            <a:r>
              <a:rPr lang="en-US" dirty="0"/>
              <a:t>TITLE GOES HERE</a:t>
            </a:r>
          </a:p>
        </p:txBody>
      </p:sp>
      <p:sp>
        <p:nvSpPr>
          <p:cNvPr id="22" name="Content Placeholder 20">
            <a:extLst>
              <a:ext uri="{FF2B5EF4-FFF2-40B4-BE49-F238E27FC236}">
                <a16:creationId xmlns:a16="http://schemas.microsoft.com/office/drawing/2014/main" id="{5FFB748F-E999-9A4B-B9D8-B6E1C2AE0134}"/>
              </a:ext>
            </a:extLst>
          </p:cNvPr>
          <p:cNvSpPr>
            <a:spLocks noGrp="1"/>
          </p:cNvSpPr>
          <p:nvPr>
            <p:ph sz="quarter" idx="14"/>
          </p:nvPr>
        </p:nvSpPr>
        <p:spPr>
          <a:xfrm>
            <a:off x="7405688" y="2005013"/>
            <a:ext cx="4510087" cy="4027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975526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390CC524-3900-1041-BDBF-D0ABD37D8E8B}"/>
              </a:ext>
            </a:extLst>
          </p:cNvPr>
          <p:cNvSpPr>
            <a:spLocks noGrp="1"/>
          </p:cNvSpPr>
          <p:nvPr>
            <p:ph type="pic" sz="quarter" idx="13"/>
          </p:nvPr>
        </p:nvSpPr>
        <p:spPr>
          <a:xfrm>
            <a:off x="0" y="0"/>
            <a:ext cx="5524500" cy="6858000"/>
          </a:xfrm>
          <a:custGeom>
            <a:avLst/>
            <a:gdLst>
              <a:gd name="connsiteX0" fmla="*/ 0 w 5524500"/>
              <a:gd name="connsiteY0" fmla="*/ 0 h 6858000"/>
              <a:gd name="connsiteX1" fmla="*/ 5524500 w 5524500"/>
              <a:gd name="connsiteY1" fmla="*/ 0 h 6858000"/>
              <a:gd name="connsiteX2" fmla="*/ 5524500 w 5524500"/>
              <a:gd name="connsiteY2" fmla="*/ 806538 h 6858000"/>
              <a:gd name="connsiteX3" fmla="*/ 4952408 w 5524500"/>
              <a:gd name="connsiteY3" fmla="*/ 806538 h 6858000"/>
              <a:gd name="connsiteX4" fmla="*/ 4952408 w 5524500"/>
              <a:gd name="connsiteY4" fmla="*/ 1187539 h 6858000"/>
              <a:gd name="connsiteX5" fmla="*/ 5524500 w 5524500"/>
              <a:gd name="connsiteY5" fmla="*/ 1187539 h 6858000"/>
              <a:gd name="connsiteX6" fmla="*/ 5524500 w 5524500"/>
              <a:gd name="connsiteY6" fmla="*/ 6858000 h 6858000"/>
              <a:gd name="connsiteX7" fmla="*/ 0 w 55245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24500" h="6858000">
                <a:moveTo>
                  <a:pt x="0" y="0"/>
                </a:moveTo>
                <a:lnTo>
                  <a:pt x="5524500" y="0"/>
                </a:lnTo>
                <a:lnTo>
                  <a:pt x="5524500" y="806538"/>
                </a:lnTo>
                <a:lnTo>
                  <a:pt x="4952408" y="806538"/>
                </a:lnTo>
                <a:lnTo>
                  <a:pt x="4952408" y="1187539"/>
                </a:lnTo>
                <a:lnTo>
                  <a:pt x="5524500" y="1187539"/>
                </a:lnTo>
                <a:lnTo>
                  <a:pt x="5524500" y="6858000"/>
                </a:lnTo>
                <a:lnTo>
                  <a:pt x="0" y="6858000"/>
                </a:lnTo>
                <a:close/>
              </a:path>
            </a:pathLst>
          </a:custGeom>
          <a:solidFill>
            <a:schemeClr val="tx2"/>
          </a:solidFill>
        </p:spPr>
        <p:txBody>
          <a:bodyPr wrap="square">
            <a:noAutofit/>
          </a:bodyPr>
          <a:lstStyle>
            <a:lvl1pPr marL="0" indent="0" algn="ctr">
              <a:buNone/>
              <a:defRPr>
                <a:solidFill>
                  <a:schemeClr val="bg1"/>
                </a:solidFill>
              </a:defRPr>
            </a:lvl1pPr>
          </a:lstStyle>
          <a:p>
            <a:r>
              <a:rPr lang="en-US"/>
              <a:t>Click icon to add picture</a:t>
            </a:r>
            <a:endParaRPr lang="en-US" dirty="0"/>
          </a:p>
        </p:txBody>
      </p:sp>
      <p:sp>
        <p:nvSpPr>
          <p:cNvPr id="3" name="Content Placeholder 2"/>
          <p:cNvSpPr>
            <a:spLocks noGrp="1"/>
          </p:cNvSpPr>
          <p:nvPr>
            <p:ph idx="1"/>
          </p:nvPr>
        </p:nvSpPr>
        <p:spPr>
          <a:xfrm>
            <a:off x="6223592" y="1890876"/>
            <a:ext cx="5387215" cy="40844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42B04EFB-BB51-4708-9687-BA12ED746843}" type="datetime1">
              <a:rPr lang="en-US" smtClean="0"/>
              <a:t>8/29/2022</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14" name="Title 1">
            <a:extLst>
              <a:ext uri="{FF2B5EF4-FFF2-40B4-BE49-F238E27FC236}">
                <a16:creationId xmlns:a16="http://schemas.microsoft.com/office/drawing/2014/main" id="{1D49B377-6CF8-9E4B-8973-3F8057D7DF48}"/>
              </a:ext>
            </a:extLst>
          </p:cNvPr>
          <p:cNvSpPr>
            <a:spLocks noGrp="1"/>
          </p:cNvSpPr>
          <p:nvPr>
            <p:ph type="title" hasCustomPrompt="1"/>
          </p:nvPr>
        </p:nvSpPr>
        <p:spPr>
          <a:xfrm>
            <a:off x="6223592" y="702156"/>
            <a:ext cx="5387215" cy="740156"/>
          </a:xfrm>
        </p:spPr>
        <p:txBody>
          <a:bodyPr anchor="t">
            <a:normAutofit/>
          </a:bodyPr>
          <a:lstStyle>
            <a:lvl1pPr>
              <a:defRPr sz="3400"/>
            </a:lvl1pPr>
          </a:lstStyle>
          <a:p>
            <a:r>
              <a:rPr lang="en-US" dirty="0"/>
              <a:t>TITLE GOES HERE</a:t>
            </a:r>
          </a:p>
        </p:txBody>
      </p:sp>
      <p:sp>
        <p:nvSpPr>
          <p:cNvPr id="19" name="Rectangle 1">
            <a:extLst>
              <a:ext uri="{FF2B5EF4-FFF2-40B4-BE49-F238E27FC236}">
                <a16:creationId xmlns:a16="http://schemas.microsoft.com/office/drawing/2014/main" id="{E11F091D-EBC7-D743-82DA-0E177FD421D4}"/>
              </a:ext>
            </a:extLst>
          </p:cNvPr>
          <p:cNvSpPr/>
          <p:nvPr userDrawn="1"/>
        </p:nvSpPr>
        <p:spPr>
          <a:xfrm>
            <a:off x="4952408" y="806538"/>
            <a:ext cx="1016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dirty="0">
              <a:solidFill>
                <a:srgbClr val="FFFFFF"/>
              </a:solidFill>
              <a:latin typeface="Helvetica Light"/>
              <a:sym typeface="Helvetica Light"/>
            </a:endParaRPr>
          </a:p>
        </p:txBody>
      </p:sp>
    </p:spTree>
    <p:extLst>
      <p:ext uri="{BB962C8B-B14F-4D97-AF65-F5344CB8AC3E}">
        <p14:creationId xmlns:p14="http://schemas.microsoft.com/office/powerpoint/2010/main" val="39118340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81194" y="1956391"/>
            <a:ext cx="3863216" cy="4467523"/>
          </a:xfrm>
        </p:spPr>
        <p:txBody>
          <a:bodyPr anchor="t">
            <a:normAutofit/>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93599" y="1956391"/>
            <a:ext cx="6917210" cy="446752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E33F3A-9CFF-49FB-A148-E842CB7A20A8}" type="datetime1">
              <a:rPr lang="en-US" smtClean="0"/>
              <a:t>8/29/2022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8" name="Title 1">
            <a:extLst>
              <a:ext uri="{FF2B5EF4-FFF2-40B4-BE49-F238E27FC236}">
                <a16:creationId xmlns:a16="http://schemas.microsoft.com/office/drawing/2014/main" id="{4C75DA6C-B626-714A-8BBC-6FDDB6BE4083}"/>
              </a:ext>
            </a:extLst>
          </p:cNvPr>
          <p:cNvSpPr>
            <a:spLocks noGrp="1"/>
          </p:cNvSpPr>
          <p:nvPr>
            <p:ph type="title"/>
          </p:nvPr>
        </p:nvSpPr>
        <p:spPr>
          <a:xfrm>
            <a:off x="581192" y="702156"/>
            <a:ext cx="11029616" cy="740156"/>
          </a:xfrm>
        </p:spPr>
        <p:txBody>
          <a:bodyPr anchor="t">
            <a:normAutofit/>
          </a:bodyPr>
          <a:lstStyle>
            <a:lvl1pPr>
              <a:defRPr sz="3400"/>
            </a:lvl1pPr>
          </a:lstStyle>
          <a:p>
            <a:r>
              <a:rPr lang="en-US"/>
              <a:t>Click to edit Master title style</a:t>
            </a:r>
            <a:endParaRPr lang="en-US" dirty="0"/>
          </a:p>
        </p:txBody>
      </p:sp>
      <p:sp>
        <p:nvSpPr>
          <p:cNvPr id="9" name="Rectangle 1">
            <a:extLst>
              <a:ext uri="{FF2B5EF4-FFF2-40B4-BE49-F238E27FC236}">
                <a16:creationId xmlns:a16="http://schemas.microsoft.com/office/drawing/2014/main" id="{72B4D55A-70C8-E04B-B7E3-3355A1131891}"/>
              </a:ext>
            </a:extLst>
          </p:cNvPr>
          <p:cNvSpPr/>
          <p:nvPr userDrawn="1"/>
        </p:nvSpPr>
        <p:spPr>
          <a:xfrm>
            <a:off x="0" y="806538"/>
            <a:ext cx="453601" cy="363044"/>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dirty="0">
              <a:solidFill>
                <a:srgbClr val="FFFFFF"/>
              </a:solidFill>
              <a:latin typeface="Helvetica Light"/>
              <a:sym typeface="Helvetica Light"/>
            </a:endParaRPr>
          </a:p>
        </p:txBody>
      </p:sp>
    </p:spTree>
    <p:extLst>
      <p:ext uri="{BB962C8B-B14F-4D97-AF65-F5344CB8AC3E}">
        <p14:creationId xmlns:p14="http://schemas.microsoft.com/office/powerpoint/2010/main" val="23016606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81192" y="2847885"/>
            <a:ext cx="4757482" cy="557784"/>
          </a:xfrm>
        </p:spPr>
        <p:txBody>
          <a:bodyPr anchor="ctr">
            <a:noAutofit/>
          </a:bodyPr>
          <a:lstStyle>
            <a:lvl1pPr marL="0" indent="0" algn="ctr">
              <a:buNone/>
              <a:defRPr sz="28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goes here</a:t>
            </a:r>
          </a:p>
        </p:txBody>
      </p:sp>
      <p:sp>
        <p:nvSpPr>
          <p:cNvPr id="4" name="Content Placeholder 3"/>
          <p:cNvSpPr>
            <a:spLocks noGrp="1"/>
          </p:cNvSpPr>
          <p:nvPr>
            <p:ph sz="half" idx="2"/>
          </p:nvPr>
        </p:nvSpPr>
        <p:spPr>
          <a:xfrm>
            <a:off x="581194" y="3523046"/>
            <a:ext cx="4757479" cy="2131499"/>
          </a:xfrm>
        </p:spPr>
        <p:txBody>
          <a:bodyPr anchor="t">
            <a:normAutofit/>
          </a:bodyPr>
          <a:lstStyle>
            <a:lvl1pPr algn="ctr">
              <a:defRPr/>
            </a:lvl1pPr>
            <a:lvl2pPr algn="ctr">
              <a:defRPr/>
            </a:lvl2pPr>
            <a:lvl3pPr algn="ctr">
              <a:defRPr/>
            </a:lvl3pPr>
            <a:lvl4pPr algn="ctr">
              <a:defRPr/>
            </a:lvl4pPr>
            <a:lvl5pPr algn="ct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604002" y="2847886"/>
            <a:ext cx="4757483" cy="553373"/>
          </a:xfrm>
        </p:spPr>
        <p:txBody>
          <a:bodyPr anchor="ctr">
            <a:noAutofit/>
          </a:bodyPr>
          <a:lstStyle>
            <a:lvl1pPr marL="0" marR="0" indent="0" algn="ctr"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8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goes here</a:t>
            </a:r>
          </a:p>
        </p:txBody>
      </p:sp>
      <p:sp>
        <p:nvSpPr>
          <p:cNvPr id="6" name="Content Placeholder 5"/>
          <p:cNvSpPr>
            <a:spLocks noGrp="1"/>
          </p:cNvSpPr>
          <p:nvPr>
            <p:ph sz="quarter" idx="4"/>
          </p:nvPr>
        </p:nvSpPr>
        <p:spPr>
          <a:xfrm>
            <a:off x="6604001" y="3523046"/>
            <a:ext cx="4757484" cy="2131499"/>
          </a:xfrm>
        </p:spPr>
        <p:txBody>
          <a:bodyPr anchor="t">
            <a:normAutofit/>
          </a:bodyPr>
          <a:lstStyle>
            <a:lvl1pPr algn="ctr">
              <a:defRPr/>
            </a:lvl1pPr>
            <a:lvl2pPr algn="ctr">
              <a:defRPr/>
            </a:lvl2pPr>
            <a:lvl3pPr algn="ctr">
              <a:defRPr/>
            </a:lvl3pPr>
            <a:lvl4pPr algn="ctr">
              <a:defRPr/>
            </a:lvl4pPr>
            <a:lvl5pPr algn="ct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021A8E4-C468-4ABE-9884-C8B172763153}" type="datetime1">
              <a:rPr lang="en-US" smtClean="0"/>
              <a:t>8/29/2022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
        <p:nvSpPr>
          <p:cNvPr id="10" name="Title 1">
            <a:extLst>
              <a:ext uri="{FF2B5EF4-FFF2-40B4-BE49-F238E27FC236}">
                <a16:creationId xmlns:a16="http://schemas.microsoft.com/office/drawing/2014/main" id="{73CA278B-C101-7F4E-B11A-7B91B0C8E60A}"/>
              </a:ext>
            </a:extLst>
          </p:cNvPr>
          <p:cNvSpPr>
            <a:spLocks noGrp="1"/>
          </p:cNvSpPr>
          <p:nvPr>
            <p:ph type="title"/>
          </p:nvPr>
        </p:nvSpPr>
        <p:spPr>
          <a:xfrm>
            <a:off x="581192" y="702156"/>
            <a:ext cx="11029616" cy="740156"/>
          </a:xfrm>
        </p:spPr>
        <p:txBody>
          <a:bodyPr anchor="t">
            <a:normAutofit/>
          </a:bodyPr>
          <a:lstStyle>
            <a:lvl1pPr>
              <a:defRPr sz="3400"/>
            </a:lvl1pPr>
          </a:lstStyle>
          <a:p>
            <a:r>
              <a:rPr lang="en-US"/>
              <a:t>Click to edit Master title style</a:t>
            </a:r>
            <a:endParaRPr lang="en-US" dirty="0"/>
          </a:p>
        </p:txBody>
      </p:sp>
      <p:sp>
        <p:nvSpPr>
          <p:cNvPr id="11" name="Rectangle 1">
            <a:extLst>
              <a:ext uri="{FF2B5EF4-FFF2-40B4-BE49-F238E27FC236}">
                <a16:creationId xmlns:a16="http://schemas.microsoft.com/office/drawing/2014/main" id="{FE5F6035-AACE-6847-8AF4-EB3C4D79EE95}"/>
              </a:ext>
            </a:extLst>
          </p:cNvPr>
          <p:cNvSpPr/>
          <p:nvPr userDrawn="1"/>
        </p:nvSpPr>
        <p:spPr>
          <a:xfrm>
            <a:off x="0" y="806538"/>
            <a:ext cx="453601" cy="363044"/>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a:solidFill>
                <a:srgbClr val="FFFFFF"/>
              </a:solidFill>
              <a:latin typeface="Helvetica Light"/>
              <a:sym typeface="Helvetica Light"/>
            </a:endParaRPr>
          </a:p>
        </p:txBody>
      </p:sp>
      <p:grpSp>
        <p:nvGrpSpPr>
          <p:cNvPr id="13" name="Group 12">
            <a:extLst>
              <a:ext uri="{FF2B5EF4-FFF2-40B4-BE49-F238E27FC236}">
                <a16:creationId xmlns:a16="http://schemas.microsoft.com/office/drawing/2014/main" id="{7D914FC0-3771-6041-9E7C-1C624C85A803}"/>
              </a:ext>
            </a:extLst>
          </p:cNvPr>
          <p:cNvGrpSpPr/>
          <p:nvPr userDrawn="1"/>
        </p:nvGrpSpPr>
        <p:grpSpPr>
          <a:xfrm>
            <a:off x="5463336" y="2250891"/>
            <a:ext cx="1016001" cy="3839220"/>
            <a:chOff x="5510085" y="2250891"/>
            <a:chExt cx="1016001" cy="3839220"/>
          </a:xfrm>
        </p:grpSpPr>
        <p:cxnSp>
          <p:nvCxnSpPr>
            <p:cNvPr id="14" name="Straight Connector 13">
              <a:extLst>
                <a:ext uri="{FF2B5EF4-FFF2-40B4-BE49-F238E27FC236}">
                  <a16:creationId xmlns:a16="http://schemas.microsoft.com/office/drawing/2014/main" id="{0AED3128-974C-7F4B-BF36-A3836D1725F6}"/>
                </a:ext>
              </a:extLst>
            </p:cNvPr>
            <p:cNvCxnSpPr/>
            <p:nvPr/>
          </p:nvCxnSpPr>
          <p:spPr>
            <a:xfrm>
              <a:off x="6018085" y="2340176"/>
              <a:ext cx="0" cy="37499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
              <a:extLst>
                <a:ext uri="{FF2B5EF4-FFF2-40B4-BE49-F238E27FC236}">
                  <a16:creationId xmlns:a16="http://schemas.microsoft.com/office/drawing/2014/main" id="{2D2224CB-5DFF-3D4B-816B-1A44228A23EE}"/>
                </a:ext>
              </a:extLst>
            </p:cNvPr>
            <p:cNvSpPr/>
            <p:nvPr/>
          </p:nvSpPr>
          <p:spPr>
            <a:xfrm>
              <a:off x="5510085" y="2250891"/>
              <a:ext cx="1016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r>
                <a:rPr lang="en-US" sz="1600" kern="0" noProof="0">
                  <a:solidFill>
                    <a:srgbClr val="FFFFFF"/>
                  </a:solidFill>
                  <a:latin typeface="Helvetica Light"/>
                  <a:sym typeface="Helvetica Light"/>
                </a:rPr>
                <a:t>VS</a:t>
              </a:r>
            </a:p>
          </p:txBody>
        </p:sp>
      </p:grpSp>
    </p:spTree>
    <p:extLst>
      <p:ext uri="{BB962C8B-B14F-4D97-AF65-F5344CB8AC3E}">
        <p14:creationId xmlns:p14="http://schemas.microsoft.com/office/powerpoint/2010/main" val="3308255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2C38FEB-76B2-4089-A3D7-066C89FE07BA}" type="datetime1">
              <a:rPr lang="en-US" smtClean="0"/>
              <a:t>8/29/2022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
        <p:nvSpPr>
          <p:cNvPr id="6" name="Title 1">
            <a:extLst>
              <a:ext uri="{FF2B5EF4-FFF2-40B4-BE49-F238E27FC236}">
                <a16:creationId xmlns:a16="http://schemas.microsoft.com/office/drawing/2014/main" id="{E2F4516B-8A37-894B-82AE-60204E6767D9}"/>
              </a:ext>
            </a:extLst>
          </p:cNvPr>
          <p:cNvSpPr>
            <a:spLocks noGrp="1"/>
          </p:cNvSpPr>
          <p:nvPr>
            <p:ph type="title"/>
          </p:nvPr>
        </p:nvSpPr>
        <p:spPr>
          <a:xfrm>
            <a:off x="581192" y="702156"/>
            <a:ext cx="11029616" cy="740156"/>
          </a:xfrm>
        </p:spPr>
        <p:txBody>
          <a:bodyPr anchor="t">
            <a:normAutofit/>
          </a:bodyPr>
          <a:lstStyle>
            <a:lvl1pPr>
              <a:defRPr sz="3400"/>
            </a:lvl1pPr>
          </a:lstStyle>
          <a:p>
            <a:r>
              <a:rPr lang="en-US"/>
              <a:t>Click to edit Master title style</a:t>
            </a:r>
            <a:endParaRPr lang="en-US" dirty="0"/>
          </a:p>
        </p:txBody>
      </p:sp>
      <p:sp>
        <p:nvSpPr>
          <p:cNvPr id="7" name="Rectangle 1">
            <a:extLst>
              <a:ext uri="{FF2B5EF4-FFF2-40B4-BE49-F238E27FC236}">
                <a16:creationId xmlns:a16="http://schemas.microsoft.com/office/drawing/2014/main" id="{CC16CE43-CB3C-7544-B05B-0A9F706D6FD8}"/>
              </a:ext>
            </a:extLst>
          </p:cNvPr>
          <p:cNvSpPr/>
          <p:nvPr userDrawn="1"/>
        </p:nvSpPr>
        <p:spPr>
          <a:xfrm>
            <a:off x="0" y="806538"/>
            <a:ext cx="453601" cy="363044"/>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dirty="0">
              <a:solidFill>
                <a:srgbClr val="FFFFFF"/>
              </a:solidFill>
              <a:latin typeface="Helvetica Light"/>
              <a:sym typeface="Helvetica Light"/>
            </a:endParaRPr>
          </a:p>
        </p:txBody>
      </p:sp>
    </p:spTree>
    <p:extLst>
      <p:ext uri="{BB962C8B-B14F-4D97-AF65-F5344CB8AC3E}">
        <p14:creationId xmlns:p14="http://schemas.microsoft.com/office/powerpoint/2010/main" val="39701036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aller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84A477-D869-4975-84C7-62186C91CFF8}" type="datetime1">
              <a:rPr lang="en-US" smtClean="0"/>
              <a:t>8/29/2022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
        <p:nvSpPr>
          <p:cNvPr id="5" name="placeholder.jpg">
            <a:extLst>
              <a:ext uri="{FF2B5EF4-FFF2-40B4-BE49-F238E27FC236}">
                <a16:creationId xmlns:a16="http://schemas.microsoft.com/office/drawing/2014/main" id="{D447DA2F-5DA0-834C-9AFA-DC4F7B4ECCDC}"/>
              </a:ext>
            </a:extLst>
          </p:cNvPr>
          <p:cNvSpPr>
            <a:spLocks noGrp="1"/>
          </p:cNvSpPr>
          <p:nvPr>
            <p:ph type="pic" sz="quarter" idx="13"/>
          </p:nvPr>
        </p:nvSpPr>
        <p:spPr>
          <a:xfrm>
            <a:off x="10128308" y="717550"/>
            <a:ext cx="2063601" cy="4953001"/>
          </a:xfrm>
          <a:prstGeom prst="rect">
            <a:avLst/>
          </a:prstGeom>
          <a:solidFill>
            <a:schemeClr val="tx2"/>
          </a:solidFill>
        </p:spPr>
        <p:txBody>
          <a:bodyPr lIns="91439" tIns="45719" rIns="91439" bIns="45719">
            <a:noAutofit/>
          </a:bodyPr>
          <a:lstStyle/>
          <a:p>
            <a:r>
              <a:rPr lang="en-US" noProof="0"/>
              <a:t>Click icon to add picture</a:t>
            </a:r>
          </a:p>
        </p:txBody>
      </p:sp>
      <p:sp>
        <p:nvSpPr>
          <p:cNvPr id="10" name="Picture Placeholder 9">
            <a:extLst>
              <a:ext uri="{FF2B5EF4-FFF2-40B4-BE49-F238E27FC236}">
                <a16:creationId xmlns:a16="http://schemas.microsoft.com/office/drawing/2014/main" id="{0292654E-1088-3C42-A573-2CBF48FA3324}"/>
              </a:ext>
            </a:extLst>
          </p:cNvPr>
          <p:cNvSpPr>
            <a:spLocks noGrp="1"/>
          </p:cNvSpPr>
          <p:nvPr>
            <p:ph type="pic" sz="quarter" idx="14"/>
          </p:nvPr>
        </p:nvSpPr>
        <p:spPr>
          <a:xfrm>
            <a:off x="1274457" y="3168650"/>
            <a:ext cx="3367194" cy="3689350"/>
          </a:xfrm>
          <a:custGeom>
            <a:avLst/>
            <a:gdLst>
              <a:gd name="connsiteX0" fmla="*/ 0 w 3367194"/>
              <a:gd name="connsiteY0" fmla="*/ 0 h 3689350"/>
              <a:gd name="connsiteX1" fmla="*/ 3367194 w 3367194"/>
              <a:gd name="connsiteY1" fmla="*/ 0 h 3689350"/>
              <a:gd name="connsiteX2" fmla="*/ 3367194 w 3367194"/>
              <a:gd name="connsiteY2" fmla="*/ 3689350 h 3689350"/>
              <a:gd name="connsiteX3" fmla="*/ 0 w 3367194"/>
              <a:gd name="connsiteY3" fmla="*/ 3689350 h 3689350"/>
              <a:gd name="connsiteX4" fmla="*/ 0 w 3367194"/>
              <a:gd name="connsiteY4" fmla="*/ 2035101 h 3689350"/>
              <a:gd name="connsiteX5" fmla="*/ 508000 w 3367194"/>
              <a:gd name="connsiteY5" fmla="*/ 2035101 h 3689350"/>
              <a:gd name="connsiteX6" fmla="*/ 508000 w 3367194"/>
              <a:gd name="connsiteY6" fmla="*/ 1654100 h 3689350"/>
              <a:gd name="connsiteX7" fmla="*/ 0 w 3367194"/>
              <a:gd name="connsiteY7" fmla="*/ 1654100 h 368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67194" h="3689350">
                <a:moveTo>
                  <a:pt x="0" y="0"/>
                </a:moveTo>
                <a:lnTo>
                  <a:pt x="3367194" y="0"/>
                </a:lnTo>
                <a:lnTo>
                  <a:pt x="3367194" y="3689350"/>
                </a:lnTo>
                <a:lnTo>
                  <a:pt x="0" y="3689350"/>
                </a:lnTo>
                <a:lnTo>
                  <a:pt x="0" y="2035101"/>
                </a:lnTo>
                <a:lnTo>
                  <a:pt x="508000" y="2035101"/>
                </a:lnTo>
                <a:lnTo>
                  <a:pt x="508000" y="1654100"/>
                </a:lnTo>
                <a:lnTo>
                  <a:pt x="0" y="1654100"/>
                </a:lnTo>
                <a:close/>
              </a:path>
            </a:pathLst>
          </a:custGeom>
          <a:solidFill>
            <a:schemeClr val="tx2"/>
          </a:solidFill>
        </p:spPr>
        <p:txBody>
          <a:bodyPr wrap="square" lIns="91439" tIns="45719" rIns="91439" bIns="45719">
            <a:noAutofit/>
          </a:bodyPr>
          <a:lstStyle/>
          <a:p>
            <a:r>
              <a:rPr lang="en-US" noProof="0"/>
              <a:t>Click icon to add picture</a:t>
            </a:r>
          </a:p>
        </p:txBody>
      </p:sp>
      <p:sp>
        <p:nvSpPr>
          <p:cNvPr id="7" name="placeholder.jpg">
            <a:extLst>
              <a:ext uri="{FF2B5EF4-FFF2-40B4-BE49-F238E27FC236}">
                <a16:creationId xmlns:a16="http://schemas.microsoft.com/office/drawing/2014/main" id="{098C8554-580A-2442-9906-28A71B624A68}"/>
              </a:ext>
            </a:extLst>
          </p:cNvPr>
          <p:cNvSpPr>
            <a:spLocks noGrp="1"/>
          </p:cNvSpPr>
          <p:nvPr>
            <p:ph type="pic" sz="quarter" idx="15"/>
          </p:nvPr>
        </p:nvSpPr>
        <p:spPr>
          <a:xfrm>
            <a:off x="1274457" y="0"/>
            <a:ext cx="3367194" cy="2667000"/>
          </a:xfrm>
          <a:prstGeom prst="rect">
            <a:avLst/>
          </a:prstGeom>
          <a:solidFill>
            <a:schemeClr val="tx2"/>
          </a:solidFill>
        </p:spPr>
        <p:txBody>
          <a:bodyPr lIns="91439" tIns="45719" rIns="91439" bIns="45719">
            <a:noAutofit/>
          </a:bodyPr>
          <a:lstStyle/>
          <a:p>
            <a:r>
              <a:rPr lang="en-US" noProof="0"/>
              <a:t>Click icon to add picture</a:t>
            </a:r>
          </a:p>
        </p:txBody>
      </p:sp>
      <p:sp>
        <p:nvSpPr>
          <p:cNvPr id="11" name="Rectangle 1">
            <a:extLst>
              <a:ext uri="{FF2B5EF4-FFF2-40B4-BE49-F238E27FC236}">
                <a16:creationId xmlns:a16="http://schemas.microsoft.com/office/drawing/2014/main" id="{4DD41584-4B5C-2B41-B712-6810C565BC56}"/>
              </a:ext>
            </a:extLst>
          </p:cNvPr>
          <p:cNvSpPr/>
          <p:nvPr userDrawn="1"/>
        </p:nvSpPr>
        <p:spPr>
          <a:xfrm>
            <a:off x="766456" y="4822750"/>
            <a:ext cx="1016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dirty="0">
              <a:solidFill>
                <a:srgbClr val="FFFFFF"/>
              </a:solidFill>
              <a:latin typeface="Helvetica Light"/>
              <a:sym typeface="Helvetica Light"/>
            </a:endParaRPr>
          </a:p>
        </p:txBody>
      </p:sp>
      <p:sp>
        <p:nvSpPr>
          <p:cNvPr id="12" name="Rectangle 1">
            <a:extLst>
              <a:ext uri="{FF2B5EF4-FFF2-40B4-BE49-F238E27FC236}">
                <a16:creationId xmlns:a16="http://schemas.microsoft.com/office/drawing/2014/main" id="{BCFE255A-D792-824C-B7BD-0F53CCBE9393}"/>
              </a:ext>
            </a:extLst>
          </p:cNvPr>
          <p:cNvSpPr/>
          <p:nvPr userDrawn="1"/>
        </p:nvSpPr>
        <p:spPr>
          <a:xfrm>
            <a:off x="9493307" y="2901950"/>
            <a:ext cx="1270001" cy="12700"/>
          </a:xfrm>
          <a:prstGeom prst="rect">
            <a:avLst/>
          </a:prstGeom>
          <a:solidFill>
            <a:srgbClr val="24282B"/>
          </a:solidFill>
          <a:ln w="12700">
            <a:miter lim="400000"/>
          </a:ln>
        </p:spPr>
        <p:txBody>
          <a:bodyPr lIns="25400" tIns="25400" rIns="25400" bIns="25400" anchor="ctr"/>
          <a:lstStyle/>
          <a:p>
            <a:pPr algn="ctr">
              <a:defRPr sz="3200" spc="0">
                <a:solidFill>
                  <a:srgbClr val="0433FF"/>
                </a:solidFill>
                <a:latin typeface="Helvetica Light"/>
                <a:ea typeface="Helvetica Light"/>
                <a:cs typeface="Helvetica Light"/>
                <a:sym typeface="Helvetica Light"/>
              </a:defRPr>
            </a:pPr>
            <a:endParaRPr lang="en-US" sz="1600" noProof="0" dirty="0"/>
          </a:p>
        </p:txBody>
      </p:sp>
      <p:sp>
        <p:nvSpPr>
          <p:cNvPr id="13" name="Rectangle 1">
            <a:extLst>
              <a:ext uri="{FF2B5EF4-FFF2-40B4-BE49-F238E27FC236}">
                <a16:creationId xmlns:a16="http://schemas.microsoft.com/office/drawing/2014/main" id="{C5F7BCC5-255A-E040-9CB6-55FC42CEBF16}"/>
              </a:ext>
            </a:extLst>
          </p:cNvPr>
          <p:cNvSpPr/>
          <p:nvPr userDrawn="1"/>
        </p:nvSpPr>
        <p:spPr>
          <a:xfrm rot="16200000">
            <a:off x="3519629" y="2273300"/>
            <a:ext cx="1270001" cy="12700"/>
          </a:xfrm>
          <a:prstGeom prst="rect">
            <a:avLst/>
          </a:prstGeom>
          <a:solidFill>
            <a:srgbClr val="24282B"/>
          </a:solidFill>
          <a:ln w="12700">
            <a:miter lim="400000"/>
          </a:ln>
        </p:spPr>
        <p:txBody>
          <a:bodyPr lIns="25400" tIns="25400" rIns="25400" bIns="25400" anchor="ctr"/>
          <a:lstStyle/>
          <a:p>
            <a:pPr algn="ctr">
              <a:defRPr sz="3200" spc="0">
                <a:solidFill>
                  <a:srgbClr val="0433FF"/>
                </a:solidFill>
                <a:latin typeface="Helvetica Light"/>
                <a:ea typeface="Helvetica Light"/>
                <a:cs typeface="Helvetica Light"/>
                <a:sym typeface="Helvetica Light"/>
              </a:defRPr>
            </a:pPr>
            <a:endParaRPr lang="en-US" sz="1600" noProof="0" dirty="0"/>
          </a:p>
        </p:txBody>
      </p:sp>
      <p:sp>
        <p:nvSpPr>
          <p:cNvPr id="16" name="Title 1">
            <a:extLst>
              <a:ext uri="{FF2B5EF4-FFF2-40B4-BE49-F238E27FC236}">
                <a16:creationId xmlns:a16="http://schemas.microsoft.com/office/drawing/2014/main" id="{A015DDBE-BC7A-D046-BEA1-79A44722B1F7}"/>
              </a:ext>
            </a:extLst>
          </p:cNvPr>
          <p:cNvSpPr>
            <a:spLocks noGrp="1"/>
          </p:cNvSpPr>
          <p:nvPr>
            <p:ph type="title" hasCustomPrompt="1"/>
          </p:nvPr>
        </p:nvSpPr>
        <p:spPr>
          <a:xfrm>
            <a:off x="6152484" y="3486000"/>
            <a:ext cx="3658324" cy="1613201"/>
          </a:xfrm>
        </p:spPr>
        <p:txBody>
          <a:bodyPr lIns="0" tIns="0" rIns="0" bIns="0" anchor="ctr">
            <a:normAutofit/>
          </a:bodyPr>
          <a:lstStyle>
            <a:lvl1pPr>
              <a:defRPr sz="3400"/>
            </a:lvl1pPr>
          </a:lstStyle>
          <a:p>
            <a:r>
              <a:rPr lang="en-US" dirty="0"/>
              <a:t>TITLE GOES HERE</a:t>
            </a:r>
          </a:p>
        </p:txBody>
      </p:sp>
    </p:spTree>
    <p:extLst>
      <p:ext uri="{BB962C8B-B14F-4D97-AF65-F5344CB8AC3E}">
        <p14:creationId xmlns:p14="http://schemas.microsoft.com/office/powerpoint/2010/main" val="29267913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and Titl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77CF8A-9611-4E27-8B18-43280C96024F}" type="datetime1">
              <a:rPr lang="en-US" noProof="0" smtClean="0"/>
              <a:t>8/29/2022</a:t>
            </a:fld>
            <a:endParaRPr lang="en-US" noProof="0"/>
          </a:p>
        </p:txBody>
      </p:sp>
      <p:sp>
        <p:nvSpPr>
          <p:cNvPr id="3" name="Footer Placeholder 2"/>
          <p:cNvSpPr>
            <a:spLocks noGrp="1"/>
          </p:cNvSpPr>
          <p:nvPr>
            <p:ph type="ftr" sz="quarter" idx="11"/>
          </p:nvPr>
        </p:nvSpPr>
        <p:spPr/>
        <p:txBody>
          <a:bodyPr/>
          <a:lstStyle/>
          <a:p>
            <a:endParaRPr lang="en-US" noProof="0"/>
          </a:p>
        </p:txBody>
      </p:sp>
      <p:sp>
        <p:nvSpPr>
          <p:cNvPr id="4" name="Slide Number Placeholder 3"/>
          <p:cNvSpPr>
            <a:spLocks noGrp="1"/>
          </p:cNvSpPr>
          <p:nvPr>
            <p:ph type="sldNum" sz="quarter" idx="12"/>
          </p:nvPr>
        </p:nvSpPr>
        <p:spPr/>
        <p:txBody>
          <a:bodyPr/>
          <a:lstStyle/>
          <a:p>
            <a:fld id="{3A98EE3D-8CD1-4C3F-BD1C-C98C9596463C}" type="slidenum">
              <a:rPr lang="en-US" noProof="0" smtClean="0"/>
              <a:t>‹#›</a:t>
            </a:fld>
            <a:endParaRPr lang="en-US" noProof="0"/>
          </a:p>
        </p:txBody>
      </p:sp>
      <p:sp>
        <p:nvSpPr>
          <p:cNvPr id="6" name="Rectangle 1">
            <a:extLst>
              <a:ext uri="{FF2B5EF4-FFF2-40B4-BE49-F238E27FC236}">
                <a16:creationId xmlns:a16="http://schemas.microsoft.com/office/drawing/2014/main" id="{8640E59D-783A-C149-B212-716E0C4FE00D}"/>
              </a:ext>
            </a:extLst>
          </p:cNvPr>
          <p:cNvSpPr/>
          <p:nvPr userDrawn="1"/>
        </p:nvSpPr>
        <p:spPr>
          <a:xfrm rot="5400000">
            <a:off x="1660484" y="1257302"/>
            <a:ext cx="2540001" cy="25400"/>
          </a:xfrm>
          <a:prstGeom prst="rect">
            <a:avLst/>
          </a:prstGeom>
          <a:solidFill>
            <a:srgbClr val="24282B"/>
          </a:solidFill>
          <a:ln w="12700">
            <a:miter lim="400000"/>
          </a:ln>
        </p:spPr>
        <p:txBody>
          <a:bodyPr lIns="50800" tIns="50800" rIns="50800" bIns="50800" anchor="ctr"/>
          <a:lstStyle/>
          <a:p>
            <a:pPr algn="ctr">
              <a:defRPr sz="3200" spc="0">
                <a:solidFill>
                  <a:srgbClr val="0433FF"/>
                </a:solidFill>
                <a:latin typeface="Helvetica Light"/>
                <a:ea typeface="Helvetica Light"/>
                <a:cs typeface="Helvetica Light"/>
                <a:sym typeface="Helvetica Light"/>
              </a:defRPr>
            </a:pPr>
            <a:endParaRPr lang="en-US" noProof="0"/>
          </a:p>
        </p:txBody>
      </p:sp>
      <p:sp>
        <p:nvSpPr>
          <p:cNvPr id="12" name="Picture Placeholder 11">
            <a:extLst>
              <a:ext uri="{FF2B5EF4-FFF2-40B4-BE49-F238E27FC236}">
                <a16:creationId xmlns:a16="http://schemas.microsoft.com/office/drawing/2014/main" id="{4E9C988F-F5FE-BA4D-BDC5-02CCC5D68FF5}"/>
              </a:ext>
            </a:extLst>
          </p:cNvPr>
          <p:cNvSpPr>
            <a:spLocks noGrp="1"/>
          </p:cNvSpPr>
          <p:nvPr>
            <p:ph type="pic" sz="quarter" idx="13"/>
          </p:nvPr>
        </p:nvSpPr>
        <p:spPr>
          <a:xfrm>
            <a:off x="546100" y="520700"/>
            <a:ext cx="4743450" cy="5816600"/>
          </a:xfrm>
          <a:custGeom>
            <a:avLst/>
            <a:gdLst>
              <a:gd name="connsiteX0" fmla="*/ 0 w 4743450"/>
              <a:gd name="connsiteY0" fmla="*/ 0 h 5816600"/>
              <a:gd name="connsiteX1" fmla="*/ 4743450 w 4743450"/>
              <a:gd name="connsiteY1" fmla="*/ 0 h 5816600"/>
              <a:gd name="connsiteX2" fmla="*/ 4743450 w 4743450"/>
              <a:gd name="connsiteY2" fmla="*/ 285838 h 5816600"/>
              <a:gd name="connsiteX3" fmla="*/ 4406308 w 4743450"/>
              <a:gd name="connsiteY3" fmla="*/ 285838 h 5816600"/>
              <a:gd name="connsiteX4" fmla="*/ 4406308 w 4743450"/>
              <a:gd name="connsiteY4" fmla="*/ 666839 h 5816600"/>
              <a:gd name="connsiteX5" fmla="*/ 4743450 w 4743450"/>
              <a:gd name="connsiteY5" fmla="*/ 666839 h 5816600"/>
              <a:gd name="connsiteX6" fmla="*/ 4743450 w 4743450"/>
              <a:gd name="connsiteY6" fmla="*/ 5816600 h 5816600"/>
              <a:gd name="connsiteX7" fmla="*/ 0 w 4743450"/>
              <a:gd name="connsiteY7" fmla="*/ 5816600 h 581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43450" h="5816600">
                <a:moveTo>
                  <a:pt x="0" y="0"/>
                </a:moveTo>
                <a:lnTo>
                  <a:pt x="4743450" y="0"/>
                </a:lnTo>
                <a:lnTo>
                  <a:pt x="4743450" y="285838"/>
                </a:lnTo>
                <a:lnTo>
                  <a:pt x="4406308" y="285838"/>
                </a:lnTo>
                <a:lnTo>
                  <a:pt x="4406308" y="666839"/>
                </a:lnTo>
                <a:lnTo>
                  <a:pt x="4743450" y="666839"/>
                </a:lnTo>
                <a:lnTo>
                  <a:pt x="4743450" y="5816600"/>
                </a:lnTo>
                <a:lnTo>
                  <a:pt x="0" y="5816600"/>
                </a:lnTo>
                <a:close/>
              </a:path>
            </a:pathLst>
          </a:custGeom>
          <a:solidFill>
            <a:schemeClr val="tx2"/>
          </a:solidFill>
        </p:spPr>
        <p:txBody>
          <a:bodyPr wrap="square">
            <a:noAutofit/>
          </a:bodyPr>
          <a:lstStyle>
            <a:lvl1pPr marL="0" indent="0" algn="ctr">
              <a:buNone/>
              <a:defRPr>
                <a:solidFill>
                  <a:schemeClr val="bg1"/>
                </a:solidFill>
              </a:defRPr>
            </a:lvl1pPr>
          </a:lstStyle>
          <a:p>
            <a:r>
              <a:rPr lang="en-US" noProof="0"/>
              <a:t>Click icon to add picture</a:t>
            </a:r>
          </a:p>
        </p:txBody>
      </p:sp>
      <p:sp>
        <p:nvSpPr>
          <p:cNvPr id="14" name="Rectangle 1">
            <a:extLst>
              <a:ext uri="{FF2B5EF4-FFF2-40B4-BE49-F238E27FC236}">
                <a16:creationId xmlns:a16="http://schemas.microsoft.com/office/drawing/2014/main" id="{4E3F3D93-DB12-4C41-A747-8781702C1204}"/>
              </a:ext>
            </a:extLst>
          </p:cNvPr>
          <p:cNvSpPr/>
          <p:nvPr userDrawn="1"/>
        </p:nvSpPr>
        <p:spPr>
          <a:xfrm>
            <a:off x="4952408" y="806538"/>
            <a:ext cx="1016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a:solidFill>
                <a:srgbClr val="FFFFFF"/>
              </a:solidFill>
              <a:latin typeface="Helvetica Light"/>
              <a:sym typeface="Helvetica Light"/>
            </a:endParaRPr>
          </a:p>
        </p:txBody>
      </p:sp>
      <p:sp>
        <p:nvSpPr>
          <p:cNvPr id="16" name="Title 1">
            <a:extLst>
              <a:ext uri="{FF2B5EF4-FFF2-40B4-BE49-F238E27FC236}">
                <a16:creationId xmlns:a16="http://schemas.microsoft.com/office/drawing/2014/main" id="{D6C315ED-F22B-A649-80D5-44A63CE74044}"/>
              </a:ext>
            </a:extLst>
          </p:cNvPr>
          <p:cNvSpPr>
            <a:spLocks noGrp="1"/>
          </p:cNvSpPr>
          <p:nvPr>
            <p:ph type="title" hasCustomPrompt="1"/>
          </p:nvPr>
        </p:nvSpPr>
        <p:spPr>
          <a:xfrm>
            <a:off x="6096000" y="702156"/>
            <a:ext cx="6096000" cy="740156"/>
          </a:xfrm>
        </p:spPr>
        <p:txBody>
          <a:bodyPr anchor="t">
            <a:normAutofit/>
          </a:bodyPr>
          <a:lstStyle>
            <a:lvl1pPr>
              <a:defRPr sz="3400"/>
            </a:lvl1pPr>
          </a:lstStyle>
          <a:p>
            <a:r>
              <a:rPr lang="en-US" noProof="0"/>
              <a:t>TITLE GOES HERE</a:t>
            </a:r>
          </a:p>
        </p:txBody>
      </p:sp>
    </p:spTree>
    <p:extLst>
      <p:ext uri="{BB962C8B-B14F-4D97-AF65-F5344CB8AC3E}">
        <p14:creationId xmlns:p14="http://schemas.microsoft.com/office/powerpoint/2010/main" val="28732044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and Captio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229FA-5C81-4983-8AD2-6220EF5D713C}" type="datetime1">
              <a:rPr lang="en-US" noProof="0" smtClean="0"/>
              <a:t>8/29/2022</a:t>
            </a:fld>
            <a:endParaRPr lang="en-US" noProof="0"/>
          </a:p>
        </p:txBody>
      </p:sp>
      <p:sp>
        <p:nvSpPr>
          <p:cNvPr id="3" name="Footer Placeholder 2"/>
          <p:cNvSpPr>
            <a:spLocks noGrp="1"/>
          </p:cNvSpPr>
          <p:nvPr>
            <p:ph type="ftr" sz="quarter" idx="11"/>
          </p:nvPr>
        </p:nvSpPr>
        <p:spPr/>
        <p:txBody>
          <a:bodyPr/>
          <a:lstStyle/>
          <a:p>
            <a:endParaRPr lang="en-US" noProof="0"/>
          </a:p>
        </p:txBody>
      </p:sp>
      <p:sp>
        <p:nvSpPr>
          <p:cNvPr id="4" name="Slide Number Placeholder 3"/>
          <p:cNvSpPr>
            <a:spLocks noGrp="1"/>
          </p:cNvSpPr>
          <p:nvPr>
            <p:ph type="sldNum" sz="quarter" idx="12"/>
          </p:nvPr>
        </p:nvSpPr>
        <p:spPr/>
        <p:txBody>
          <a:bodyPr/>
          <a:lstStyle/>
          <a:p>
            <a:fld id="{3A98EE3D-8CD1-4C3F-BD1C-C98C9596463C}" type="slidenum">
              <a:rPr lang="en-US" noProof="0" smtClean="0"/>
              <a:t>‹#›</a:t>
            </a:fld>
            <a:endParaRPr lang="en-US" noProof="0"/>
          </a:p>
        </p:txBody>
      </p:sp>
      <p:sp>
        <p:nvSpPr>
          <p:cNvPr id="6" name="Rectangle 1">
            <a:extLst>
              <a:ext uri="{FF2B5EF4-FFF2-40B4-BE49-F238E27FC236}">
                <a16:creationId xmlns:a16="http://schemas.microsoft.com/office/drawing/2014/main" id="{8640E59D-783A-C149-B212-716E0C4FE00D}"/>
              </a:ext>
            </a:extLst>
          </p:cNvPr>
          <p:cNvSpPr/>
          <p:nvPr userDrawn="1"/>
        </p:nvSpPr>
        <p:spPr>
          <a:xfrm rot="5400000">
            <a:off x="1660484" y="1257302"/>
            <a:ext cx="2540001" cy="25400"/>
          </a:xfrm>
          <a:prstGeom prst="rect">
            <a:avLst/>
          </a:prstGeom>
          <a:solidFill>
            <a:srgbClr val="24282B"/>
          </a:solidFill>
          <a:ln w="12700">
            <a:miter lim="400000"/>
          </a:ln>
        </p:spPr>
        <p:txBody>
          <a:bodyPr lIns="50800" tIns="50800" rIns="50800" bIns="50800" anchor="ctr"/>
          <a:lstStyle/>
          <a:p>
            <a:pPr algn="ctr">
              <a:defRPr sz="3200" spc="0">
                <a:solidFill>
                  <a:srgbClr val="0433FF"/>
                </a:solidFill>
                <a:latin typeface="Helvetica Light"/>
                <a:ea typeface="Helvetica Light"/>
                <a:cs typeface="Helvetica Light"/>
                <a:sym typeface="Helvetica Light"/>
              </a:defRPr>
            </a:pPr>
            <a:endParaRPr lang="en-US" noProof="0"/>
          </a:p>
        </p:txBody>
      </p:sp>
      <p:sp>
        <p:nvSpPr>
          <p:cNvPr id="12" name="Picture Placeholder 11">
            <a:extLst>
              <a:ext uri="{FF2B5EF4-FFF2-40B4-BE49-F238E27FC236}">
                <a16:creationId xmlns:a16="http://schemas.microsoft.com/office/drawing/2014/main" id="{4E9C988F-F5FE-BA4D-BDC5-02CCC5D68FF5}"/>
              </a:ext>
            </a:extLst>
          </p:cNvPr>
          <p:cNvSpPr>
            <a:spLocks noGrp="1"/>
          </p:cNvSpPr>
          <p:nvPr>
            <p:ph type="pic" sz="quarter" idx="13"/>
          </p:nvPr>
        </p:nvSpPr>
        <p:spPr>
          <a:xfrm>
            <a:off x="546100" y="520700"/>
            <a:ext cx="4743450" cy="5816600"/>
          </a:xfrm>
          <a:custGeom>
            <a:avLst/>
            <a:gdLst>
              <a:gd name="connsiteX0" fmla="*/ 0 w 4743450"/>
              <a:gd name="connsiteY0" fmla="*/ 0 h 5816600"/>
              <a:gd name="connsiteX1" fmla="*/ 4743450 w 4743450"/>
              <a:gd name="connsiteY1" fmla="*/ 0 h 5816600"/>
              <a:gd name="connsiteX2" fmla="*/ 4743450 w 4743450"/>
              <a:gd name="connsiteY2" fmla="*/ 285838 h 5816600"/>
              <a:gd name="connsiteX3" fmla="*/ 4406308 w 4743450"/>
              <a:gd name="connsiteY3" fmla="*/ 285838 h 5816600"/>
              <a:gd name="connsiteX4" fmla="*/ 4406308 w 4743450"/>
              <a:gd name="connsiteY4" fmla="*/ 666839 h 5816600"/>
              <a:gd name="connsiteX5" fmla="*/ 4743450 w 4743450"/>
              <a:gd name="connsiteY5" fmla="*/ 666839 h 5816600"/>
              <a:gd name="connsiteX6" fmla="*/ 4743450 w 4743450"/>
              <a:gd name="connsiteY6" fmla="*/ 5816600 h 5816600"/>
              <a:gd name="connsiteX7" fmla="*/ 0 w 4743450"/>
              <a:gd name="connsiteY7" fmla="*/ 5816600 h 581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43450" h="5816600">
                <a:moveTo>
                  <a:pt x="0" y="0"/>
                </a:moveTo>
                <a:lnTo>
                  <a:pt x="4743450" y="0"/>
                </a:lnTo>
                <a:lnTo>
                  <a:pt x="4743450" y="285838"/>
                </a:lnTo>
                <a:lnTo>
                  <a:pt x="4406308" y="285838"/>
                </a:lnTo>
                <a:lnTo>
                  <a:pt x="4406308" y="666839"/>
                </a:lnTo>
                <a:lnTo>
                  <a:pt x="4743450" y="666839"/>
                </a:lnTo>
                <a:lnTo>
                  <a:pt x="4743450" y="5816600"/>
                </a:lnTo>
                <a:lnTo>
                  <a:pt x="0" y="5816600"/>
                </a:lnTo>
                <a:close/>
              </a:path>
            </a:pathLst>
          </a:custGeom>
          <a:solidFill>
            <a:schemeClr val="tx2"/>
          </a:solidFill>
        </p:spPr>
        <p:txBody>
          <a:bodyPr wrap="square">
            <a:noAutofit/>
          </a:bodyPr>
          <a:lstStyle>
            <a:lvl1pPr marL="0" indent="0" algn="ctr">
              <a:buNone/>
              <a:defRPr>
                <a:solidFill>
                  <a:schemeClr val="bg1"/>
                </a:solidFill>
              </a:defRPr>
            </a:lvl1pPr>
          </a:lstStyle>
          <a:p>
            <a:r>
              <a:rPr lang="en-US" noProof="0"/>
              <a:t>Click icon to add picture</a:t>
            </a:r>
          </a:p>
        </p:txBody>
      </p:sp>
      <p:sp>
        <p:nvSpPr>
          <p:cNvPr id="14" name="Rectangle 1">
            <a:extLst>
              <a:ext uri="{FF2B5EF4-FFF2-40B4-BE49-F238E27FC236}">
                <a16:creationId xmlns:a16="http://schemas.microsoft.com/office/drawing/2014/main" id="{4E3F3D93-DB12-4C41-A747-8781702C1204}"/>
              </a:ext>
            </a:extLst>
          </p:cNvPr>
          <p:cNvSpPr/>
          <p:nvPr userDrawn="1"/>
        </p:nvSpPr>
        <p:spPr>
          <a:xfrm>
            <a:off x="4952408" y="806538"/>
            <a:ext cx="1016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a:solidFill>
                <a:srgbClr val="FFFFFF"/>
              </a:solidFill>
              <a:latin typeface="Helvetica Light"/>
              <a:sym typeface="Helvetica Light"/>
            </a:endParaRPr>
          </a:p>
        </p:txBody>
      </p:sp>
      <p:sp>
        <p:nvSpPr>
          <p:cNvPr id="16" name="Title 1">
            <a:extLst>
              <a:ext uri="{FF2B5EF4-FFF2-40B4-BE49-F238E27FC236}">
                <a16:creationId xmlns:a16="http://schemas.microsoft.com/office/drawing/2014/main" id="{D6C315ED-F22B-A649-80D5-44A63CE74044}"/>
              </a:ext>
            </a:extLst>
          </p:cNvPr>
          <p:cNvSpPr>
            <a:spLocks noGrp="1"/>
          </p:cNvSpPr>
          <p:nvPr>
            <p:ph type="title" hasCustomPrompt="1"/>
          </p:nvPr>
        </p:nvSpPr>
        <p:spPr>
          <a:xfrm>
            <a:off x="6096000" y="702156"/>
            <a:ext cx="6096000" cy="740156"/>
          </a:xfrm>
        </p:spPr>
        <p:txBody>
          <a:bodyPr anchor="t">
            <a:normAutofit/>
          </a:bodyPr>
          <a:lstStyle>
            <a:lvl1pPr>
              <a:defRPr sz="3400"/>
            </a:lvl1pPr>
          </a:lstStyle>
          <a:p>
            <a:r>
              <a:rPr lang="en-US" noProof="0"/>
              <a:t>TITLE GOES HERE</a:t>
            </a:r>
          </a:p>
        </p:txBody>
      </p:sp>
      <p:sp>
        <p:nvSpPr>
          <p:cNvPr id="9" name="Content Placeholder 8">
            <a:extLst>
              <a:ext uri="{FF2B5EF4-FFF2-40B4-BE49-F238E27FC236}">
                <a16:creationId xmlns:a16="http://schemas.microsoft.com/office/drawing/2014/main" id="{DEE6C881-74AA-8944-AD6A-BA0821ECDCAE}"/>
              </a:ext>
            </a:extLst>
          </p:cNvPr>
          <p:cNvSpPr>
            <a:spLocks noGrp="1"/>
          </p:cNvSpPr>
          <p:nvPr>
            <p:ph sz="quarter" idx="14"/>
          </p:nvPr>
        </p:nvSpPr>
        <p:spPr>
          <a:xfrm>
            <a:off x="6096000" y="1443038"/>
            <a:ext cx="5514975" cy="4894262"/>
          </a:xfrm>
        </p:spPr>
        <p:txBody>
          <a:bodyPr/>
          <a:lstStyle>
            <a:lvl1pPr>
              <a:spcBef>
                <a:spcPts val="1000"/>
              </a:spcBef>
              <a:spcAft>
                <a:spcPts val="1500"/>
              </a:spcAft>
              <a:defRPr/>
            </a:lvl1pPr>
            <a:lvl2pPr>
              <a:spcBef>
                <a:spcPts val="1000"/>
              </a:spcBef>
              <a:spcAft>
                <a:spcPts val="1500"/>
              </a:spcAft>
              <a:defRPr/>
            </a:lvl2pPr>
            <a:lvl3pPr>
              <a:spcBef>
                <a:spcPts val="1000"/>
              </a:spcBef>
              <a:spcAft>
                <a:spcPts val="1500"/>
              </a:spcAft>
              <a:defRPr/>
            </a:lvl3pPr>
            <a:lvl4pPr>
              <a:spcBef>
                <a:spcPts val="1000"/>
              </a:spcBef>
              <a:spcAft>
                <a:spcPts val="1500"/>
              </a:spcAft>
              <a:defRPr/>
            </a:lvl4pPr>
            <a:lvl5pPr>
              <a:spcBef>
                <a:spcPts val="1000"/>
              </a:spcBef>
              <a:spcAft>
                <a:spcPts val="1500"/>
              </a:spcAf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67726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19084-DE8C-43EC-BE33-FC7865973F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D964D1-5B9D-4437-A4F2-546FC95732A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033355-A014-473E-A448-5187ED44E4FC}"/>
              </a:ext>
            </a:extLst>
          </p:cNvPr>
          <p:cNvSpPr>
            <a:spLocks noGrp="1"/>
          </p:cNvSpPr>
          <p:nvPr>
            <p:ph type="dt" sz="half" idx="10"/>
          </p:nvPr>
        </p:nvSpPr>
        <p:spPr/>
        <p:txBody>
          <a:bodyPr/>
          <a:lstStyle/>
          <a:p>
            <a:fld id="{F51906AB-C2FB-4D06-8B32-094F98C96155}" type="datetime1">
              <a:rPr lang="en-US" smtClean="0"/>
              <a:t>8/29/2022</a:t>
            </a:fld>
            <a:endParaRPr lang="en-US" dirty="0"/>
          </a:p>
        </p:txBody>
      </p:sp>
      <p:sp>
        <p:nvSpPr>
          <p:cNvPr id="5" name="Footer Placeholder 4">
            <a:extLst>
              <a:ext uri="{FF2B5EF4-FFF2-40B4-BE49-F238E27FC236}">
                <a16:creationId xmlns:a16="http://schemas.microsoft.com/office/drawing/2014/main" id="{FA37093F-7E60-4978-AB94-67C22C5FDC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976275-8AEE-4602-9C68-D8F44266C11A}"/>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7" name="Rectangle 1">
            <a:extLst>
              <a:ext uri="{FF2B5EF4-FFF2-40B4-BE49-F238E27FC236}">
                <a16:creationId xmlns:a16="http://schemas.microsoft.com/office/drawing/2014/main" id="{E66012FD-419B-4F20-B211-19C3B2CC5D3C}"/>
              </a:ext>
            </a:extLst>
          </p:cNvPr>
          <p:cNvSpPr/>
          <p:nvPr userDrawn="1"/>
        </p:nvSpPr>
        <p:spPr>
          <a:xfrm>
            <a:off x="0" y="806538"/>
            <a:ext cx="453601" cy="363044"/>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dirty="0">
              <a:solidFill>
                <a:srgbClr val="FFFFFF"/>
              </a:solidFill>
              <a:latin typeface="Helvetica Light"/>
              <a:sym typeface="Helvetica Light"/>
            </a:endParaRPr>
          </a:p>
        </p:txBody>
      </p:sp>
    </p:spTree>
    <p:extLst>
      <p:ext uri="{BB962C8B-B14F-4D97-AF65-F5344CB8AC3E}">
        <p14:creationId xmlns:p14="http://schemas.microsoft.com/office/powerpoint/2010/main" val="32199984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Content 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9042A7-C3C8-4AE1-B290-47482DEF1D02}" type="datetime1">
              <a:rPr lang="en-US" smtClean="0"/>
              <a:t>8/29/2022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
        <p:nvSpPr>
          <p:cNvPr id="5" name="Rectangle 1">
            <a:extLst>
              <a:ext uri="{FF2B5EF4-FFF2-40B4-BE49-F238E27FC236}">
                <a16:creationId xmlns:a16="http://schemas.microsoft.com/office/drawing/2014/main" id="{D6BDBD8F-0811-E743-8D29-95FBA6111DCA}"/>
              </a:ext>
            </a:extLst>
          </p:cNvPr>
          <p:cNvSpPr/>
          <p:nvPr userDrawn="1"/>
        </p:nvSpPr>
        <p:spPr>
          <a:xfrm>
            <a:off x="5216208" y="-1"/>
            <a:ext cx="6975793" cy="6858001"/>
          </a:xfrm>
          <a:prstGeom prst="rect">
            <a:avLst/>
          </a:prstGeom>
          <a:solidFill>
            <a:schemeClr val="tx2"/>
          </a:solidFill>
          <a:ln w="12700">
            <a:miter lim="400000"/>
          </a:ln>
        </p:spPr>
        <p:txBody>
          <a:bodyPr lIns="25400" tIns="25400" rIns="25400" bIns="25400" anchor="ctr"/>
          <a:lstStyle/>
          <a:p>
            <a:pPr algn="ctr">
              <a:defRPr sz="3200" spc="0">
                <a:solidFill>
                  <a:srgbClr val="FFFFFF"/>
                </a:solidFill>
                <a:latin typeface="Helvetica Light"/>
                <a:ea typeface="Helvetica Light"/>
                <a:cs typeface="Helvetica Light"/>
                <a:sym typeface="Helvetica Light"/>
              </a:defRPr>
            </a:pPr>
            <a:endParaRPr lang="en-US" sz="1600" noProof="0"/>
          </a:p>
        </p:txBody>
      </p:sp>
      <p:sp>
        <p:nvSpPr>
          <p:cNvPr id="6" name="Rectangle 1">
            <a:extLst>
              <a:ext uri="{FF2B5EF4-FFF2-40B4-BE49-F238E27FC236}">
                <a16:creationId xmlns:a16="http://schemas.microsoft.com/office/drawing/2014/main" id="{5D8F780B-398B-314B-87F1-35307B42F72E}"/>
              </a:ext>
            </a:extLst>
          </p:cNvPr>
          <p:cNvSpPr/>
          <p:nvPr userDrawn="1"/>
        </p:nvSpPr>
        <p:spPr>
          <a:xfrm rot="16200000">
            <a:off x="797983" y="2940050"/>
            <a:ext cx="1270001" cy="12700"/>
          </a:xfrm>
          <a:prstGeom prst="rect">
            <a:avLst/>
          </a:prstGeom>
          <a:solidFill>
            <a:srgbClr val="24282B"/>
          </a:solidFill>
          <a:ln w="12700">
            <a:miter lim="400000"/>
          </a:ln>
        </p:spPr>
        <p:txBody>
          <a:bodyPr lIns="25400" tIns="25400" rIns="25400" bIns="25400" anchor="ctr"/>
          <a:lstStyle/>
          <a:p>
            <a:pPr algn="ctr">
              <a:defRPr sz="3200" spc="0">
                <a:solidFill>
                  <a:srgbClr val="0433FF"/>
                </a:solidFill>
                <a:latin typeface="Helvetica Light"/>
                <a:ea typeface="Helvetica Light"/>
                <a:cs typeface="Helvetica Light"/>
                <a:sym typeface="Helvetica Light"/>
              </a:defRPr>
            </a:pPr>
            <a:endParaRPr lang="en-US" sz="1600" noProof="0"/>
          </a:p>
        </p:txBody>
      </p:sp>
      <p:sp>
        <p:nvSpPr>
          <p:cNvPr id="8" name="Rectangle 1">
            <a:extLst>
              <a:ext uri="{FF2B5EF4-FFF2-40B4-BE49-F238E27FC236}">
                <a16:creationId xmlns:a16="http://schemas.microsoft.com/office/drawing/2014/main" id="{D1EE7A36-F988-7C4A-A854-1D7E6E70D021}"/>
              </a:ext>
            </a:extLst>
          </p:cNvPr>
          <p:cNvSpPr/>
          <p:nvPr userDrawn="1"/>
        </p:nvSpPr>
        <p:spPr>
          <a:xfrm>
            <a:off x="4673599" y="604043"/>
            <a:ext cx="1016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a:solidFill>
                <a:srgbClr val="FFFFFF"/>
              </a:solidFill>
              <a:latin typeface="Helvetica Light"/>
              <a:sym typeface="Helvetica Light"/>
            </a:endParaRPr>
          </a:p>
        </p:txBody>
      </p:sp>
      <p:sp>
        <p:nvSpPr>
          <p:cNvPr id="9" name="Title 1">
            <a:extLst>
              <a:ext uri="{FF2B5EF4-FFF2-40B4-BE49-F238E27FC236}">
                <a16:creationId xmlns:a16="http://schemas.microsoft.com/office/drawing/2014/main" id="{979BAFF7-5B8A-F446-87E9-6B4851CCF1C0}"/>
              </a:ext>
            </a:extLst>
          </p:cNvPr>
          <p:cNvSpPr>
            <a:spLocks noGrp="1"/>
          </p:cNvSpPr>
          <p:nvPr>
            <p:ph type="title" hasCustomPrompt="1"/>
          </p:nvPr>
        </p:nvSpPr>
        <p:spPr>
          <a:xfrm>
            <a:off x="1426632" y="4035869"/>
            <a:ext cx="3658324" cy="1613201"/>
          </a:xfrm>
        </p:spPr>
        <p:txBody>
          <a:bodyPr lIns="0" tIns="0" rIns="0" bIns="0" anchor="b">
            <a:normAutofit/>
          </a:bodyPr>
          <a:lstStyle>
            <a:lvl1pPr>
              <a:defRPr sz="3400"/>
            </a:lvl1pPr>
          </a:lstStyle>
          <a:p>
            <a:r>
              <a:rPr lang="en-US" dirty="0"/>
              <a:t>TITLE GOES HERE</a:t>
            </a:r>
          </a:p>
        </p:txBody>
      </p:sp>
      <p:sp>
        <p:nvSpPr>
          <p:cNvPr id="11" name="Content Placeholder 10">
            <a:extLst>
              <a:ext uri="{FF2B5EF4-FFF2-40B4-BE49-F238E27FC236}">
                <a16:creationId xmlns:a16="http://schemas.microsoft.com/office/drawing/2014/main" id="{95663095-8E7E-6049-8528-84CCDFA93AF6}"/>
              </a:ext>
            </a:extLst>
          </p:cNvPr>
          <p:cNvSpPr>
            <a:spLocks noGrp="1"/>
          </p:cNvSpPr>
          <p:nvPr>
            <p:ph sz="quarter" idx="13"/>
          </p:nvPr>
        </p:nvSpPr>
        <p:spPr>
          <a:xfrm>
            <a:off x="6016689" y="878177"/>
            <a:ext cx="5341775" cy="5251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61033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nd Content 3">
    <p:spTree>
      <p:nvGrpSpPr>
        <p:cNvPr id="1" name=""/>
        <p:cNvGrpSpPr/>
        <p:nvPr/>
      </p:nvGrpSpPr>
      <p:grpSpPr>
        <a:xfrm>
          <a:off x="0" y="0"/>
          <a:ext cx="0" cy="0"/>
          <a:chOff x="0" y="0"/>
          <a:chExt cx="0" cy="0"/>
        </a:xfrm>
      </p:grpSpPr>
      <p:sp>
        <p:nvSpPr>
          <p:cNvPr id="10" name="Rectangle 1">
            <a:extLst>
              <a:ext uri="{FF2B5EF4-FFF2-40B4-BE49-F238E27FC236}">
                <a16:creationId xmlns:a16="http://schemas.microsoft.com/office/drawing/2014/main" id="{9E887ACE-210F-4A8A-A033-E24FD239D1BB}"/>
              </a:ext>
            </a:extLst>
          </p:cNvPr>
          <p:cNvSpPr/>
          <p:nvPr userDrawn="1"/>
        </p:nvSpPr>
        <p:spPr>
          <a:xfrm>
            <a:off x="0" y="-1"/>
            <a:ext cx="6975793" cy="6858001"/>
          </a:xfrm>
          <a:prstGeom prst="rect">
            <a:avLst/>
          </a:prstGeom>
          <a:solidFill>
            <a:schemeClr val="tx2"/>
          </a:solidFill>
          <a:ln w="12700">
            <a:miter lim="400000"/>
          </a:ln>
        </p:spPr>
        <p:txBody>
          <a:bodyPr lIns="25400" tIns="25400" rIns="25400" bIns="25400" anchor="ctr"/>
          <a:lstStyle/>
          <a:p>
            <a:pPr algn="ctr">
              <a:defRPr sz="3200" spc="0">
                <a:solidFill>
                  <a:srgbClr val="FFFFFF"/>
                </a:solidFill>
                <a:latin typeface="Helvetica Light"/>
                <a:ea typeface="Helvetica Light"/>
                <a:cs typeface="Helvetica Light"/>
                <a:sym typeface="Helvetica Light"/>
              </a:defRPr>
            </a:pPr>
            <a:endParaRPr lang="en-US" sz="1600" noProof="0"/>
          </a:p>
        </p:txBody>
      </p:sp>
      <p:sp>
        <p:nvSpPr>
          <p:cNvPr id="11" name="Content Placeholder 10">
            <a:extLst>
              <a:ext uri="{FF2B5EF4-FFF2-40B4-BE49-F238E27FC236}">
                <a16:creationId xmlns:a16="http://schemas.microsoft.com/office/drawing/2014/main" id="{95663095-8E7E-6049-8528-84CCDFA93AF6}"/>
              </a:ext>
            </a:extLst>
          </p:cNvPr>
          <p:cNvSpPr>
            <a:spLocks noGrp="1"/>
          </p:cNvSpPr>
          <p:nvPr>
            <p:ph sz="quarter" idx="13"/>
          </p:nvPr>
        </p:nvSpPr>
        <p:spPr>
          <a:xfrm>
            <a:off x="754225" y="878177"/>
            <a:ext cx="5341775" cy="5251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E43151A-6300-474E-8F76-359C6FF75F00}" type="datetime1">
              <a:rPr lang="en-US" smtClean="0"/>
              <a:t>8/29/2022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
        <p:nvSpPr>
          <p:cNvPr id="6" name="Rectangle 1">
            <a:extLst>
              <a:ext uri="{FF2B5EF4-FFF2-40B4-BE49-F238E27FC236}">
                <a16:creationId xmlns:a16="http://schemas.microsoft.com/office/drawing/2014/main" id="{5D8F780B-398B-314B-87F1-35307B42F72E}"/>
              </a:ext>
            </a:extLst>
          </p:cNvPr>
          <p:cNvSpPr/>
          <p:nvPr userDrawn="1"/>
        </p:nvSpPr>
        <p:spPr>
          <a:xfrm rot="16200000">
            <a:off x="7326450" y="2940050"/>
            <a:ext cx="1270001" cy="12700"/>
          </a:xfrm>
          <a:prstGeom prst="rect">
            <a:avLst/>
          </a:prstGeom>
          <a:solidFill>
            <a:srgbClr val="24282B"/>
          </a:solidFill>
          <a:ln w="12700">
            <a:miter lim="400000"/>
          </a:ln>
        </p:spPr>
        <p:txBody>
          <a:bodyPr lIns="25400" tIns="25400" rIns="25400" bIns="25400" anchor="ctr"/>
          <a:lstStyle/>
          <a:p>
            <a:pPr algn="ctr">
              <a:defRPr sz="3200" spc="0">
                <a:solidFill>
                  <a:srgbClr val="0433FF"/>
                </a:solidFill>
                <a:latin typeface="Helvetica Light"/>
                <a:ea typeface="Helvetica Light"/>
                <a:cs typeface="Helvetica Light"/>
                <a:sym typeface="Helvetica Light"/>
              </a:defRPr>
            </a:pPr>
            <a:endParaRPr lang="en-US" sz="1600" noProof="0"/>
          </a:p>
        </p:txBody>
      </p:sp>
      <p:sp>
        <p:nvSpPr>
          <p:cNvPr id="8" name="Rectangle 1">
            <a:extLst>
              <a:ext uri="{FF2B5EF4-FFF2-40B4-BE49-F238E27FC236}">
                <a16:creationId xmlns:a16="http://schemas.microsoft.com/office/drawing/2014/main" id="{D1EE7A36-F988-7C4A-A854-1D7E6E70D021}"/>
              </a:ext>
            </a:extLst>
          </p:cNvPr>
          <p:cNvSpPr/>
          <p:nvPr userDrawn="1"/>
        </p:nvSpPr>
        <p:spPr>
          <a:xfrm>
            <a:off x="6482401" y="604043"/>
            <a:ext cx="1016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a:solidFill>
                <a:srgbClr val="FFFFFF"/>
              </a:solidFill>
              <a:latin typeface="Helvetica Light"/>
              <a:sym typeface="Helvetica Light"/>
            </a:endParaRPr>
          </a:p>
        </p:txBody>
      </p:sp>
      <p:sp>
        <p:nvSpPr>
          <p:cNvPr id="9" name="Title 1">
            <a:extLst>
              <a:ext uri="{FF2B5EF4-FFF2-40B4-BE49-F238E27FC236}">
                <a16:creationId xmlns:a16="http://schemas.microsoft.com/office/drawing/2014/main" id="{979BAFF7-5B8A-F446-87E9-6B4851CCF1C0}"/>
              </a:ext>
            </a:extLst>
          </p:cNvPr>
          <p:cNvSpPr>
            <a:spLocks noGrp="1"/>
          </p:cNvSpPr>
          <p:nvPr>
            <p:ph type="title" hasCustomPrompt="1"/>
          </p:nvPr>
        </p:nvSpPr>
        <p:spPr>
          <a:xfrm>
            <a:off x="7955099" y="4035869"/>
            <a:ext cx="3658324" cy="1613201"/>
          </a:xfrm>
        </p:spPr>
        <p:txBody>
          <a:bodyPr lIns="0" tIns="0" rIns="0" bIns="0" anchor="b">
            <a:normAutofit/>
          </a:bodyPr>
          <a:lstStyle>
            <a:lvl1pPr>
              <a:defRPr sz="3400"/>
            </a:lvl1pPr>
          </a:lstStyle>
          <a:p>
            <a:r>
              <a:rPr lang="en-US" dirty="0"/>
              <a:t>TITLE GOES HERE</a:t>
            </a:r>
          </a:p>
        </p:txBody>
      </p:sp>
    </p:spTree>
    <p:extLst>
      <p:ext uri="{BB962C8B-B14F-4D97-AF65-F5344CB8AC3E}">
        <p14:creationId xmlns:p14="http://schemas.microsoft.com/office/powerpoint/2010/main" val="34893987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6000">
                <a:solidFill>
                  <a:srgbClr val="C25745"/>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808080"/>
                </a:solidFill>
              </a:defRPr>
            </a:lvl1pPr>
            <a:lvl2pPr>
              <a:defRPr>
                <a:solidFill>
                  <a:srgbClr val="808080"/>
                </a:solidFill>
              </a:defRPr>
            </a:lvl2pPr>
            <a:lvl3pPr>
              <a:defRPr>
                <a:solidFill>
                  <a:srgbClr val="808080"/>
                </a:solidFill>
              </a:defRPr>
            </a:lvl3pPr>
            <a:lvl4pPr>
              <a:defRPr>
                <a:solidFill>
                  <a:srgbClr val="808080"/>
                </a:solidFill>
              </a:defRPr>
            </a:lvl4pPr>
            <a:lvl5pPr>
              <a:defRPr>
                <a:solidFill>
                  <a:srgbClr val="80808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E020F41A-61F9-4897-ACE5-844FC7979F36}" type="datetime1">
              <a:rPr lang="en-US"/>
              <a:pPr>
                <a:defRPr/>
              </a:pPr>
              <a:t>8/29/2022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464900F-B49A-4E9C-A0E3-E5965452E233}" type="slidenum">
              <a:rPr lang="en-US"/>
              <a:pPr>
                <a:defRPr/>
              </a:pPr>
              <a:t>‹#›</a:t>
            </a:fld>
            <a:endParaRPr lang="en-US" dirty="0"/>
          </a:p>
        </p:txBody>
      </p:sp>
    </p:spTree>
    <p:extLst>
      <p:ext uri="{BB962C8B-B14F-4D97-AF65-F5344CB8AC3E}">
        <p14:creationId xmlns:p14="http://schemas.microsoft.com/office/powerpoint/2010/main" val="39857023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60EA1C8-DD66-4747-ADD0-DCAEBC9EE2C1}" type="datetime1">
              <a:rPr lang="en-US"/>
              <a:pPr>
                <a:defRPr/>
              </a:pPr>
              <a:t>8/29/2022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A586DEF9-7C31-44B6-AC6F-5DCE4707F3E9}" type="slidenum">
              <a:rPr lang="en-US"/>
              <a:pPr>
                <a:defRPr/>
              </a:pPr>
              <a:t>‹#›</a:t>
            </a:fld>
            <a:endParaRPr lang="en-US" dirty="0"/>
          </a:p>
        </p:txBody>
      </p:sp>
    </p:spTree>
    <p:extLst>
      <p:ext uri="{BB962C8B-B14F-4D97-AF65-F5344CB8AC3E}">
        <p14:creationId xmlns:p14="http://schemas.microsoft.com/office/powerpoint/2010/main" val="5500375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6000">
                <a:solidFill>
                  <a:srgbClr val="CE444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808080"/>
                </a:solidFill>
                <a:latin typeface="Open Sans" panose="020B0606030504020204" pitchFamily="34" charset="0"/>
                <a:ea typeface="Open Sans" panose="020B0606030504020204" pitchFamily="34" charset="0"/>
                <a:cs typeface="Open Sans" panose="020B0606030504020204" pitchFamily="34" charset="0"/>
              </a:defRPr>
            </a:lvl1pPr>
            <a:lvl2pPr>
              <a:defRPr>
                <a:solidFill>
                  <a:srgbClr val="808080"/>
                </a:solidFill>
                <a:latin typeface="Open Sans Light" panose="020B0306030504020204" pitchFamily="34" charset="0"/>
                <a:ea typeface="Open Sans Light" panose="020B0306030504020204" pitchFamily="34" charset="0"/>
                <a:cs typeface="Open Sans Light" panose="020B0306030504020204" pitchFamily="34" charset="0"/>
              </a:defRPr>
            </a:lvl2pPr>
            <a:lvl3pPr>
              <a:defRPr>
                <a:solidFill>
                  <a:srgbClr val="808080"/>
                </a:solidFill>
                <a:latin typeface="Open Sans Light" panose="020B0306030504020204" pitchFamily="34" charset="0"/>
                <a:ea typeface="Open Sans Light" panose="020B0306030504020204" pitchFamily="34" charset="0"/>
                <a:cs typeface="Open Sans Light" panose="020B0306030504020204" pitchFamily="34" charset="0"/>
              </a:defRPr>
            </a:lvl3pPr>
            <a:lvl4pPr>
              <a:defRPr>
                <a:solidFill>
                  <a:srgbClr val="808080"/>
                </a:solidFill>
                <a:latin typeface="Open Sans Light" panose="020B0306030504020204" pitchFamily="34" charset="0"/>
                <a:ea typeface="Open Sans Light" panose="020B0306030504020204" pitchFamily="34" charset="0"/>
                <a:cs typeface="Open Sans Light" panose="020B0306030504020204" pitchFamily="34" charset="0"/>
              </a:defRPr>
            </a:lvl4pPr>
            <a:lvl5pPr>
              <a:defRPr>
                <a:solidFill>
                  <a:srgbClr val="808080"/>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8DF7EF08-3C7C-4515-A16F-7EAAE06BABCB}" type="datetime1">
              <a:rPr lang="en-US" smtClean="0"/>
              <a:t>8/29/2022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D1D612E-3449-428B-A85F-243FF9207F5D}" type="slidenum">
              <a:rPr lang="en-US"/>
              <a:pPr>
                <a:defRPr/>
              </a:pPr>
              <a:t>‹#›</a:t>
            </a:fld>
            <a:endParaRPr lang="en-US" dirty="0"/>
          </a:p>
        </p:txBody>
      </p:sp>
    </p:spTree>
    <p:extLst>
      <p:ext uri="{BB962C8B-B14F-4D97-AF65-F5344CB8AC3E}">
        <p14:creationId xmlns:p14="http://schemas.microsoft.com/office/powerpoint/2010/main" val="12680079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37A8BB5-3D7C-4A0C-95A0-71B0C6C61CC5}" type="datetime1">
              <a:rPr lang="en-US" smtClean="0"/>
              <a:t>8/29/2022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F312B287-8800-4977-B076-20ADCDEC87F7}" type="slidenum">
              <a:rPr lang="en-US"/>
              <a:pPr>
                <a:defRPr/>
              </a:pPr>
              <a:t>‹#›</a:t>
            </a:fld>
            <a:endParaRPr lang="en-US" dirty="0"/>
          </a:p>
        </p:txBody>
      </p:sp>
    </p:spTree>
    <p:extLst>
      <p:ext uri="{BB962C8B-B14F-4D97-AF65-F5344CB8AC3E}">
        <p14:creationId xmlns:p14="http://schemas.microsoft.com/office/powerpoint/2010/main" val="28890150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FFA3A-DD1A-4231-BA1D-00BE13633D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ECD735-F77B-47AB-AC1C-AFB3A975144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2C5FBD-E187-45ED-9B1F-A3B1FBC1AC17}"/>
              </a:ext>
            </a:extLst>
          </p:cNvPr>
          <p:cNvSpPr>
            <a:spLocks noGrp="1"/>
          </p:cNvSpPr>
          <p:nvPr>
            <p:ph type="dt" sz="half" idx="10"/>
          </p:nvPr>
        </p:nvSpPr>
        <p:spPr/>
        <p:txBody>
          <a:bodyPr/>
          <a:lstStyle/>
          <a:p>
            <a:pPr>
              <a:defRPr/>
            </a:pPr>
            <a:fld id="{E020F41A-61F9-4897-ACE5-844FC7979F36}" type="datetime1">
              <a:rPr lang="en-US" smtClean="0"/>
              <a:pPr>
                <a:defRPr/>
              </a:pPr>
              <a:t>8/29/2022</a:t>
            </a:fld>
            <a:endParaRPr lang="en-US" dirty="0"/>
          </a:p>
        </p:txBody>
      </p:sp>
      <p:sp>
        <p:nvSpPr>
          <p:cNvPr id="5" name="Footer Placeholder 4">
            <a:extLst>
              <a:ext uri="{FF2B5EF4-FFF2-40B4-BE49-F238E27FC236}">
                <a16:creationId xmlns:a16="http://schemas.microsoft.com/office/drawing/2014/main" id="{5825A4B2-CB7A-41C3-B980-6301FC156F70}"/>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C69B2002-2797-4348-990D-DA80FA424708}"/>
              </a:ext>
            </a:extLst>
          </p:cNvPr>
          <p:cNvSpPr>
            <a:spLocks noGrp="1"/>
          </p:cNvSpPr>
          <p:nvPr>
            <p:ph type="sldNum" sz="quarter" idx="12"/>
          </p:nvPr>
        </p:nvSpPr>
        <p:spPr/>
        <p:txBody>
          <a:bodyPr/>
          <a:lstStyle/>
          <a:p>
            <a:pPr>
              <a:defRPr/>
            </a:pPr>
            <a:fld id="{0464900F-B49A-4E9C-A0E3-E5965452E233}" type="slidenum">
              <a:rPr lang="en-US" smtClean="0"/>
              <a:pPr>
                <a:defRPr/>
              </a:pPr>
              <a:t>‹#›</a:t>
            </a:fld>
            <a:endParaRPr lang="en-US" dirty="0"/>
          </a:p>
        </p:txBody>
      </p:sp>
    </p:spTree>
    <p:extLst>
      <p:ext uri="{BB962C8B-B14F-4D97-AF65-F5344CB8AC3E}">
        <p14:creationId xmlns:p14="http://schemas.microsoft.com/office/powerpoint/2010/main" val="26597735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6008EE-7356-4F30-AFDF-F0660DFF4837}"/>
              </a:ext>
            </a:extLst>
          </p:cNvPr>
          <p:cNvSpPr>
            <a:spLocks noGrp="1"/>
          </p:cNvSpPr>
          <p:nvPr>
            <p:ph type="dt" sz="half" idx="10"/>
          </p:nvPr>
        </p:nvSpPr>
        <p:spPr/>
        <p:txBody>
          <a:bodyPr/>
          <a:lstStyle/>
          <a:p>
            <a:pPr>
              <a:defRPr/>
            </a:pPr>
            <a:fld id="{960EA1C8-DD66-4747-ADD0-DCAEBC9EE2C1}" type="datetime1">
              <a:rPr lang="en-US" smtClean="0"/>
              <a:pPr>
                <a:defRPr/>
              </a:pPr>
              <a:t>8/29/2022</a:t>
            </a:fld>
            <a:endParaRPr lang="en-US" dirty="0"/>
          </a:p>
        </p:txBody>
      </p:sp>
      <p:sp>
        <p:nvSpPr>
          <p:cNvPr id="3" name="Footer Placeholder 2">
            <a:extLst>
              <a:ext uri="{FF2B5EF4-FFF2-40B4-BE49-F238E27FC236}">
                <a16:creationId xmlns:a16="http://schemas.microsoft.com/office/drawing/2014/main" id="{5358908F-D4D4-4A39-A6E2-31AD415F5D5B}"/>
              </a:ext>
            </a:extLst>
          </p:cNvPr>
          <p:cNvSpPr>
            <a:spLocks noGrp="1"/>
          </p:cNvSpPr>
          <p:nvPr>
            <p:ph type="ftr" sz="quarter" idx="1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D3038416-ED1D-4571-A3DA-A48FD5FC90D7}"/>
              </a:ext>
            </a:extLst>
          </p:cNvPr>
          <p:cNvSpPr>
            <a:spLocks noGrp="1"/>
          </p:cNvSpPr>
          <p:nvPr>
            <p:ph type="sldNum" sz="quarter" idx="12"/>
          </p:nvPr>
        </p:nvSpPr>
        <p:spPr/>
        <p:txBody>
          <a:bodyPr/>
          <a:lstStyle/>
          <a:p>
            <a:pPr>
              <a:defRPr/>
            </a:pPr>
            <a:fld id="{A586DEF9-7C31-44B6-AC6F-5DCE4707F3E9}" type="slidenum">
              <a:rPr lang="en-US" smtClean="0"/>
              <a:pPr>
                <a:defRPr/>
              </a:pPr>
              <a:t>‹#›</a:t>
            </a:fld>
            <a:endParaRPr lang="en-US" dirty="0"/>
          </a:p>
        </p:txBody>
      </p:sp>
    </p:spTree>
    <p:extLst>
      <p:ext uri="{BB962C8B-B14F-4D97-AF65-F5344CB8AC3E}">
        <p14:creationId xmlns:p14="http://schemas.microsoft.com/office/powerpoint/2010/main" val="41994833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FF73B-5464-4B17-AF59-A5E73772B8AE}"/>
              </a:ext>
            </a:extLst>
          </p:cNvPr>
          <p:cNvSpPr>
            <a:spLocks noGrp="1"/>
          </p:cNvSpPr>
          <p:nvPr>
            <p:ph type="dt" sz="half" idx="10"/>
          </p:nvPr>
        </p:nvSpPr>
        <p:spPr/>
        <p:txBody>
          <a:bodyPr/>
          <a:lstStyle/>
          <a:p>
            <a:fld id="{6D0A8949-E318-49BD-A408-F8C01394BF48}" type="datetime1">
              <a:rPr lang="en-US" smtClean="0"/>
              <a:t>8/29/2022</a:t>
            </a:fld>
            <a:endParaRPr lang="en-US" dirty="0"/>
          </a:p>
        </p:txBody>
      </p:sp>
      <p:sp>
        <p:nvSpPr>
          <p:cNvPr id="3" name="Footer Placeholder 2">
            <a:extLst>
              <a:ext uri="{FF2B5EF4-FFF2-40B4-BE49-F238E27FC236}">
                <a16:creationId xmlns:a16="http://schemas.microsoft.com/office/drawing/2014/main" id="{1C02648E-1C16-4833-A3BC-B9B3F31EE42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B8306C2-8079-48D6-92EF-1F81BF574D5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788691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3" name="Freeform 6">
            <a:extLst>
              <a:ext uri="{FF2B5EF4-FFF2-40B4-BE49-F238E27FC236}">
                <a16:creationId xmlns:a16="http://schemas.microsoft.com/office/drawing/2014/main" id="{76561841-142D-A66B-32EC-5EF752589C1A}"/>
              </a:ext>
            </a:extLst>
          </p:cNvPr>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2">
            <a:extLst>
              <a:ext uri="{FF2B5EF4-FFF2-40B4-BE49-F238E27FC236}">
                <a16:creationId xmlns:a16="http://schemas.microsoft.com/office/drawing/2014/main" id="{321384DF-6E6F-7C8C-B6A4-A57313477332}"/>
              </a:ext>
            </a:extLst>
          </p:cNvPr>
          <p:cNvSpPr>
            <a:spLocks noGrp="1"/>
          </p:cNvSpPr>
          <p:nvPr>
            <p:ph type="dt" sz="half" idx="10"/>
          </p:nvPr>
        </p:nvSpPr>
        <p:spPr/>
        <p:txBody>
          <a:bodyPr/>
          <a:lstStyle>
            <a:lvl1pPr>
              <a:defRPr/>
            </a:lvl1pPr>
          </a:lstStyle>
          <a:p>
            <a:pPr>
              <a:defRPr/>
            </a:pPr>
            <a:fld id="{BBED3BEA-AECC-47EA-A2C9-FE487A47C5EF}" type="datetime1">
              <a:rPr lang="en-US" smtClean="0"/>
              <a:t>8/29/2022</a:t>
            </a:fld>
            <a:endParaRPr lang="en-US" dirty="0"/>
          </a:p>
        </p:txBody>
      </p:sp>
      <p:sp>
        <p:nvSpPr>
          <p:cNvPr id="5" name="Footer Placeholder 3">
            <a:extLst>
              <a:ext uri="{FF2B5EF4-FFF2-40B4-BE49-F238E27FC236}">
                <a16:creationId xmlns:a16="http://schemas.microsoft.com/office/drawing/2014/main" id="{4620B871-3657-2282-800C-5C45C820F79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6E2CB3AB-3517-878C-0F50-45B991577D68}"/>
              </a:ext>
            </a:extLst>
          </p:cNvPr>
          <p:cNvSpPr>
            <a:spLocks noGrp="1"/>
          </p:cNvSpPr>
          <p:nvPr>
            <p:ph type="sldNum" sz="quarter" idx="12"/>
          </p:nvPr>
        </p:nvSpPr>
        <p:spPr/>
        <p:txBody>
          <a:bodyPr/>
          <a:lstStyle>
            <a:lvl1pPr>
              <a:defRPr/>
            </a:lvl1pPr>
          </a:lstStyle>
          <a:p>
            <a:pPr>
              <a:defRPr/>
            </a:pPr>
            <a:fld id="{E562AE6A-9B43-4861-892F-138A3CE9EE31}" type="slidenum">
              <a:rPr lang="en-US" altLang="en-US"/>
              <a:pPr>
                <a:defRPr/>
              </a:pPr>
              <a:t>‹#›</a:t>
            </a:fld>
            <a:endParaRPr lang="en-US" altLang="en-US" dirty="0"/>
          </a:p>
        </p:txBody>
      </p:sp>
    </p:spTree>
    <p:extLst>
      <p:ext uri="{BB962C8B-B14F-4D97-AF65-F5344CB8AC3E}">
        <p14:creationId xmlns:p14="http://schemas.microsoft.com/office/powerpoint/2010/main" val="1725519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592C7-1FDF-4F4D-8AFD-9C1F062241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AADF90-FCEA-4185-BA44-1BE1801228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1F1649-2F9F-481D-AF77-DFB82AB6F487}"/>
              </a:ext>
            </a:extLst>
          </p:cNvPr>
          <p:cNvSpPr>
            <a:spLocks noGrp="1"/>
          </p:cNvSpPr>
          <p:nvPr>
            <p:ph type="dt" sz="half" idx="10"/>
          </p:nvPr>
        </p:nvSpPr>
        <p:spPr/>
        <p:txBody>
          <a:bodyPr/>
          <a:lstStyle/>
          <a:p>
            <a:fld id="{DEF3018F-4707-41AE-B2D1-9903EDA36E2A}" type="datetime1">
              <a:rPr lang="en-US" smtClean="0"/>
              <a:t>8/29/2022</a:t>
            </a:fld>
            <a:endParaRPr lang="en-US" dirty="0"/>
          </a:p>
        </p:txBody>
      </p:sp>
      <p:sp>
        <p:nvSpPr>
          <p:cNvPr id="5" name="Footer Placeholder 4">
            <a:extLst>
              <a:ext uri="{FF2B5EF4-FFF2-40B4-BE49-F238E27FC236}">
                <a16:creationId xmlns:a16="http://schemas.microsoft.com/office/drawing/2014/main" id="{349AE44A-FCB3-4B1E-AFD7-1718C965F4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E825DFC-CE27-4919-99AE-29702E45A808}"/>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7" name="Rectangle 1">
            <a:extLst>
              <a:ext uri="{FF2B5EF4-FFF2-40B4-BE49-F238E27FC236}">
                <a16:creationId xmlns:a16="http://schemas.microsoft.com/office/drawing/2014/main" id="{5BB71C59-40C0-471F-AC02-B51CCD068AC0}"/>
              </a:ext>
            </a:extLst>
          </p:cNvPr>
          <p:cNvSpPr/>
          <p:nvPr userDrawn="1"/>
        </p:nvSpPr>
        <p:spPr>
          <a:xfrm>
            <a:off x="109259" y="5552029"/>
            <a:ext cx="1016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dirty="0">
              <a:solidFill>
                <a:srgbClr val="FFFFFF"/>
              </a:solidFill>
              <a:latin typeface="Helvetica Light"/>
              <a:sym typeface="Helvetica Light"/>
            </a:endParaRPr>
          </a:p>
        </p:txBody>
      </p:sp>
    </p:spTree>
    <p:extLst>
      <p:ext uri="{BB962C8B-B14F-4D97-AF65-F5344CB8AC3E}">
        <p14:creationId xmlns:p14="http://schemas.microsoft.com/office/powerpoint/2010/main" val="6168557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9843447B-A999-4B9E-9028-3154FF655645}" type="slidenum">
              <a:rPr lang="en-US" smtClean="0"/>
              <a:pPr/>
              <a:t>‹#›</a:t>
            </a:fld>
            <a:endParaRPr lang="en-US" dirty="0"/>
          </a:p>
        </p:txBody>
      </p:sp>
    </p:spTree>
    <p:extLst>
      <p:ext uri="{BB962C8B-B14F-4D97-AF65-F5344CB8AC3E}">
        <p14:creationId xmlns:p14="http://schemas.microsoft.com/office/powerpoint/2010/main" val="9342315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6000">
                <a:solidFill>
                  <a:srgbClr val="C25745"/>
                </a:solidFill>
              </a:defRPr>
            </a:lvl1p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fld id="{6E6EDC3D-0021-420E-B41F-95EF1ADF6BA3}" type="datetime1">
              <a:rPr lang="en-US" smtClean="0"/>
              <a:t>8/29/2022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E9378FD3-DAE7-46E8-9F7D-D11CE1E49A92}" type="slidenum">
              <a:rPr lang="en-US"/>
              <a:pPr>
                <a:defRPr/>
              </a:pPr>
              <a:t>‹#›</a:t>
            </a:fld>
            <a:endParaRPr lang="en-US" dirty="0"/>
          </a:p>
        </p:txBody>
      </p:sp>
    </p:spTree>
    <p:extLst>
      <p:ext uri="{BB962C8B-B14F-4D97-AF65-F5344CB8AC3E}">
        <p14:creationId xmlns:p14="http://schemas.microsoft.com/office/powerpoint/2010/main" val="1601742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AB4762-284D-4B3E-9858-298B37A91FAE}"/>
              </a:ext>
            </a:extLst>
          </p:cNvPr>
          <p:cNvSpPr>
            <a:spLocks noGrp="1"/>
          </p:cNvSpPr>
          <p:nvPr>
            <p:ph type="dt" sz="half" idx="10"/>
          </p:nvPr>
        </p:nvSpPr>
        <p:spPr/>
        <p:txBody>
          <a:bodyPr/>
          <a:lstStyle/>
          <a:p>
            <a:fld id="{3713E928-E790-48C6-B82A-8B1905DCF06C}" type="datetime1">
              <a:rPr lang="en-US" smtClean="0"/>
              <a:t>8/29/2022</a:t>
            </a:fld>
            <a:endParaRPr lang="en-US"/>
          </a:p>
        </p:txBody>
      </p:sp>
      <p:sp>
        <p:nvSpPr>
          <p:cNvPr id="3" name="Footer Placeholder 2">
            <a:extLst>
              <a:ext uri="{FF2B5EF4-FFF2-40B4-BE49-F238E27FC236}">
                <a16:creationId xmlns:a16="http://schemas.microsoft.com/office/drawing/2014/main" id="{51131BBB-99DD-4C50-80D8-125109058D6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1EA0D6-F172-4A12-9566-80CF7CEEBAE4}"/>
              </a:ext>
            </a:extLst>
          </p:cNvPr>
          <p:cNvSpPr>
            <a:spLocks noGrp="1"/>
          </p:cNvSpPr>
          <p:nvPr>
            <p:ph type="sldNum" sz="quarter" idx="12"/>
          </p:nvPr>
        </p:nvSpPr>
        <p:spPr/>
        <p:txBody>
          <a:bodyPr/>
          <a:lstStyle/>
          <a:p>
            <a:fld id="{F8ED5EAA-5C9A-49EF-ADE7-271D2276FC82}" type="slidenum">
              <a:rPr lang="en-US" smtClean="0"/>
              <a:t>‹#›</a:t>
            </a:fld>
            <a:endParaRPr lang="en-US"/>
          </a:p>
        </p:txBody>
      </p:sp>
    </p:spTree>
    <p:extLst>
      <p:ext uri="{BB962C8B-B14F-4D97-AF65-F5344CB8AC3E}">
        <p14:creationId xmlns:p14="http://schemas.microsoft.com/office/powerpoint/2010/main" val="39792073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3" name="Freeform 6">
            <a:extLst>
              <a:ext uri="{FF2B5EF4-FFF2-40B4-BE49-F238E27FC236}">
                <a16:creationId xmlns:a16="http://schemas.microsoft.com/office/drawing/2014/main" id="{76561841-142D-A66B-32EC-5EF752589C1A}"/>
              </a:ext>
            </a:extLst>
          </p:cNvPr>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2">
            <a:extLst>
              <a:ext uri="{FF2B5EF4-FFF2-40B4-BE49-F238E27FC236}">
                <a16:creationId xmlns:a16="http://schemas.microsoft.com/office/drawing/2014/main" id="{321384DF-6E6F-7C8C-B6A4-A57313477332}"/>
              </a:ext>
            </a:extLst>
          </p:cNvPr>
          <p:cNvSpPr>
            <a:spLocks noGrp="1"/>
          </p:cNvSpPr>
          <p:nvPr>
            <p:ph type="dt" sz="half" idx="10"/>
          </p:nvPr>
        </p:nvSpPr>
        <p:spPr/>
        <p:txBody>
          <a:bodyPr/>
          <a:lstStyle>
            <a:lvl1pPr>
              <a:defRPr/>
            </a:lvl1pPr>
          </a:lstStyle>
          <a:p>
            <a:pPr>
              <a:defRPr/>
            </a:pPr>
            <a:fld id="{1076323D-FDAC-48B5-BACB-CB3146708A04}" type="datetimeFigureOut">
              <a:rPr lang="en-US"/>
              <a:pPr>
                <a:defRPr/>
              </a:pPr>
              <a:t>8/29/2022</a:t>
            </a:fld>
            <a:endParaRPr lang="en-US" dirty="0"/>
          </a:p>
        </p:txBody>
      </p:sp>
      <p:sp>
        <p:nvSpPr>
          <p:cNvPr id="5" name="Footer Placeholder 3">
            <a:extLst>
              <a:ext uri="{FF2B5EF4-FFF2-40B4-BE49-F238E27FC236}">
                <a16:creationId xmlns:a16="http://schemas.microsoft.com/office/drawing/2014/main" id="{4620B871-3657-2282-800C-5C45C820F79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6E2CB3AB-3517-878C-0F50-45B991577D68}"/>
              </a:ext>
            </a:extLst>
          </p:cNvPr>
          <p:cNvSpPr>
            <a:spLocks noGrp="1"/>
          </p:cNvSpPr>
          <p:nvPr>
            <p:ph type="sldNum" sz="quarter" idx="12"/>
          </p:nvPr>
        </p:nvSpPr>
        <p:spPr/>
        <p:txBody>
          <a:bodyPr/>
          <a:lstStyle>
            <a:lvl1pPr>
              <a:defRPr/>
            </a:lvl1pPr>
          </a:lstStyle>
          <a:p>
            <a:pPr>
              <a:defRPr/>
            </a:pPr>
            <a:fld id="{E562AE6A-9B43-4861-892F-138A3CE9EE31}" type="slidenum">
              <a:rPr lang="en-US" altLang="en-US"/>
              <a:pPr>
                <a:defRPr/>
              </a:pPr>
              <a:t>‹#›</a:t>
            </a:fld>
            <a:endParaRPr lang="en-US" altLang="en-US" dirty="0"/>
          </a:p>
        </p:txBody>
      </p:sp>
    </p:spTree>
    <p:extLst>
      <p:ext uri="{BB962C8B-B14F-4D97-AF65-F5344CB8AC3E}">
        <p14:creationId xmlns:p14="http://schemas.microsoft.com/office/powerpoint/2010/main" val="1725519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B24D8-5CE4-46A5-8764-B1ABC18C13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6E51C5-EA8F-4F9C-A610-AA78119A18A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5C92CA-AF33-4540-BBEF-7EF53AC6E2A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2EE4EE-6663-4E13-86AA-B9A6AAA4A1CE}"/>
              </a:ext>
            </a:extLst>
          </p:cNvPr>
          <p:cNvSpPr>
            <a:spLocks noGrp="1"/>
          </p:cNvSpPr>
          <p:nvPr>
            <p:ph type="dt" sz="half" idx="10"/>
          </p:nvPr>
        </p:nvSpPr>
        <p:spPr/>
        <p:txBody>
          <a:bodyPr/>
          <a:lstStyle/>
          <a:p>
            <a:fld id="{D5E33F3A-9CFF-49FB-A148-E842CB7A20A8}" type="datetime1">
              <a:rPr lang="en-US" smtClean="0"/>
              <a:t>8/29/2022</a:t>
            </a:fld>
            <a:endParaRPr lang="en-US" dirty="0"/>
          </a:p>
        </p:txBody>
      </p:sp>
      <p:sp>
        <p:nvSpPr>
          <p:cNvPr id="6" name="Footer Placeholder 5">
            <a:extLst>
              <a:ext uri="{FF2B5EF4-FFF2-40B4-BE49-F238E27FC236}">
                <a16:creationId xmlns:a16="http://schemas.microsoft.com/office/drawing/2014/main" id="{C8FB4806-2793-485A-9B7B-F151C10E032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0906923-788B-41E9-9612-472E32408EAC}"/>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8" name="Rectangle 1">
            <a:extLst>
              <a:ext uri="{FF2B5EF4-FFF2-40B4-BE49-F238E27FC236}">
                <a16:creationId xmlns:a16="http://schemas.microsoft.com/office/drawing/2014/main" id="{F213A684-E7FC-4F13-9193-78F079677A2F}"/>
              </a:ext>
            </a:extLst>
          </p:cNvPr>
          <p:cNvSpPr/>
          <p:nvPr userDrawn="1"/>
        </p:nvSpPr>
        <p:spPr>
          <a:xfrm>
            <a:off x="0" y="806538"/>
            <a:ext cx="453601" cy="363044"/>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dirty="0">
              <a:solidFill>
                <a:srgbClr val="FFFFFF"/>
              </a:solidFill>
              <a:latin typeface="Helvetica Light"/>
              <a:sym typeface="Helvetica Light"/>
            </a:endParaRPr>
          </a:p>
        </p:txBody>
      </p:sp>
    </p:spTree>
    <p:extLst>
      <p:ext uri="{BB962C8B-B14F-4D97-AF65-F5344CB8AC3E}">
        <p14:creationId xmlns:p14="http://schemas.microsoft.com/office/powerpoint/2010/main" val="46244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9156C-7916-4B48-933B-2FDDB9BC7A8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581327-B4C8-46B6-9405-13CF00D7DA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A151BD-3972-4B10-9083-27351BB46B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388BFBC-B8B7-4EE9-BE9C-92424CC860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070BBA-27E4-4524-ABAA-57DBB1D0D9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4F288D-9F9A-441B-A5A0-7BEE63D713A7}"/>
              </a:ext>
            </a:extLst>
          </p:cNvPr>
          <p:cNvSpPr>
            <a:spLocks noGrp="1"/>
          </p:cNvSpPr>
          <p:nvPr>
            <p:ph type="dt" sz="half" idx="10"/>
          </p:nvPr>
        </p:nvSpPr>
        <p:spPr/>
        <p:txBody>
          <a:bodyPr/>
          <a:lstStyle/>
          <a:p>
            <a:fld id="{9021A8E4-C468-4ABE-9884-C8B172763153}" type="datetime1">
              <a:rPr lang="en-US" smtClean="0"/>
              <a:t>8/29/2022</a:t>
            </a:fld>
            <a:endParaRPr lang="en-US" dirty="0"/>
          </a:p>
        </p:txBody>
      </p:sp>
      <p:sp>
        <p:nvSpPr>
          <p:cNvPr id="8" name="Footer Placeholder 7">
            <a:extLst>
              <a:ext uri="{FF2B5EF4-FFF2-40B4-BE49-F238E27FC236}">
                <a16:creationId xmlns:a16="http://schemas.microsoft.com/office/drawing/2014/main" id="{E220D1D3-5EB0-4A2E-ABF7-359AE92A807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A724514-6347-46C7-90EE-BD552BB174FF}"/>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10" name="Rectangle 1">
            <a:extLst>
              <a:ext uri="{FF2B5EF4-FFF2-40B4-BE49-F238E27FC236}">
                <a16:creationId xmlns:a16="http://schemas.microsoft.com/office/drawing/2014/main" id="{D53B0C97-2B34-404C-A309-AB4C41CB019F}"/>
              </a:ext>
            </a:extLst>
          </p:cNvPr>
          <p:cNvSpPr/>
          <p:nvPr userDrawn="1"/>
        </p:nvSpPr>
        <p:spPr>
          <a:xfrm>
            <a:off x="0" y="806538"/>
            <a:ext cx="453601" cy="363044"/>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a:solidFill>
                <a:srgbClr val="FFFFFF"/>
              </a:solidFill>
              <a:latin typeface="Helvetica Light"/>
              <a:sym typeface="Helvetica Light"/>
            </a:endParaRPr>
          </a:p>
        </p:txBody>
      </p:sp>
      <p:grpSp>
        <p:nvGrpSpPr>
          <p:cNvPr id="11" name="Group 10">
            <a:extLst>
              <a:ext uri="{FF2B5EF4-FFF2-40B4-BE49-F238E27FC236}">
                <a16:creationId xmlns:a16="http://schemas.microsoft.com/office/drawing/2014/main" id="{C00EB930-765A-4C7D-8860-231A8145AE72}"/>
              </a:ext>
            </a:extLst>
          </p:cNvPr>
          <p:cNvGrpSpPr/>
          <p:nvPr userDrawn="1"/>
        </p:nvGrpSpPr>
        <p:grpSpPr>
          <a:xfrm>
            <a:off x="5463336" y="2250891"/>
            <a:ext cx="1016001" cy="3839220"/>
            <a:chOff x="5510085" y="2250891"/>
            <a:chExt cx="1016001" cy="3839220"/>
          </a:xfrm>
        </p:grpSpPr>
        <p:cxnSp>
          <p:nvCxnSpPr>
            <p:cNvPr id="12" name="Straight Connector 11">
              <a:extLst>
                <a:ext uri="{FF2B5EF4-FFF2-40B4-BE49-F238E27FC236}">
                  <a16:creationId xmlns:a16="http://schemas.microsoft.com/office/drawing/2014/main" id="{652417F8-BB07-449E-8C22-554B39BAD701}"/>
                </a:ext>
              </a:extLst>
            </p:cNvPr>
            <p:cNvCxnSpPr/>
            <p:nvPr/>
          </p:nvCxnSpPr>
          <p:spPr>
            <a:xfrm>
              <a:off x="6018085" y="2340176"/>
              <a:ext cx="0" cy="37499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
              <a:extLst>
                <a:ext uri="{FF2B5EF4-FFF2-40B4-BE49-F238E27FC236}">
                  <a16:creationId xmlns:a16="http://schemas.microsoft.com/office/drawing/2014/main" id="{B68EA1B2-D6FA-4409-8AF0-206858BF6232}"/>
                </a:ext>
              </a:extLst>
            </p:cNvPr>
            <p:cNvSpPr/>
            <p:nvPr/>
          </p:nvSpPr>
          <p:spPr>
            <a:xfrm>
              <a:off x="5510085" y="2250891"/>
              <a:ext cx="1016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r>
                <a:rPr lang="en-US" sz="1600" kern="0" noProof="0">
                  <a:solidFill>
                    <a:srgbClr val="FFFFFF"/>
                  </a:solidFill>
                  <a:latin typeface="Helvetica Light"/>
                  <a:sym typeface="Helvetica Light"/>
                </a:rPr>
                <a:t>VS</a:t>
              </a:r>
            </a:p>
          </p:txBody>
        </p:sp>
      </p:grpSp>
    </p:spTree>
    <p:extLst>
      <p:ext uri="{BB962C8B-B14F-4D97-AF65-F5344CB8AC3E}">
        <p14:creationId xmlns:p14="http://schemas.microsoft.com/office/powerpoint/2010/main" val="42582645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B4C5A-C330-42EC-9C01-05955C55F6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15ACC93-AC0E-404E-8A48-7064E6C1C779}"/>
              </a:ext>
            </a:extLst>
          </p:cNvPr>
          <p:cNvSpPr>
            <a:spLocks noGrp="1"/>
          </p:cNvSpPr>
          <p:nvPr>
            <p:ph type="dt" sz="half" idx="10"/>
          </p:nvPr>
        </p:nvSpPr>
        <p:spPr/>
        <p:txBody>
          <a:bodyPr/>
          <a:lstStyle/>
          <a:p>
            <a:fld id="{72C38FEB-76B2-4089-A3D7-066C89FE07BA}" type="datetime1">
              <a:rPr lang="en-US" smtClean="0"/>
              <a:t>8/29/2022</a:t>
            </a:fld>
            <a:endParaRPr lang="en-US" dirty="0"/>
          </a:p>
        </p:txBody>
      </p:sp>
      <p:sp>
        <p:nvSpPr>
          <p:cNvPr id="4" name="Footer Placeholder 3">
            <a:extLst>
              <a:ext uri="{FF2B5EF4-FFF2-40B4-BE49-F238E27FC236}">
                <a16:creationId xmlns:a16="http://schemas.microsoft.com/office/drawing/2014/main" id="{40F6C74B-4234-4145-A0A4-17C24CF58BF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9D910CC-4BD2-4676-9D62-5AC4B7BAE13D}"/>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6" name="Rectangle 1">
            <a:extLst>
              <a:ext uri="{FF2B5EF4-FFF2-40B4-BE49-F238E27FC236}">
                <a16:creationId xmlns:a16="http://schemas.microsoft.com/office/drawing/2014/main" id="{4708681A-F331-40E5-AC0E-793D095DF998}"/>
              </a:ext>
            </a:extLst>
          </p:cNvPr>
          <p:cNvSpPr/>
          <p:nvPr userDrawn="1"/>
        </p:nvSpPr>
        <p:spPr>
          <a:xfrm>
            <a:off x="0" y="806538"/>
            <a:ext cx="453601" cy="363044"/>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dirty="0">
              <a:solidFill>
                <a:srgbClr val="FFFFFF"/>
              </a:solidFill>
              <a:latin typeface="Helvetica Light"/>
              <a:sym typeface="Helvetica Light"/>
            </a:endParaRPr>
          </a:p>
        </p:txBody>
      </p:sp>
    </p:spTree>
    <p:extLst>
      <p:ext uri="{BB962C8B-B14F-4D97-AF65-F5344CB8AC3E}">
        <p14:creationId xmlns:p14="http://schemas.microsoft.com/office/powerpoint/2010/main" val="6282471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FF73B-5464-4B17-AF59-A5E73772B8AE}"/>
              </a:ext>
            </a:extLst>
          </p:cNvPr>
          <p:cNvSpPr>
            <a:spLocks noGrp="1"/>
          </p:cNvSpPr>
          <p:nvPr>
            <p:ph type="dt" sz="half" idx="10"/>
          </p:nvPr>
        </p:nvSpPr>
        <p:spPr/>
        <p:txBody>
          <a:bodyPr/>
          <a:lstStyle/>
          <a:p>
            <a:fld id="{6D0A8949-E318-49BD-A408-F8C01394BF48}" type="datetime1">
              <a:rPr lang="en-US" smtClean="0"/>
              <a:t>8/29/2022</a:t>
            </a:fld>
            <a:endParaRPr lang="en-US" dirty="0"/>
          </a:p>
        </p:txBody>
      </p:sp>
      <p:sp>
        <p:nvSpPr>
          <p:cNvPr id="3" name="Footer Placeholder 2">
            <a:extLst>
              <a:ext uri="{FF2B5EF4-FFF2-40B4-BE49-F238E27FC236}">
                <a16:creationId xmlns:a16="http://schemas.microsoft.com/office/drawing/2014/main" id="{1C02648E-1C16-4833-A3BC-B9B3F31EE42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B8306C2-8079-48D6-92EF-1F81BF574D5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063974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3AA4A-0930-4C06-9031-A501469DD0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0DF8D8-8EDD-4CB5-AB15-73E9D56E60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DA14C2E-D7EB-479B-9FEE-870DF510F1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AB4701-4428-440F-94BB-0BDA9BF5688D}"/>
              </a:ext>
            </a:extLst>
          </p:cNvPr>
          <p:cNvSpPr>
            <a:spLocks noGrp="1"/>
          </p:cNvSpPr>
          <p:nvPr>
            <p:ph type="dt" sz="half" idx="10"/>
          </p:nvPr>
        </p:nvSpPr>
        <p:spPr/>
        <p:txBody>
          <a:bodyPr/>
          <a:lstStyle/>
          <a:p>
            <a:fld id="{3ACD20A5-A079-49CC-8411-46E1EB9508A9}" type="datetime1">
              <a:rPr lang="en-US" smtClean="0"/>
              <a:t>8/29/2022</a:t>
            </a:fld>
            <a:endParaRPr lang="en-US" dirty="0"/>
          </a:p>
        </p:txBody>
      </p:sp>
      <p:sp>
        <p:nvSpPr>
          <p:cNvPr id="6" name="Footer Placeholder 5">
            <a:extLst>
              <a:ext uri="{FF2B5EF4-FFF2-40B4-BE49-F238E27FC236}">
                <a16:creationId xmlns:a16="http://schemas.microsoft.com/office/drawing/2014/main" id="{4B80D6D5-DD69-4F60-8329-0746A7D4628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6621800-68F1-44AA-A91D-97CECC6EDD2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828445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E93CE-448C-43B5-9B0D-107E317744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50AA0E8-51AE-433D-AABF-4895B0C8C8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5E73DD6-18F3-401F-A6F4-725F5D92D6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C2AC27-BFC9-42E9-A4F6-2314326641D0}"/>
              </a:ext>
            </a:extLst>
          </p:cNvPr>
          <p:cNvSpPr>
            <a:spLocks noGrp="1"/>
          </p:cNvSpPr>
          <p:nvPr>
            <p:ph type="dt" sz="half" idx="10"/>
          </p:nvPr>
        </p:nvSpPr>
        <p:spPr/>
        <p:txBody>
          <a:bodyPr/>
          <a:lstStyle/>
          <a:p>
            <a:fld id="{3ACD20A5-A079-49CC-8411-46E1EB9508A9}" type="datetime1">
              <a:rPr lang="en-US" smtClean="0"/>
              <a:t>8/29/2022</a:t>
            </a:fld>
            <a:endParaRPr lang="en-US" dirty="0"/>
          </a:p>
        </p:txBody>
      </p:sp>
      <p:sp>
        <p:nvSpPr>
          <p:cNvPr id="6" name="Footer Placeholder 5">
            <a:extLst>
              <a:ext uri="{FF2B5EF4-FFF2-40B4-BE49-F238E27FC236}">
                <a16:creationId xmlns:a16="http://schemas.microsoft.com/office/drawing/2014/main" id="{8C8DF7E4-F137-4EC2-BCDA-563555BCD0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BF2CB7D-37B6-43BD-A384-EB4EBA2866EA}"/>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491398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9.xml"/><Relationship Id="rId1" Type="http://schemas.openxmlformats.org/officeDocument/2006/relationships/slideLayout" Target="../slideLayouts/slideLayout28.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32.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0C54EC-3214-437C-8547-FCE4FADF91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5625BF-52A0-4CC0-A0E5-98969D23B6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F269AD-CD50-48EC-89AF-439D16CC53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CD20A5-A079-49CC-8411-46E1EB9508A9}" type="datetime1">
              <a:rPr lang="en-US" smtClean="0"/>
              <a:t>8/29/2022</a:t>
            </a:fld>
            <a:endParaRPr lang="en-US" dirty="0"/>
          </a:p>
        </p:txBody>
      </p:sp>
      <p:sp>
        <p:nvSpPr>
          <p:cNvPr id="5" name="Footer Placeholder 4">
            <a:extLst>
              <a:ext uri="{FF2B5EF4-FFF2-40B4-BE49-F238E27FC236}">
                <a16:creationId xmlns:a16="http://schemas.microsoft.com/office/drawing/2014/main" id="{21442BC6-F973-49F8-B003-F9AFCD4A07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E6C280A-54F8-433B-84D8-2FF4C0853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2840833682"/>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 id="2147483902" r:id="rId12"/>
    <p:sldLayoutId id="2147483695" r:id="rId13"/>
    <p:sldLayoutId id="2147483677" r:id="rId14"/>
    <p:sldLayoutId id="2147483684" r:id="rId15"/>
    <p:sldLayoutId id="2147483678" r:id="rId16"/>
    <p:sldLayoutId id="2147483696" r:id="rId17"/>
    <p:sldLayoutId id="2147483689" r:id="rId18"/>
    <p:sldLayoutId id="2147483690" r:id="rId19"/>
    <p:sldLayoutId id="2147484262" r:id="rId20"/>
    <p:sldLayoutId id="2147484263" r:id="rId2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E493B043-1CF0-42AE-93E7-523F020F550D}" type="datetime1">
              <a:rPr lang="en-US"/>
              <a:pPr>
                <a:defRPr/>
              </a:pPr>
              <a:t>8/29/2022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2FC2BBD4-8EAC-4CAA-8784-627279F0EB32}" type="slidenum">
              <a:rPr lang="en-US"/>
              <a:pPr>
                <a:defRPr/>
              </a:pPr>
              <a:t>‹#›</a:t>
            </a:fld>
            <a:endParaRPr lang="en-US" dirty="0"/>
          </a:p>
        </p:txBody>
      </p:sp>
      <p:pic>
        <p:nvPicPr>
          <p:cNvPr id="2055" name="Picture 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8" r:id="rId1"/>
    <p:sldLayoutId id="2147483822" r:id="rId2"/>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37ED98B1-C7B6-4AD9-B706-C90D844D8254}" type="datetime1">
              <a:rPr lang="en-US" smtClean="0"/>
              <a:t>8/29/2022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B7EF84EC-DDF3-4045-AA60-E2C84A2A330F}" type="slidenum">
              <a:rPr lang="en-US"/>
              <a:pPr>
                <a:defRPr/>
              </a:pPr>
              <a:t>‹#›</a:t>
            </a:fld>
            <a:endParaRPr lang="en-US" dirty="0"/>
          </a:p>
        </p:txBody>
      </p:sp>
      <p:pic>
        <p:nvPicPr>
          <p:cNvPr id="2055" name="Picture 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15" r:id="rId1"/>
    <p:sldLayoutId id="2147484219" r:id="rId2"/>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4845C4-870C-495C-A483-FE1A544F63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7988BA1-8287-48E5-BFB4-9AA18FDF33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79C3EA-4123-4064-8F53-C100AB77FB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493B043-1CF0-42AE-93E7-523F020F550D}" type="datetime1">
              <a:rPr lang="en-US" smtClean="0"/>
              <a:pPr>
                <a:defRPr/>
              </a:pPr>
              <a:t>8/29/2022</a:t>
            </a:fld>
            <a:endParaRPr lang="en-US" dirty="0"/>
          </a:p>
        </p:txBody>
      </p:sp>
      <p:sp>
        <p:nvSpPr>
          <p:cNvPr id="5" name="Footer Placeholder 4">
            <a:extLst>
              <a:ext uri="{FF2B5EF4-FFF2-40B4-BE49-F238E27FC236}">
                <a16:creationId xmlns:a16="http://schemas.microsoft.com/office/drawing/2014/main" id="{EDE07AFB-FF10-471B-A8FF-161A740DD7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a:extLst>
              <a:ext uri="{FF2B5EF4-FFF2-40B4-BE49-F238E27FC236}">
                <a16:creationId xmlns:a16="http://schemas.microsoft.com/office/drawing/2014/main" id="{1F03F524-78B2-4D97-BBED-5007BB4171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FC2BBD4-8EAC-4CAA-8784-627279F0EB32}" type="slidenum">
              <a:rPr lang="en-US" smtClean="0"/>
              <a:pPr>
                <a:defRPr/>
              </a:pPr>
              <a:t>‹#›</a:t>
            </a:fld>
            <a:endParaRPr lang="en-US" dirty="0"/>
          </a:p>
        </p:txBody>
      </p:sp>
      <p:pic>
        <p:nvPicPr>
          <p:cNvPr id="7" name="Picture 6">
            <a:extLst>
              <a:ext uri="{FF2B5EF4-FFF2-40B4-BE49-F238E27FC236}">
                <a16:creationId xmlns:a16="http://schemas.microsoft.com/office/drawing/2014/main" id="{23879514-8C49-41A5-9B2B-307A8D0C4D93}"/>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4949100"/>
      </p:ext>
    </p:extLst>
  </p:cSld>
  <p:clrMap bg1="lt1" tx1="dk1" bg2="lt2" tx2="dk2" accent1="accent1" accent2="accent2" accent3="accent3" accent4="accent4" accent5="accent5" accent6="accent6" hlink="hlink" folHlink="folHlink"/>
  <p:sldLayoutIdLst>
    <p:sldLayoutId id="2147483842" r:id="rId1"/>
    <p:sldLayoutId id="2147508398"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A7755D-6D1C-7CED-ECC5-AC8100FE9AFA}"/>
              </a:ext>
            </a:extLst>
          </p:cNvPr>
          <p:cNvSpPr>
            <a:spLocks noGrp="1"/>
          </p:cNvSpPr>
          <p:nvPr>
            <p:ph type="title"/>
          </p:nvPr>
        </p:nvSpPr>
        <p:spPr>
          <a:xfrm>
            <a:off x="581025" y="704850"/>
            <a:ext cx="11029950" cy="1189038"/>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5123" name="Text Placeholder 2">
            <a:extLst>
              <a:ext uri="{FF2B5EF4-FFF2-40B4-BE49-F238E27FC236}">
                <a16:creationId xmlns:a16="http://schemas.microsoft.com/office/drawing/2014/main" id="{A06B1192-7859-9AAE-D46B-CE3F693157E3}"/>
              </a:ext>
            </a:extLst>
          </p:cNvPr>
          <p:cNvSpPr>
            <a:spLocks noGrp="1" noChangeArrowheads="1"/>
          </p:cNvSpPr>
          <p:nvPr>
            <p:ph type="body" idx="1"/>
          </p:nvPr>
        </p:nvSpPr>
        <p:spPr bwMode="auto">
          <a:xfrm>
            <a:off x="581025" y="2335213"/>
            <a:ext cx="11029950" cy="365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3F469AB-D1D2-B67A-1428-8845BF8C5F13}"/>
              </a:ext>
            </a:extLst>
          </p:cNvPr>
          <p:cNvSpPr>
            <a:spLocks noGrp="1"/>
          </p:cNvSpPr>
          <p:nvPr>
            <p:ph type="dt" sz="half" idx="2"/>
          </p:nvPr>
        </p:nvSpPr>
        <p:spPr>
          <a:xfrm>
            <a:off x="7605713" y="6424613"/>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lumMod val="75000"/>
                    <a:lumOff val="25000"/>
                  </a:schemeClr>
                </a:solidFill>
                <a:latin typeface="+mn-lt"/>
              </a:defRPr>
            </a:lvl1pPr>
          </a:lstStyle>
          <a:p>
            <a:pPr>
              <a:defRPr/>
            </a:pPr>
            <a:fld id="{1954412C-982C-444D-9788-856373915B33}" type="datetime1">
              <a:rPr lang="en-US" smtClean="0"/>
              <a:t>8/29/2022</a:t>
            </a:fld>
            <a:endParaRPr lang="en-US" dirty="0"/>
          </a:p>
        </p:txBody>
      </p:sp>
      <p:sp>
        <p:nvSpPr>
          <p:cNvPr id="5" name="Footer Placeholder 4">
            <a:extLst>
              <a:ext uri="{FF2B5EF4-FFF2-40B4-BE49-F238E27FC236}">
                <a16:creationId xmlns:a16="http://schemas.microsoft.com/office/drawing/2014/main" id="{725B7573-BA82-2411-60CB-B7D46C38341D}"/>
              </a:ext>
            </a:extLst>
          </p:cNvPr>
          <p:cNvSpPr>
            <a:spLocks noGrp="1"/>
          </p:cNvSpPr>
          <p:nvPr>
            <p:ph type="ftr" sz="quarter" idx="3"/>
          </p:nvPr>
        </p:nvSpPr>
        <p:spPr>
          <a:xfrm>
            <a:off x="581025" y="6424613"/>
            <a:ext cx="6916738" cy="365125"/>
          </a:xfrm>
          <a:prstGeom prst="rect">
            <a:avLst/>
          </a:prstGeom>
        </p:spPr>
        <p:txBody>
          <a:bodyPr vert="horz" lIns="91440" tIns="45720" rIns="91440" bIns="45720" rtlCol="0" anchor="ctr"/>
          <a:lstStyle>
            <a:lvl1pPr algn="l" eaLnBrk="1" fontAlgn="auto" hangingPunct="1">
              <a:spcBef>
                <a:spcPts val="0"/>
              </a:spcBef>
              <a:spcAft>
                <a:spcPts val="0"/>
              </a:spcAft>
              <a:defRPr sz="900" cap="all">
                <a:solidFill>
                  <a:schemeClr val="tx1">
                    <a:lumMod val="75000"/>
                    <a:lumOff val="2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D7F52451-46A7-B32D-7F79-C3AC6C9E14A8}"/>
              </a:ext>
            </a:extLst>
          </p:cNvPr>
          <p:cNvSpPr>
            <a:spLocks noGrp="1"/>
          </p:cNvSpPr>
          <p:nvPr>
            <p:ph type="sldNum" sz="quarter" idx="4"/>
          </p:nvPr>
        </p:nvSpPr>
        <p:spPr>
          <a:xfrm>
            <a:off x="10558463" y="6424613"/>
            <a:ext cx="1052512"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lumMod val="75000"/>
                    <a:lumOff val="25000"/>
                  </a:schemeClr>
                </a:solidFill>
                <a:latin typeface="+mn-lt"/>
              </a:defRPr>
            </a:lvl1pPr>
          </a:lstStyle>
          <a:p>
            <a:pPr>
              <a:defRPr/>
            </a:pPr>
            <a:fld id="{05E43550-247E-4B44-9785-244C30919E8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388" r:id="rId1"/>
    <p:sldLayoutId id="2147484354" r:id="rId2"/>
  </p:sldLayoutIdLst>
  <p:hf hdr="0" ftr="0" dt="0"/>
  <p:txStyles>
    <p:titleStyle>
      <a:lvl1pPr algn="l" defTabSz="457200" rtl="0" eaLnBrk="0" fontAlgn="base" hangingPunct="0">
        <a:spcBef>
          <a:spcPct val="0"/>
        </a:spcBef>
        <a:spcAft>
          <a:spcPct val="0"/>
        </a:spcAft>
        <a:defRPr sz="2800" kern="1200" cap="all">
          <a:solidFill>
            <a:srgbClr val="404040"/>
          </a:solidFill>
          <a:latin typeface="+mj-lt"/>
          <a:ea typeface="+mj-ea"/>
          <a:cs typeface="+mj-cs"/>
        </a:defRPr>
      </a:lvl1pPr>
      <a:lvl2pPr algn="l" defTabSz="457200" rtl="0" eaLnBrk="0" fontAlgn="base" hangingPunct="0">
        <a:spcBef>
          <a:spcPct val="0"/>
        </a:spcBef>
        <a:spcAft>
          <a:spcPct val="0"/>
        </a:spcAft>
        <a:defRPr sz="2800">
          <a:solidFill>
            <a:srgbClr val="404040"/>
          </a:solidFill>
          <a:latin typeface="Garamond" panose="02020404030301010803" pitchFamily="18" charset="0"/>
        </a:defRPr>
      </a:lvl2pPr>
      <a:lvl3pPr algn="l" defTabSz="457200" rtl="0" eaLnBrk="0" fontAlgn="base" hangingPunct="0">
        <a:spcBef>
          <a:spcPct val="0"/>
        </a:spcBef>
        <a:spcAft>
          <a:spcPct val="0"/>
        </a:spcAft>
        <a:defRPr sz="2800">
          <a:solidFill>
            <a:srgbClr val="404040"/>
          </a:solidFill>
          <a:latin typeface="Garamond" panose="02020404030301010803" pitchFamily="18" charset="0"/>
        </a:defRPr>
      </a:lvl3pPr>
      <a:lvl4pPr algn="l" defTabSz="457200" rtl="0" eaLnBrk="0" fontAlgn="base" hangingPunct="0">
        <a:spcBef>
          <a:spcPct val="0"/>
        </a:spcBef>
        <a:spcAft>
          <a:spcPct val="0"/>
        </a:spcAft>
        <a:defRPr sz="2800">
          <a:solidFill>
            <a:srgbClr val="404040"/>
          </a:solidFill>
          <a:latin typeface="Garamond" panose="02020404030301010803" pitchFamily="18" charset="0"/>
        </a:defRPr>
      </a:lvl4pPr>
      <a:lvl5pPr algn="l" defTabSz="457200" rtl="0" eaLnBrk="0" fontAlgn="base" hangingPunct="0">
        <a:spcBef>
          <a:spcPct val="0"/>
        </a:spcBef>
        <a:spcAft>
          <a:spcPct val="0"/>
        </a:spcAft>
        <a:defRPr sz="2800">
          <a:solidFill>
            <a:srgbClr val="404040"/>
          </a:solidFill>
          <a:latin typeface="Garamond" panose="02020404030301010803"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4800" indent="-304800" algn="l" defTabSz="457200" rtl="0" eaLnBrk="0" fontAlgn="base" hangingPunct="0">
        <a:spcBef>
          <a:spcPct val="20000"/>
        </a:spcBef>
        <a:spcAft>
          <a:spcPts val="600"/>
        </a:spcAft>
        <a:buClr>
          <a:schemeClr val="accent1"/>
        </a:buClr>
        <a:buSzPct val="92000"/>
        <a:buFont typeface="Wingdings 2" panose="05020102010507070707" pitchFamily="18" charset="2"/>
        <a:buChar char=""/>
        <a:defRPr kern="1200">
          <a:solidFill>
            <a:srgbClr val="404040"/>
          </a:solidFill>
          <a:latin typeface="+mn-lt"/>
          <a:ea typeface="+mn-ea"/>
          <a:cs typeface="+mn-cs"/>
        </a:defRPr>
      </a:lvl1pPr>
      <a:lvl2pPr marL="628650" indent="-304800" algn="l" defTabSz="457200" rtl="0" eaLnBrk="0" fontAlgn="base" hangingPunct="0">
        <a:spcBef>
          <a:spcPct val="20000"/>
        </a:spcBef>
        <a:spcAft>
          <a:spcPts val="600"/>
        </a:spcAft>
        <a:buClr>
          <a:schemeClr val="accent1"/>
        </a:buClr>
        <a:buSzPct val="92000"/>
        <a:buFont typeface="Wingdings 2" panose="05020102010507070707" pitchFamily="18" charset="2"/>
        <a:buChar char=""/>
        <a:defRPr sz="1600" kern="1200">
          <a:solidFill>
            <a:srgbClr val="404040"/>
          </a:solidFill>
          <a:latin typeface="+mn-lt"/>
          <a:ea typeface="+mn-ea"/>
          <a:cs typeface="+mn-cs"/>
        </a:defRPr>
      </a:lvl2pPr>
      <a:lvl3pPr marL="898525" indent="-269875" algn="l" defTabSz="457200" rtl="0" eaLnBrk="0" fontAlgn="base" hangingPunct="0">
        <a:spcBef>
          <a:spcPct val="20000"/>
        </a:spcBef>
        <a:spcAft>
          <a:spcPts val="600"/>
        </a:spcAft>
        <a:buClr>
          <a:schemeClr val="accent1"/>
        </a:buClr>
        <a:buSzPct val="92000"/>
        <a:buFont typeface="Wingdings 2" panose="05020102010507070707" pitchFamily="18" charset="2"/>
        <a:buChar char=""/>
        <a:defRPr sz="1400" kern="1200">
          <a:solidFill>
            <a:srgbClr val="404040"/>
          </a:solidFill>
          <a:latin typeface="+mn-lt"/>
          <a:ea typeface="+mn-ea"/>
          <a:cs typeface="+mn-cs"/>
        </a:defRPr>
      </a:lvl3pPr>
      <a:lvl4pPr marL="1241425" indent="-233363" algn="l" defTabSz="457200" rtl="0" eaLnBrk="0" fontAlgn="base" hangingPunct="0">
        <a:spcBef>
          <a:spcPct val="20000"/>
        </a:spcBef>
        <a:spcAft>
          <a:spcPts val="600"/>
        </a:spcAft>
        <a:buClr>
          <a:schemeClr val="accent1"/>
        </a:buClr>
        <a:buSzPct val="92000"/>
        <a:buFont typeface="Wingdings 2" panose="05020102010507070707" pitchFamily="18" charset="2"/>
        <a:buChar char=""/>
        <a:defRPr sz="1200" kern="1200">
          <a:solidFill>
            <a:srgbClr val="404040"/>
          </a:solidFill>
          <a:latin typeface="+mn-lt"/>
          <a:ea typeface="+mn-ea"/>
          <a:cs typeface="+mn-cs"/>
        </a:defRPr>
      </a:lvl4pPr>
      <a:lvl5pPr marL="1601788" indent="-233363" algn="l" defTabSz="457200" rtl="0" eaLnBrk="0" fontAlgn="base" hangingPunct="0">
        <a:spcBef>
          <a:spcPct val="20000"/>
        </a:spcBef>
        <a:spcAft>
          <a:spcPts val="600"/>
        </a:spcAft>
        <a:buClr>
          <a:schemeClr val="accent1"/>
        </a:buClr>
        <a:buSzPct val="92000"/>
        <a:buFont typeface="Wingdings 2" panose="05020102010507070707" pitchFamily="18" charset="2"/>
        <a:buChar char=""/>
        <a:defRPr sz="1200" kern="1200">
          <a:solidFill>
            <a:srgbClr val="404040"/>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BF17C1EA-7D5F-4B2E-96BF-954B96F3F979}" type="datetime1">
              <a:rPr lang="en-US" smtClean="0"/>
              <a:t>8/29/2022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2FC2BBD4-8EAC-4CAA-8784-627279F0EB32}" type="slidenum">
              <a:rPr lang="en-US"/>
              <a:pPr>
                <a:defRPr/>
              </a:pPr>
              <a:t>‹#›</a:t>
            </a:fld>
            <a:endParaRPr lang="en-US" dirty="0"/>
          </a:p>
        </p:txBody>
      </p:sp>
      <p:pic>
        <p:nvPicPr>
          <p:cNvPr id="2055" name="Picture 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35" r:id="rId1"/>
    <p:sldLayoutId id="2147483821" r:id="rId2"/>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9F9B11-EE00-4F02-BFED-94614A2253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4805A98-B6F7-4FE6-87A7-56AA911437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D6187B-A047-4FEE-A195-7C6F194303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BCCFEF-4E51-4567-BAD3-2C8D820798B5}" type="datetime1">
              <a:rPr lang="en-US" smtClean="0"/>
              <a:t>8/29/2022</a:t>
            </a:fld>
            <a:endParaRPr lang="en-US"/>
          </a:p>
        </p:txBody>
      </p:sp>
      <p:sp>
        <p:nvSpPr>
          <p:cNvPr id="5" name="Footer Placeholder 4">
            <a:extLst>
              <a:ext uri="{FF2B5EF4-FFF2-40B4-BE49-F238E27FC236}">
                <a16:creationId xmlns:a16="http://schemas.microsoft.com/office/drawing/2014/main" id="{E67FACC4-5444-4B45-BE40-871DC9DD1F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6FCDB96-43EC-438C-B4A7-B480876933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ED5EAA-5C9A-49EF-ADE7-271D2276FC82}" type="slidenum">
              <a:rPr lang="en-US" smtClean="0"/>
              <a:t>‹#›</a:t>
            </a:fld>
            <a:endParaRPr lang="en-US"/>
          </a:p>
        </p:txBody>
      </p:sp>
    </p:spTree>
    <p:extLst>
      <p:ext uri="{BB962C8B-B14F-4D97-AF65-F5344CB8AC3E}">
        <p14:creationId xmlns:p14="http://schemas.microsoft.com/office/powerpoint/2010/main" val="3783766747"/>
      </p:ext>
    </p:extLst>
  </p:cSld>
  <p:clrMap bg1="lt1" tx1="dk1" bg2="lt2" tx2="dk2" accent1="accent1" accent2="accent2" accent3="accent3" accent4="accent4" accent5="accent5" accent6="accent6" hlink="hlink" folHlink="folHlink"/>
  <p:sldLayoutIdLst>
    <p:sldLayoutId id="2147483655"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A7755D-6D1C-7CED-ECC5-AC8100FE9AFA}"/>
              </a:ext>
            </a:extLst>
          </p:cNvPr>
          <p:cNvSpPr>
            <a:spLocks noGrp="1"/>
          </p:cNvSpPr>
          <p:nvPr>
            <p:ph type="title"/>
          </p:nvPr>
        </p:nvSpPr>
        <p:spPr>
          <a:xfrm>
            <a:off x="581025" y="704850"/>
            <a:ext cx="11029950" cy="1189038"/>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5123" name="Text Placeholder 2">
            <a:extLst>
              <a:ext uri="{FF2B5EF4-FFF2-40B4-BE49-F238E27FC236}">
                <a16:creationId xmlns:a16="http://schemas.microsoft.com/office/drawing/2014/main" id="{A06B1192-7859-9AAE-D46B-CE3F693157E3}"/>
              </a:ext>
            </a:extLst>
          </p:cNvPr>
          <p:cNvSpPr>
            <a:spLocks noGrp="1" noChangeArrowheads="1"/>
          </p:cNvSpPr>
          <p:nvPr>
            <p:ph type="body" idx="1"/>
          </p:nvPr>
        </p:nvSpPr>
        <p:spPr bwMode="auto">
          <a:xfrm>
            <a:off x="581025" y="2335213"/>
            <a:ext cx="11029950" cy="365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3F469AB-D1D2-B67A-1428-8845BF8C5F13}"/>
              </a:ext>
            </a:extLst>
          </p:cNvPr>
          <p:cNvSpPr>
            <a:spLocks noGrp="1"/>
          </p:cNvSpPr>
          <p:nvPr>
            <p:ph type="dt" sz="half" idx="2"/>
          </p:nvPr>
        </p:nvSpPr>
        <p:spPr>
          <a:xfrm>
            <a:off x="7605713" y="6424613"/>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lumMod val="75000"/>
                    <a:lumOff val="25000"/>
                  </a:schemeClr>
                </a:solidFill>
                <a:latin typeface="+mn-lt"/>
              </a:defRPr>
            </a:lvl1pPr>
          </a:lstStyle>
          <a:p>
            <a:pPr>
              <a:defRPr/>
            </a:pPr>
            <a:fld id="{69DFB3B0-52CE-4A29-9D90-B1ECA73D9938}" type="datetime1">
              <a:rPr lang="en-US"/>
              <a:pPr>
                <a:defRPr/>
              </a:pPr>
              <a:t>8/29/2022</a:t>
            </a:fld>
            <a:endParaRPr lang="en-US" dirty="0"/>
          </a:p>
        </p:txBody>
      </p:sp>
      <p:sp>
        <p:nvSpPr>
          <p:cNvPr id="5" name="Footer Placeholder 4">
            <a:extLst>
              <a:ext uri="{FF2B5EF4-FFF2-40B4-BE49-F238E27FC236}">
                <a16:creationId xmlns:a16="http://schemas.microsoft.com/office/drawing/2014/main" id="{725B7573-BA82-2411-60CB-B7D46C38341D}"/>
              </a:ext>
            </a:extLst>
          </p:cNvPr>
          <p:cNvSpPr>
            <a:spLocks noGrp="1"/>
          </p:cNvSpPr>
          <p:nvPr>
            <p:ph type="ftr" sz="quarter" idx="3"/>
          </p:nvPr>
        </p:nvSpPr>
        <p:spPr>
          <a:xfrm>
            <a:off x="581025" y="6424613"/>
            <a:ext cx="6916738" cy="365125"/>
          </a:xfrm>
          <a:prstGeom prst="rect">
            <a:avLst/>
          </a:prstGeom>
        </p:spPr>
        <p:txBody>
          <a:bodyPr vert="horz" lIns="91440" tIns="45720" rIns="91440" bIns="45720" rtlCol="0" anchor="ctr"/>
          <a:lstStyle>
            <a:lvl1pPr algn="l" eaLnBrk="1" fontAlgn="auto" hangingPunct="1">
              <a:spcBef>
                <a:spcPts val="0"/>
              </a:spcBef>
              <a:spcAft>
                <a:spcPts val="0"/>
              </a:spcAft>
              <a:defRPr sz="900" cap="all">
                <a:solidFill>
                  <a:schemeClr val="tx1">
                    <a:lumMod val="75000"/>
                    <a:lumOff val="2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D7F52451-46A7-B32D-7F79-C3AC6C9E14A8}"/>
              </a:ext>
            </a:extLst>
          </p:cNvPr>
          <p:cNvSpPr>
            <a:spLocks noGrp="1"/>
          </p:cNvSpPr>
          <p:nvPr>
            <p:ph type="sldNum" sz="quarter" idx="4"/>
          </p:nvPr>
        </p:nvSpPr>
        <p:spPr>
          <a:xfrm>
            <a:off x="10558463" y="6424613"/>
            <a:ext cx="1052512"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lumMod val="75000"/>
                    <a:lumOff val="25000"/>
                  </a:schemeClr>
                </a:solidFill>
                <a:latin typeface="+mn-lt"/>
              </a:defRPr>
            </a:lvl1pPr>
          </a:lstStyle>
          <a:p>
            <a:pPr>
              <a:defRPr/>
            </a:pPr>
            <a:fld id="{05E43550-247E-4B44-9785-244C30919E8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508400" r:id="rId1"/>
  </p:sldLayoutIdLst>
  <p:hf hdr="0" ftr="0" dt="0"/>
  <p:txStyles>
    <p:titleStyle>
      <a:lvl1pPr algn="l" defTabSz="457200" rtl="0" eaLnBrk="0" fontAlgn="base" hangingPunct="0">
        <a:spcBef>
          <a:spcPct val="0"/>
        </a:spcBef>
        <a:spcAft>
          <a:spcPct val="0"/>
        </a:spcAft>
        <a:defRPr sz="2800" kern="1200" cap="all">
          <a:solidFill>
            <a:srgbClr val="404040"/>
          </a:solidFill>
          <a:latin typeface="+mj-lt"/>
          <a:ea typeface="+mj-ea"/>
          <a:cs typeface="+mj-cs"/>
        </a:defRPr>
      </a:lvl1pPr>
      <a:lvl2pPr algn="l" defTabSz="457200" rtl="0" eaLnBrk="0" fontAlgn="base" hangingPunct="0">
        <a:spcBef>
          <a:spcPct val="0"/>
        </a:spcBef>
        <a:spcAft>
          <a:spcPct val="0"/>
        </a:spcAft>
        <a:defRPr sz="2800">
          <a:solidFill>
            <a:srgbClr val="404040"/>
          </a:solidFill>
          <a:latin typeface="Garamond" panose="02020404030301010803" pitchFamily="18" charset="0"/>
        </a:defRPr>
      </a:lvl2pPr>
      <a:lvl3pPr algn="l" defTabSz="457200" rtl="0" eaLnBrk="0" fontAlgn="base" hangingPunct="0">
        <a:spcBef>
          <a:spcPct val="0"/>
        </a:spcBef>
        <a:spcAft>
          <a:spcPct val="0"/>
        </a:spcAft>
        <a:defRPr sz="2800">
          <a:solidFill>
            <a:srgbClr val="404040"/>
          </a:solidFill>
          <a:latin typeface="Garamond" panose="02020404030301010803" pitchFamily="18" charset="0"/>
        </a:defRPr>
      </a:lvl3pPr>
      <a:lvl4pPr algn="l" defTabSz="457200" rtl="0" eaLnBrk="0" fontAlgn="base" hangingPunct="0">
        <a:spcBef>
          <a:spcPct val="0"/>
        </a:spcBef>
        <a:spcAft>
          <a:spcPct val="0"/>
        </a:spcAft>
        <a:defRPr sz="2800">
          <a:solidFill>
            <a:srgbClr val="404040"/>
          </a:solidFill>
          <a:latin typeface="Garamond" panose="02020404030301010803" pitchFamily="18" charset="0"/>
        </a:defRPr>
      </a:lvl4pPr>
      <a:lvl5pPr algn="l" defTabSz="457200" rtl="0" eaLnBrk="0" fontAlgn="base" hangingPunct="0">
        <a:spcBef>
          <a:spcPct val="0"/>
        </a:spcBef>
        <a:spcAft>
          <a:spcPct val="0"/>
        </a:spcAft>
        <a:defRPr sz="2800">
          <a:solidFill>
            <a:srgbClr val="404040"/>
          </a:solidFill>
          <a:latin typeface="Garamond" panose="02020404030301010803"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4800" indent="-304800" algn="l" defTabSz="457200" rtl="0" eaLnBrk="0" fontAlgn="base" hangingPunct="0">
        <a:spcBef>
          <a:spcPct val="20000"/>
        </a:spcBef>
        <a:spcAft>
          <a:spcPts val="600"/>
        </a:spcAft>
        <a:buClr>
          <a:schemeClr val="accent1"/>
        </a:buClr>
        <a:buSzPct val="92000"/>
        <a:buFont typeface="Wingdings 2" panose="05020102010507070707" pitchFamily="18" charset="2"/>
        <a:buChar char=""/>
        <a:defRPr kern="1200">
          <a:solidFill>
            <a:srgbClr val="404040"/>
          </a:solidFill>
          <a:latin typeface="+mn-lt"/>
          <a:ea typeface="+mn-ea"/>
          <a:cs typeface="+mn-cs"/>
        </a:defRPr>
      </a:lvl1pPr>
      <a:lvl2pPr marL="628650" indent="-304800" algn="l" defTabSz="457200" rtl="0" eaLnBrk="0" fontAlgn="base" hangingPunct="0">
        <a:spcBef>
          <a:spcPct val="20000"/>
        </a:spcBef>
        <a:spcAft>
          <a:spcPts val="600"/>
        </a:spcAft>
        <a:buClr>
          <a:schemeClr val="accent1"/>
        </a:buClr>
        <a:buSzPct val="92000"/>
        <a:buFont typeface="Wingdings 2" panose="05020102010507070707" pitchFamily="18" charset="2"/>
        <a:buChar char=""/>
        <a:defRPr sz="1600" kern="1200">
          <a:solidFill>
            <a:srgbClr val="404040"/>
          </a:solidFill>
          <a:latin typeface="+mn-lt"/>
          <a:ea typeface="+mn-ea"/>
          <a:cs typeface="+mn-cs"/>
        </a:defRPr>
      </a:lvl2pPr>
      <a:lvl3pPr marL="898525" indent="-269875" algn="l" defTabSz="457200" rtl="0" eaLnBrk="0" fontAlgn="base" hangingPunct="0">
        <a:spcBef>
          <a:spcPct val="20000"/>
        </a:spcBef>
        <a:spcAft>
          <a:spcPts val="600"/>
        </a:spcAft>
        <a:buClr>
          <a:schemeClr val="accent1"/>
        </a:buClr>
        <a:buSzPct val="92000"/>
        <a:buFont typeface="Wingdings 2" panose="05020102010507070707" pitchFamily="18" charset="2"/>
        <a:buChar char=""/>
        <a:defRPr sz="1400" kern="1200">
          <a:solidFill>
            <a:srgbClr val="404040"/>
          </a:solidFill>
          <a:latin typeface="+mn-lt"/>
          <a:ea typeface="+mn-ea"/>
          <a:cs typeface="+mn-cs"/>
        </a:defRPr>
      </a:lvl3pPr>
      <a:lvl4pPr marL="1241425" indent="-233363" algn="l" defTabSz="457200" rtl="0" eaLnBrk="0" fontAlgn="base" hangingPunct="0">
        <a:spcBef>
          <a:spcPct val="20000"/>
        </a:spcBef>
        <a:spcAft>
          <a:spcPts val="600"/>
        </a:spcAft>
        <a:buClr>
          <a:schemeClr val="accent1"/>
        </a:buClr>
        <a:buSzPct val="92000"/>
        <a:buFont typeface="Wingdings 2" panose="05020102010507070707" pitchFamily="18" charset="2"/>
        <a:buChar char=""/>
        <a:defRPr sz="1200" kern="1200">
          <a:solidFill>
            <a:srgbClr val="404040"/>
          </a:solidFill>
          <a:latin typeface="+mn-lt"/>
          <a:ea typeface="+mn-ea"/>
          <a:cs typeface="+mn-cs"/>
        </a:defRPr>
      </a:lvl4pPr>
      <a:lvl5pPr marL="1601788" indent="-233363" algn="l" defTabSz="457200" rtl="0" eaLnBrk="0" fontAlgn="base" hangingPunct="0">
        <a:spcBef>
          <a:spcPct val="20000"/>
        </a:spcBef>
        <a:spcAft>
          <a:spcPts val="600"/>
        </a:spcAft>
        <a:buClr>
          <a:schemeClr val="accent1"/>
        </a:buClr>
        <a:buSzPct val="92000"/>
        <a:buFont typeface="Wingdings 2" panose="05020102010507070707" pitchFamily="18" charset="2"/>
        <a:buChar char=""/>
        <a:defRPr sz="1200" kern="1200">
          <a:solidFill>
            <a:srgbClr val="404040"/>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wsha.org/our-members/rural-hospitals/" TargetMode="External"/><Relationship Id="rId3" Type="http://schemas.openxmlformats.org/officeDocument/2006/relationships/image" Target="../media/image3.png"/><Relationship Id="rId7" Type="http://schemas.openxmlformats.org/officeDocument/2006/relationships/image" Target="../media/image5.jp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hyperlink" Target="https://medicalaid.org/why-practice-rural-medicine/" TargetMode="External"/><Relationship Id="rId5" Type="http://schemas.openxmlformats.org/officeDocument/2006/relationships/image" Target="../media/image4.jpg"/><Relationship Id="rId4" Type="http://schemas.openxmlformats.org/officeDocument/2006/relationships/hyperlink" Target="https://sdaho.org/2021/05/25/physician-assistants-play-vital-role-in-rural-south-dakota-healthcare/" TargetMode="External"/><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hyperlink" Target="http://gonitsora.com/s-n-bose-national-center-basic-sciences-phd-applications/" TargetMode="External"/><Relationship Id="rId2" Type="http://schemas.openxmlformats.org/officeDocument/2006/relationships/image" Target="../media/image9.jpeg"/><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hyperlink" Target="https://www.aphl.org/programs/informatics/pages/aims_platform.aspx" TargetMode="Externa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hyperlink" Target="https://library.senecacollege.ca/c.php?g=20846&amp;p=5173959" TargetMode="External"/><Relationship Id="rId2" Type="http://schemas.openxmlformats.org/officeDocument/2006/relationships/image" Target="../media/image7.jpg"/><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hyperlink" Target="https://odh.ohio.gov/know-our-programs/electronic-case-reporting/electronic-case-reporting" TargetMode="Externa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hyperlink" Target="https://www.cdc.gov/nhsn/pdfs/pscmanual/11pscaurcurrent.pdf" TargetMode="External"/><Relationship Id="rId2" Type="http://schemas.openxmlformats.org/officeDocument/2006/relationships/hyperlink" Target="https://www.cdc.gov/nhsn/psc/aur/index.html" TargetMode="Externa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hyperlink" Target="https://www.cdc.gov/nhsn/pdfs/cda/PHDI-Facility-Guidance-508.pdf"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19.jf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3" Type="http://schemas.openxmlformats.org/officeDocument/2006/relationships/hyperlink" Target="https://blog.ekdantamclinic.com/a-guide-to-choosing-the-best-inpatient-drug-rehab-centers/" TargetMode="External"/><Relationship Id="rId2" Type="http://schemas.openxmlformats.org/officeDocument/2006/relationships/image" Target="../media/image23.png"/><Relationship Id="rId1" Type="http://schemas.openxmlformats.org/officeDocument/2006/relationships/slideLayout" Target="../slideLayouts/slideLayout31.xml"/><Relationship Id="rId5" Type="http://schemas.openxmlformats.org/officeDocument/2006/relationships/hyperlink" Target="https://www.nationalable.org/2016/02/08/national-able-network-sector-series-information-technology/" TargetMode="External"/><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30.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38.xml.rels><?xml version="1.0" encoding="UTF-8" standalone="yes"?>
<Relationships xmlns="http://schemas.openxmlformats.org/package/2006/relationships"><Relationship Id="rId8" Type="http://schemas.openxmlformats.org/officeDocument/2006/relationships/hyperlink" Target="https://educeleb.com/ui-orders-medical-students-alexander-brown-hall/" TargetMode="External"/><Relationship Id="rId3" Type="http://schemas.openxmlformats.org/officeDocument/2006/relationships/diagramLayout" Target="../diagrams/layout1.xml"/><Relationship Id="rId7" Type="http://schemas.openxmlformats.org/officeDocument/2006/relationships/image" Target="../media/image30.jpg"/><Relationship Id="rId2" Type="http://schemas.openxmlformats.org/officeDocument/2006/relationships/diagramData" Target="../diagrams/data1.xml"/><Relationship Id="rId1" Type="http://schemas.openxmlformats.org/officeDocument/2006/relationships/slideLayout" Target="../slideLayouts/slideLayout3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9.xml.rels><?xml version="1.0" encoding="UTF-8" standalone="yes"?>
<Relationships xmlns="http://schemas.openxmlformats.org/package/2006/relationships"><Relationship Id="rId3" Type="http://schemas.openxmlformats.org/officeDocument/2006/relationships/hyperlink" Target="mailto:smash@ohiponline.org" TargetMode="External"/><Relationship Id="rId2" Type="http://schemas.openxmlformats.org/officeDocument/2006/relationships/image" Target="../media/image31.jpg"/><Relationship Id="rId1" Type="http://schemas.openxmlformats.org/officeDocument/2006/relationships/slideLayout" Target="../slideLayouts/slideLayout12.xml"/><Relationship Id="rId6" Type="http://schemas.openxmlformats.org/officeDocument/2006/relationships/hyperlink" Target="http://www.clinisync.org/" TargetMode="External"/><Relationship Id="rId5" Type="http://schemas.openxmlformats.org/officeDocument/2006/relationships/hyperlink" Target="mailto:crich@ohiponline.org" TargetMode="External"/><Relationship Id="rId4" Type="http://schemas.openxmlformats.org/officeDocument/2006/relationships/hyperlink" Target="mailto:ccostello@ohiponline.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hyperlink" Target="https://codes.ohio.gov/ohio-administrative-code/rule-4729:9-1-02" TargetMode="Externa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hyperlink" Target="https://www.mecknc.gov/HealthDepartment/Pages/default.aspx" TargetMode="External"/><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51" name="Rectangle 1050">
            <a:extLst>
              <a:ext uri="{FF2B5EF4-FFF2-40B4-BE49-F238E27FC236}">
                <a16:creationId xmlns:a16="http://schemas.microsoft.com/office/drawing/2014/main" id="{0EFD753D-6A49-46DD-9E82-AA6E2C62B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53" name="Rectangle 1052">
            <a:extLst>
              <a:ext uri="{FF2B5EF4-FFF2-40B4-BE49-F238E27FC236}">
                <a16:creationId xmlns:a16="http://schemas.microsoft.com/office/drawing/2014/main" id="{138A5824-1F4A-4EE7-BC13-5BB48FC080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045" y="318582"/>
            <a:ext cx="4556762" cy="2028511"/>
          </a:xfrm>
          <a:prstGeom prst="rect">
            <a:avLst/>
          </a:prstGeom>
          <a:solidFill>
            <a:srgbClr val="333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9533CA1-5936-9DDE-FAB6-03D6C0B4EC7D}"/>
              </a:ext>
            </a:extLst>
          </p:cNvPr>
          <p:cNvSpPr>
            <a:spLocks noGrp="1"/>
          </p:cNvSpPr>
          <p:nvPr>
            <p:ph type="title"/>
          </p:nvPr>
        </p:nvSpPr>
        <p:spPr>
          <a:xfrm>
            <a:off x="641776" y="637523"/>
            <a:ext cx="3941121" cy="1386733"/>
          </a:xfrm>
        </p:spPr>
        <p:txBody>
          <a:bodyPr vert="horz" lIns="91440" tIns="45720" rIns="91440" bIns="45720" rtlCol="0" anchor="ctr">
            <a:normAutofit/>
          </a:bodyPr>
          <a:lstStyle/>
          <a:p>
            <a:r>
              <a:rPr lang="en-US" sz="2800" b="1" kern="1200" dirty="0">
                <a:solidFill>
                  <a:srgbClr val="FFFFFF"/>
                </a:solidFill>
                <a:latin typeface="+mj-lt"/>
                <a:ea typeface="+mj-ea"/>
                <a:cs typeface="+mj-cs"/>
              </a:rPr>
              <a:t>New Public Health Reporting Requirements</a:t>
            </a:r>
            <a:br>
              <a:rPr lang="en-US" sz="2800" kern="1200" dirty="0">
                <a:solidFill>
                  <a:srgbClr val="FFFFFF"/>
                </a:solidFill>
                <a:latin typeface="+mj-lt"/>
                <a:ea typeface="+mj-ea"/>
                <a:cs typeface="+mj-cs"/>
              </a:rPr>
            </a:br>
            <a:endParaRPr lang="en-US" sz="2800" kern="1200" dirty="0">
              <a:solidFill>
                <a:srgbClr val="FFFFFF"/>
              </a:solidFill>
              <a:latin typeface="+mj-lt"/>
              <a:ea typeface="+mj-ea"/>
              <a:cs typeface="+mj-cs"/>
            </a:endParaRPr>
          </a:p>
        </p:txBody>
      </p:sp>
      <p:pic>
        <p:nvPicPr>
          <p:cNvPr id="1026" name="Picture 2" descr="Concept, Doctor or medical volunteers">
            <a:extLst>
              <a:ext uri="{FF2B5EF4-FFF2-40B4-BE49-F238E27FC236}">
                <a16:creationId xmlns:a16="http://schemas.microsoft.com/office/drawing/2014/main" id="{D637A147-07EC-9B76-7667-2B2091DABF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8489" r="1" b="5352"/>
          <a:stretch/>
        </p:blipFill>
        <p:spPr bwMode="auto">
          <a:xfrm>
            <a:off x="4968250" y="324472"/>
            <a:ext cx="4556762" cy="201232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A picture containing person&#10;&#10;Description automatically generated">
            <a:extLst>
              <a:ext uri="{FF2B5EF4-FFF2-40B4-BE49-F238E27FC236}">
                <a16:creationId xmlns:a16="http://schemas.microsoft.com/office/drawing/2014/main" id="{295C3960-218E-3917-213C-209C260DFC8A}"/>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6581" r="9588" b="7"/>
          <a:stretch/>
        </p:blipFill>
        <p:spPr>
          <a:xfrm>
            <a:off x="9617744" y="323034"/>
            <a:ext cx="2251026" cy="2013766"/>
          </a:xfrm>
          <a:prstGeom prst="rect">
            <a:avLst/>
          </a:prstGeom>
        </p:spPr>
      </p:pic>
      <p:pic>
        <p:nvPicPr>
          <p:cNvPr id="15" name="Picture 14">
            <a:extLst>
              <a:ext uri="{FF2B5EF4-FFF2-40B4-BE49-F238E27FC236}">
                <a16:creationId xmlns:a16="http://schemas.microsoft.com/office/drawing/2014/main" id="{9F97CC60-50D0-0A68-139C-2F61401BC3B7}"/>
              </a:ext>
              <a:ext uri="{C183D7F6-B498-43B3-948B-1728B52AA6E4}">
                <adec:decorative xmlns:adec="http://schemas.microsoft.com/office/drawing/2017/decorative" val="1"/>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l="12788" r="13042" b="2"/>
          <a:stretch/>
        </p:blipFill>
        <p:spPr>
          <a:xfrm>
            <a:off x="320044" y="2429124"/>
            <a:ext cx="4556762" cy="4100764"/>
          </a:xfrm>
          <a:prstGeom prst="rect">
            <a:avLst/>
          </a:prstGeom>
        </p:spPr>
      </p:pic>
      <p:sp>
        <p:nvSpPr>
          <p:cNvPr id="1055" name="Rectangle 1054">
            <a:extLst>
              <a:ext uri="{FF2B5EF4-FFF2-40B4-BE49-F238E27FC236}">
                <a16:creationId xmlns:a16="http://schemas.microsoft.com/office/drawing/2014/main" id="{0F8BFD3B-29FB-4A95-BB51-220F8A6C57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6650" y="2429124"/>
            <a:ext cx="4561251" cy="4108837"/>
          </a:xfrm>
          <a:prstGeom prst="rect">
            <a:avLst/>
          </a:prstGeom>
          <a:solidFill>
            <a:srgbClr val="333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BE48F1DE-7FF0-AD32-A2E4-7574D7A687C7}"/>
              </a:ext>
            </a:extLst>
          </p:cNvPr>
          <p:cNvSpPr txBox="1"/>
          <p:nvPr/>
        </p:nvSpPr>
        <p:spPr>
          <a:xfrm>
            <a:off x="5262159" y="2758930"/>
            <a:ext cx="3944010" cy="3455091"/>
          </a:xfrm>
          <a:prstGeom prst="rect">
            <a:avLst/>
          </a:prstGeom>
        </p:spPr>
        <p:txBody>
          <a:bodyPr vert="horz" lIns="91440" tIns="45720" rIns="91440" bIns="45720" rtlCol="0" anchor="ctr">
            <a:normAutofit lnSpcReduction="10000"/>
          </a:bodyPr>
          <a:lstStyle/>
          <a:p>
            <a:pPr>
              <a:lnSpc>
                <a:spcPct val="90000"/>
              </a:lnSpc>
              <a:spcAft>
                <a:spcPts val="600"/>
              </a:spcAft>
            </a:pPr>
            <a:endParaRPr lang="en-US" sz="2000" dirty="0">
              <a:solidFill>
                <a:srgbClr val="FFFFFF"/>
              </a:solidFill>
            </a:endParaRPr>
          </a:p>
          <a:p>
            <a:pPr>
              <a:lnSpc>
                <a:spcPct val="90000"/>
              </a:lnSpc>
              <a:spcAft>
                <a:spcPts val="600"/>
              </a:spcAft>
            </a:pPr>
            <a:endParaRPr lang="en-US" sz="2000" dirty="0">
              <a:solidFill>
                <a:srgbClr val="FFFFFF"/>
              </a:solidFill>
            </a:endParaRPr>
          </a:p>
          <a:p>
            <a:pPr>
              <a:lnSpc>
                <a:spcPct val="90000"/>
              </a:lnSpc>
              <a:spcAft>
                <a:spcPts val="600"/>
              </a:spcAft>
            </a:pPr>
            <a:r>
              <a:rPr lang="en-US" sz="2000" dirty="0">
                <a:solidFill>
                  <a:srgbClr val="FFFFFF"/>
                </a:solidFill>
              </a:rPr>
              <a:t>Ohio Rural Health Conference</a:t>
            </a:r>
          </a:p>
          <a:p>
            <a:pPr indent="-228600">
              <a:lnSpc>
                <a:spcPct val="90000"/>
              </a:lnSpc>
              <a:spcAft>
                <a:spcPts val="600"/>
              </a:spcAft>
              <a:buFont typeface="Arial" panose="020B0604020202020204" pitchFamily="34" charset="0"/>
              <a:buChar char="•"/>
            </a:pPr>
            <a:r>
              <a:rPr lang="en-US" sz="2000" dirty="0">
                <a:solidFill>
                  <a:srgbClr val="FFFFFF"/>
                </a:solidFill>
              </a:rPr>
              <a:t>August 1, 2022</a:t>
            </a:r>
          </a:p>
          <a:p>
            <a:pPr indent="-228600">
              <a:lnSpc>
                <a:spcPct val="90000"/>
              </a:lnSpc>
              <a:spcAft>
                <a:spcPts val="600"/>
              </a:spcAft>
              <a:buFont typeface="Arial" panose="020B0604020202020204" pitchFamily="34" charset="0"/>
              <a:buChar char="•"/>
            </a:pPr>
            <a:endParaRPr lang="en-US" sz="2000" dirty="0">
              <a:solidFill>
                <a:srgbClr val="FFFFFF"/>
              </a:solidFill>
            </a:endParaRPr>
          </a:p>
          <a:p>
            <a:pPr>
              <a:lnSpc>
                <a:spcPct val="90000"/>
              </a:lnSpc>
              <a:spcAft>
                <a:spcPts val="600"/>
              </a:spcAft>
            </a:pPr>
            <a:r>
              <a:rPr lang="en-US" sz="2000" dirty="0">
                <a:solidFill>
                  <a:srgbClr val="FFFFFF"/>
                </a:solidFill>
              </a:rPr>
              <a:t>		</a:t>
            </a:r>
          </a:p>
          <a:p>
            <a:pPr>
              <a:lnSpc>
                <a:spcPct val="90000"/>
              </a:lnSpc>
              <a:spcAft>
                <a:spcPts val="600"/>
              </a:spcAft>
            </a:pPr>
            <a:endParaRPr lang="en-US" sz="2000" dirty="0">
              <a:solidFill>
                <a:srgbClr val="FFFFFF"/>
              </a:solidFill>
            </a:endParaRPr>
          </a:p>
          <a:p>
            <a:pPr>
              <a:lnSpc>
                <a:spcPct val="90000"/>
              </a:lnSpc>
              <a:spcAft>
                <a:spcPts val="600"/>
              </a:spcAft>
            </a:pPr>
            <a:r>
              <a:rPr lang="en-US" sz="2000" dirty="0">
                <a:solidFill>
                  <a:srgbClr val="FFFFFF"/>
                </a:solidFill>
              </a:rPr>
              <a:t>		</a:t>
            </a:r>
          </a:p>
          <a:p>
            <a:pPr lvl="5">
              <a:lnSpc>
                <a:spcPct val="90000"/>
              </a:lnSpc>
              <a:spcAft>
                <a:spcPts val="600"/>
              </a:spcAft>
            </a:pPr>
            <a:r>
              <a:rPr lang="en-US" sz="1600" dirty="0">
                <a:solidFill>
                  <a:srgbClr val="FFFFFF"/>
                </a:solidFill>
              </a:rPr>
              <a:t>Cathy Costello</a:t>
            </a:r>
          </a:p>
          <a:p>
            <a:pPr lvl="5">
              <a:lnSpc>
                <a:spcPct val="90000"/>
              </a:lnSpc>
              <a:spcAft>
                <a:spcPts val="600"/>
              </a:spcAft>
            </a:pPr>
            <a:r>
              <a:rPr lang="en-US" sz="1600" dirty="0">
                <a:solidFill>
                  <a:srgbClr val="FFFFFF"/>
                </a:solidFill>
              </a:rPr>
              <a:t>Scott Mash</a:t>
            </a:r>
          </a:p>
          <a:p>
            <a:pPr lvl="5">
              <a:lnSpc>
                <a:spcPct val="90000"/>
              </a:lnSpc>
              <a:spcAft>
                <a:spcPts val="600"/>
              </a:spcAft>
            </a:pPr>
            <a:r>
              <a:rPr lang="en-US" sz="1600" dirty="0">
                <a:solidFill>
                  <a:srgbClr val="FFFFFF"/>
                </a:solidFill>
              </a:rPr>
              <a:t>Cathy Rich</a:t>
            </a:r>
          </a:p>
        </p:txBody>
      </p:sp>
      <p:pic>
        <p:nvPicPr>
          <p:cNvPr id="13" name="Picture 12" descr="A green sign on a post&#10;&#10;Description automatically generated with low confidence">
            <a:extLst>
              <a:ext uri="{FF2B5EF4-FFF2-40B4-BE49-F238E27FC236}">
                <a16:creationId xmlns:a16="http://schemas.microsoft.com/office/drawing/2014/main" id="{F235B364-E5AC-308D-4FD0-89226C877C5F}"/>
              </a:ext>
            </a:extLst>
          </p:cNvPr>
          <p:cNvPicPr>
            <a:picLocks noChangeAspect="1"/>
          </p:cNvPicPr>
          <p:nvPr/>
        </p:nvPicPr>
        <p:blipFill rotWithShape="1">
          <a:blip r:embed="rId7">
            <a:extLst>
              <a:ext uri="{837473B0-CC2E-450A-ABE3-18F120FF3D39}">
                <a1611:picAttrSrcUrl xmlns:a1611="http://schemas.microsoft.com/office/drawing/2016/11/main" r:id="rId8"/>
              </a:ext>
            </a:extLst>
          </a:blip>
          <a:srcRect r="17095" b="2"/>
          <a:stretch/>
        </p:blipFill>
        <p:spPr>
          <a:xfrm>
            <a:off x="9617746" y="4499919"/>
            <a:ext cx="2251024" cy="2036361"/>
          </a:xfrm>
          <a:prstGeom prst="rect">
            <a:avLst/>
          </a:prstGeom>
        </p:spPr>
      </p:pic>
      <p:sp>
        <p:nvSpPr>
          <p:cNvPr id="3" name="Slide Number Placeholder 2">
            <a:extLst>
              <a:ext uri="{FF2B5EF4-FFF2-40B4-BE49-F238E27FC236}">
                <a16:creationId xmlns:a16="http://schemas.microsoft.com/office/drawing/2014/main" id="{81149FAF-57C5-7DBB-C003-25568663FAA3}"/>
              </a:ext>
            </a:extLst>
          </p:cNvPr>
          <p:cNvSpPr>
            <a:spLocks noGrp="1"/>
          </p:cNvSpPr>
          <p:nvPr>
            <p:ph type="sldNum" sz="quarter" idx="12"/>
          </p:nvPr>
        </p:nvSpPr>
        <p:spPr>
          <a:xfrm>
            <a:off x="8616906" y="6495082"/>
            <a:ext cx="2743200" cy="365125"/>
          </a:xfrm>
          <a:prstGeom prst="ellipse">
            <a:avLst/>
          </a:prstGeom>
        </p:spPr>
        <p:txBody>
          <a:bodyPr vert="horz" lIns="91440" tIns="45720" rIns="91440" bIns="45720" rtlCol="0" anchor="ctr">
            <a:normAutofit/>
          </a:bodyPr>
          <a:lstStyle/>
          <a:p>
            <a:pPr>
              <a:spcAft>
                <a:spcPts val="600"/>
              </a:spcAft>
            </a:pPr>
            <a:fld id="{3A98EE3D-8CD1-4C3F-BD1C-C98C9596463C}" type="slidenum">
              <a:rPr lang="en-US" sz="1000">
                <a:solidFill>
                  <a:schemeClr val="bg1">
                    <a:lumMod val="75000"/>
                    <a:lumOff val="25000"/>
                  </a:schemeClr>
                </a:solidFill>
              </a:rPr>
              <a:pPr>
                <a:spcAft>
                  <a:spcPts val="600"/>
                </a:spcAft>
              </a:pPr>
              <a:t>1</a:t>
            </a:fld>
            <a:endParaRPr lang="en-US" sz="1000">
              <a:solidFill>
                <a:schemeClr val="bg1">
                  <a:lumMod val="75000"/>
                  <a:lumOff val="25000"/>
                </a:schemeClr>
              </a:solidFill>
            </a:endParaRPr>
          </a:p>
        </p:txBody>
      </p:sp>
      <p:pic>
        <p:nvPicPr>
          <p:cNvPr id="14" name="Picture 13">
            <a:extLst>
              <a:ext uri="{FF2B5EF4-FFF2-40B4-BE49-F238E27FC236}">
                <a16:creationId xmlns:a16="http://schemas.microsoft.com/office/drawing/2014/main" id="{E4183A12-BA1B-1CE7-942A-DCD844114AA5}"/>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47345" y="2539999"/>
            <a:ext cx="2422981" cy="1791963"/>
          </a:xfrm>
          <a:prstGeom prst="rect">
            <a:avLst/>
          </a:prstGeom>
        </p:spPr>
      </p:pic>
    </p:spTree>
    <p:extLst>
      <p:ext uri="{BB962C8B-B14F-4D97-AF65-F5344CB8AC3E}">
        <p14:creationId xmlns:p14="http://schemas.microsoft.com/office/powerpoint/2010/main" val="72114833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7C1796F9-0B4D-BF7A-4426-6650E5283A12}"/>
              </a:ext>
            </a:extLst>
          </p:cNvPr>
          <p:cNvSpPr>
            <a:spLocks noGrp="1" noChangeArrowheads="1"/>
          </p:cNvSpPr>
          <p:nvPr>
            <p:ph type="title"/>
          </p:nvPr>
        </p:nvSpPr>
        <p:spPr bwMode="auto">
          <a:xfrm>
            <a:off x="350983" y="554183"/>
            <a:ext cx="11536218" cy="1025235"/>
          </a:xfrm>
        </p:spPr>
        <p:txBody>
          <a:bodyPr wrap="square" numCol="1" anchorCtr="0" compatLnSpc="1">
            <a:prstTxWarp prst="textNoShape">
              <a:avLst/>
            </a:prstTxWarp>
            <a:normAutofit fontScale="90000"/>
          </a:bodyPr>
          <a:lstStyle/>
          <a:p>
            <a:pPr eaLnBrk="1" hangingPunct="1">
              <a:defRPr/>
            </a:pPr>
            <a:r>
              <a:rPr lang="en-US" altLang="en-US" sz="4000" b="1" cap="none" dirty="0">
                <a:solidFill>
                  <a:schemeClr val="bg1"/>
                </a:solidFill>
                <a:latin typeface="Open Sans" panose="020B0606030504020204" pitchFamily="34" charset="0"/>
                <a:cs typeface="Open Sans" panose="020B0606030504020204" pitchFamily="34" charset="0"/>
              </a:rPr>
              <a:t>Public Health Reporting :</a:t>
            </a:r>
            <a:br>
              <a:rPr lang="en-US" altLang="en-US" sz="4000" b="1" cap="none" dirty="0">
                <a:solidFill>
                  <a:schemeClr val="bg1"/>
                </a:solidFill>
                <a:latin typeface="Open Sans" panose="020B0606030504020204" pitchFamily="34" charset="0"/>
                <a:cs typeface="Open Sans" panose="020B0606030504020204" pitchFamily="34" charset="0"/>
              </a:rPr>
            </a:br>
            <a:r>
              <a:rPr lang="en-US" altLang="en-US" sz="3600" b="1" cap="none" dirty="0">
                <a:solidFill>
                  <a:schemeClr val="bg1"/>
                </a:solidFill>
                <a:latin typeface="Open Sans" panose="020B0606030504020204" pitchFamily="34" charset="0"/>
                <a:cs typeface="Open Sans" panose="020B0606030504020204" pitchFamily="34" charset="0"/>
              </a:rPr>
              <a:t>Proposed Change to “Active Engagement” for 2023</a:t>
            </a:r>
          </a:p>
        </p:txBody>
      </p:sp>
      <p:sp>
        <p:nvSpPr>
          <p:cNvPr id="28675" name="Slide Number Placeholder 2">
            <a:extLst>
              <a:ext uri="{FF2B5EF4-FFF2-40B4-BE49-F238E27FC236}">
                <a16:creationId xmlns:a16="http://schemas.microsoft.com/office/drawing/2014/main" id="{F25ABE96-ACA6-BAE9-17B2-04F7F4B57EF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986910D-65E6-4103-BE6A-71DCADF0185D}" type="slidenum">
              <a:rPr lang="en-US" altLang="en-US" smtClean="0">
                <a:solidFill>
                  <a:srgbClr val="404040"/>
                </a:solidFill>
                <a:latin typeface="Garamond" panose="02020404030301010803" pitchFamily="18" charset="0"/>
              </a:rPr>
              <a:pPr fontAlgn="base">
                <a:spcBef>
                  <a:spcPct val="0"/>
                </a:spcBef>
                <a:spcAft>
                  <a:spcPct val="0"/>
                </a:spcAft>
              </a:pPr>
              <a:t>10</a:t>
            </a:fld>
            <a:endParaRPr lang="en-US" altLang="en-US">
              <a:solidFill>
                <a:srgbClr val="404040"/>
              </a:solidFill>
              <a:latin typeface="Garamond" panose="02020404030301010803" pitchFamily="18" charset="0"/>
            </a:endParaRPr>
          </a:p>
        </p:txBody>
      </p:sp>
      <p:sp>
        <p:nvSpPr>
          <p:cNvPr id="2" name="TextBox 1">
            <a:extLst>
              <a:ext uri="{FF2B5EF4-FFF2-40B4-BE49-F238E27FC236}">
                <a16:creationId xmlns:a16="http://schemas.microsoft.com/office/drawing/2014/main" id="{F11262D7-D048-6AAE-105F-DE176507E6D9}"/>
              </a:ext>
            </a:extLst>
          </p:cNvPr>
          <p:cNvSpPr txBox="1"/>
          <p:nvPr/>
        </p:nvSpPr>
        <p:spPr>
          <a:xfrm>
            <a:off x="471948" y="2228943"/>
            <a:ext cx="11307097" cy="3724096"/>
          </a:xfrm>
          <a:prstGeom prst="rect">
            <a:avLst/>
          </a:prstGeom>
          <a:noFill/>
        </p:spPr>
        <p:txBody>
          <a:bodyPr wrap="square" rtlCol="0">
            <a:spAutoFit/>
          </a:bodyPr>
          <a:lstStyle/>
          <a:p>
            <a:r>
              <a:rPr lang="en-US" dirty="0">
                <a:solidFill>
                  <a:srgbClr val="000000"/>
                </a:solidFill>
                <a:latin typeface="Arial Rounded MT Bold" panose="020F0704030504030204" pitchFamily="34" charset="0"/>
              </a:rPr>
              <a:t>Beginning with 2023, CMS is proposing to consolidate the Active Engagement options and require progression towards active submission of data.</a:t>
            </a:r>
          </a:p>
          <a:p>
            <a:endParaRPr lang="en-US" dirty="0">
              <a:solidFill>
                <a:srgbClr val="000000"/>
              </a:solidFill>
              <a:latin typeface="Arial Rounded MT Bold" panose="020F0704030504030204" pitchFamily="34" charset="0"/>
            </a:endParaRPr>
          </a:p>
          <a:p>
            <a:r>
              <a:rPr lang="en-US" dirty="0">
                <a:solidFill>
                  <a:srgbClr val="000000"/>
                </a:solidFill>
                <a:latin typeface="Arial Rounded MT Bold" panose="020F0704030504030204" pitchFamily="34" charset="0"/>
              </a:rPr>
              <a:t>Proposed Active Engagement reporting options:</a:t>
            </a:r>
          </a:p>
          <a:p>
            <a:pPr marL="342900" indent="-342900">
              <a:buFont typeface="Arial" panose="020B0604020202020204" pitchFamily="34" charset="0"/>
              <a:buChar char="•"/>
            </a:pPr>
            <a:r>
              <a:rPr lang="en-US" b="1" dirty="0">
                <a:solidFill>
                  <a:srgbClr val="000000"/>
                </a:solidFill>
                <a:latin typeface="Arial Rounded MT Bold" panose="020F0704030504030204" pitchFamily="34" charset="0"/>
              </a:rPr>
              <a:t>Pre-production and Validation</a:t>
            </a:r>
            <a:r>
              <a:rPr lang="en-US" dirty="0">
                <a:solidFill>
                  <a:srgbClr val="000000"/>
                </a:solidFill>
                <a:latin typeface="Arial Rounded MT Bold" panose="020F0704030504030204" pitchFamily="34" charset="0"/>
              </a:rPr>
              <a:t>: a combination of current option 1, completed registration to submit data, and current option 2, testing and validation</a:t>
            </a:r>
          </a:p>
          <a:p>
            <a:pPr marL="342900" indent="-342900">
              <a:buFont typeface="Arial" panose="020B0604020202020204" pitchFamily="34" charset="0"/>
              <a:buChar char="•"/>
            </a:pPr>
            <a:r>
              <a:rPr lang="en-US" b="1" dirty="0">
                <a:solidFill>
                  <a:srgbClr val="000000"/>
                </a:solidFill>
                <a:latin typeface="Arial Rounded MT Bold" panose="020F0704030504030204" pitchFamily="34" charset="0"/>
              </a:rPr>
              <a:t>Validated Data Production</a:t>
            </a:r>
            <a:r>
              <a:rPr lang="en-US" dirty="0">
                <a:solidFill>
                  <a:srgbClr val="000000"/>
                </a:solidFill>
                <a:latin typeface="Arial Rounded MT Bold" panose="020F0704030504030204" pitchFamily="34" charset="0"/>
              </a:rPr>
              <a:t>: current option 3, production</a:t>
            </a:r>
          </a:p>
          <a:p>
            <a:endParaRPr lang="en-US" dirty="0">
              <a:solidFill>
                <a:srgbClr val="000000"/>
              </a:solidFill>
              <a:latin typeface="Arial Rounded MT Bold" panose="020F0704030504030204" pitchFamily="34" charset="0"/>
            </a:endParaRPr>
          </a:p>
          <a:p>
            <a:r>
              <a:rPr lang="en-US" dirty="0">
                <a:solidFill>
                  <a:srgbClr val="000000"/>
                </a:solidFill>
                <a:latin typeface="Arial Rounded MT Bold" panose="020F0704030504030204" pitchFamily="34" charset="0"/>
              </a:rPr>
              <a:t>May spend only one reporting period at the Pre-production and Validation level of active engagement per measure. Must progress to the Validated Data Production level for the next reporting period for the particular PH measure.</a:t>
            </a:r>
          </a:p>
          <a:p>
            <a:endParaRPr lang="en-US" i="1" dirty="0">
              <a:solidFill>
                <a:srgbClr val="000000"/>
              </a:solidFill>
              <a:latin typeface="Arial Rounded MT Bold" panose="020F0704030504030204" pitchFamily="34" charset="0"/>
            </a:endParaRPr>
          </a:p>
          <a:p>
            <a:r>
              <a:rPr lang="en-US" dirty="0">
                <a:solidFill>
                  <a:srgbClr val="000000"/>
                </a:solidFill>
                <a:latin typeface="Arial Rounded MT Bold" panose="020F0704030504030204" pitchFamily="34" charset="0"/>
              </a:rPr>
              <a:t>Also proposing that ECs/Groups </a:t>
            </a:r>
            <a:r>
              <a:rPr lang="en-US" b="1" u="sng" dirty="0">
                <a:solidFill>
                  <a:srgbClr val="000000"/>
                </a:solidFill>
                <a:latin typeface="Arial Rounded MT Bold" panose="020F0704030504030204" pitchFamily="34" charset="0"/>
              </a:rPr>
              <a:t>report their level of active engagement </a:t>
            </a:r>
            <a:r>
              <a:rPr lang="en-US" dirty="0">
                <a:solidFill>
                  <a:srgbClr val="000000"/>
                </a:solidFill>
                <a:latin typeface="Arial Rounded MT Bold" panose="020F0704030504030204" pitchFamily="34" charset="0"/>
              </a:rPr>
              <a:t>during attestation</a:t>
            </a:r>
            <a:r>
              <a:rPr lang="en-US" sz="2000" dirty="0">
                <a:solidFill>
                  <a:srgbClr val="000000"/>
                </a:solidFill>
                <a:latin typeface="Arial Rounded MT Bold" panose="020F0704030504030204" pitchFamily="34" charset="0"/>
              </a:rPr>
              <a:t>.</a:t>
            </a:r>
          </a:p>
        </p:txBody>
      </p:sp>
    </p:spTree>
    <p:extLst>
      <p:ext uri="{BB962C8B-B14F-4D97-AF65-F5344CB8AC3E}">
        <p14:creationId xmlns:p14="http://schemas.microsoft.com/office/powerpoint/2010/main" val="2330786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7C1796F9-0B4D-BF7A-4426-6650E5283A12}"/>
              </a:ext>
            </a:extLst>
          </p:cNvPr>
          <p:cNvSpPr>
            <a:spLocks noGrp="1" noChangeArrowheads="1"/>
          </p:cNvSpPr>
          <p:nvPr>
            <p:ph type="title"/>
          </p:nvPr>
        </p:nvSpPr>
        <p:spPr bwMode="auto">
          <a:xfrm>
            <a:off x="554038" y="528638"/>
            <a:ext cx="11056937" cy="849312"/>
          </a:xfrm>
        </p:spPr>
        <p:txBody>
          <a:bodyPr wrap="square" numCol="1" anchorCtr="0" compatLnSpc="1">
            <a:prstTxWarp prst="textNoShape">
              <a:avLst/>
            </a:prstTxWarp>
            <a:normAutofit fontScale="90000"/>
          </a:bodyPr>
          <a:lstStyle/>
          <a:p>
            <a:pPr eaLnBrk="1" hangingPunct="1">
              <a:defRPr/>
            </a:pPr>
            <a:r>
              <a:rPr lang="en-US" altLang="en-US" sz="4000" cap="none" dirty="0">
                <a:solidFill>
                  <a:schemeClr val="bg1"/>
                </a:solidFill>
                <a:latin typeface="Arial Rounded MT Bold" panose="020F0704030504030204" pitchFamily="34" charset="0"/>
                <a:cs typeface="Open Sans" panose="020B0606030504020204" pitchFamily="34" charset="0"/>
              </a:rPr>
              <a:t>Proposed </a:t>
            </a:r>
            <a:r>
              <a:rPr lang="en-US" altLang="en-US" sz="4000" i="1" cap="none" dirty="0">
                <a:solidFill>
                  <a:schemeClr val="bg1"/>
                </a:solidFill>
                <a:latin typeface="Arial Rounded MT Bold" panose="020F0704030504030204" pitchFamily="34" charset="0"/>
                <a:cs typeface="Open Sans" panose="020B0606030504020204" pitchFamily="34" charset="0"/>
              </a:rPr>
              <a:t>Promoting Interoperability </a:t>
            </a:r>
            <a:r>
              <a:rPr lang="en-US" altLang="en-US" sz="4000" cap="none" dirty="0">
                <a:solidFill>
                  <a:schemeClr val="bg1"/>
                </a:solidFill>
                <a:latin typeface="Arial Rounded MT Bold" panose="020F0704030504030204" pitchFamily="34" charset="0"/>
                <a:cs typeface="Open Sans" panose="020B0606030504020204" pitchFamily="34" charset="0"/>
              </a:rPr>
              <a:t>Scoring Methodology for Public Health</a:t>
            </a:r>
          </a:p>
        </p:txBody>
      </p:sp>
      <p:sp>
        <p:nvSpPr>
          <p:cNvPr id="28675" name="Slide Number Placeholder 2">
            <a:extLst>
              <a:ext uri="{FF2B5EF4-FFF2-40B4-BE49-F238E27FC236}">
                <a16:creationId xmlns:a16="http://schemas.microsoft.com/office/drawing/2014/main" id="{F25ABE96-ACA6-BAE9-17B2-04F7F4B57EF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986910D-65E6-4103-BE6A-71DCADF0185D}" type="slidenum">
              <a:rPr lang="en-US" altLang="en-US" smtClean="0">
                <a:solidFill>
                  <a:srgbClr val="404040"/>
                </a:solidFill>
                <a:latin typeface="Garamond" panose="02020404030301010803" pitchFamily="18" charset="0"/>
              </a:rPr>
              <a:pPr fontAlgn="base">
                <a:spcBef>
                  <a:spcPct val="0"/>
                </a:spcBef>
                <a:spcAft>
                  <a:spcPct val="0"/>
                </a:spcAft>
              </a:pPr>
              <a:t>11</a:t>
            </a:fld>
            <a:endParaRPr lang="en-US" altLang="en-US">
              <a:solidFill>
                <a:srgbClr val="404040"/>
              </a:solidFill>
              <a:latin typeface="Garamond" panose="02020404030301010803" pitchFamily="18" charset="0"/>
            </a:endParaRPr>
          </a:p>
        </p:txBody>
      </p:sp>
      <p:sp>
        <p:nvSpPr>
          <p:cNvPr id="5" name="TextBox 4">
            <a:extLst>
              <a:ext uri="{FF2B5EF4-FFF2-40B4-BE49-F238E27FC236}">
                <a16:creationId xmlns:a16="http://schemas.microsoft.com/office/drawing/2014/main" id="{71CC3061-DBB7-69E0-9E89-B11431740207}"/>
              </a:ext>
            </a:extLst>
          </p:cNvPr>
          <p:cNvSpPr txBox="1"/>
          <p:nvPr/>
        </p:nvSpPr>
        <p:spPr>
          <a:xfrm>
            <a:off x="428957" y="2624009"/>
            <a:ext cx="11307097" cy="2092881"/>
          </a:xfrm>
          <a:prstGeom prst="rect">
            <a:avLst/>
          </a:prstGeom>
          <a:noFill/>
        </p:spPr>
        <p:txBody>
          <a:bodyPr wrap="square" rtlCol="0">
            <a:spAutoFit/>
          </a:bodyPr>
          <a:lstStyle/>
          <a:p>
            <a:endParaRPr lang="en-US" sz="2000" dirty="0">
              <a:solidFill>
                <a:srgbClr val="000000"/>
              </a:solidFill>
              <a:latin typeface="Arial Rounded MT Bold" panose="020F0704030504030204" pitchFamily="34" charset="0"/>
            </a:endParaRPr>
          </a:p>
          <a:p>
            <a:r>
              <a:rPr lang="en-US" dirty="0">
                <a:solidFill>
                  <a:srgbClr val="000000"/>
                </a:solidFill>
                <a:latin typeface="Arial Rounded MT Bold" panose="020F0704030504030204" pitchFamily="34" charset="0"/>
              </a:rPr>
              <a:t>CMS has placed a higher importance on Public Health Reporting since COVID:</a:t>
            </a:r>
          </a:p>
          <a:p>
            <a:pPr marL="800100" lvl="1" indent="-342900">
              <a:buFont typeface="Courier New" panose="02070309020205020404" pitchFamily="49" charset="0"/>
              <a:buChar char="o"/>
            </a:pPr>
            <a:r>
              <a:rPr lang="en-US" dirty="0">
                <a:solidFill>
                  <a:srgbClr val="000000"/>
                </a:solidFill>
                <a:latin typeface="Arial Rounded MT Bold" panose="020F0704030504030204" pitchFamily="34" charset="0"/>
              </a:rPr>
              <a:t>Would like to allocate more points to this measure as a means of incentivizing adoption.  </a:t>
            </a:r>
          </a:p>
          <a:p>
            <a:endParaRPr lang="en-US" dirty="0">
              <a:solidFill>
                <a:srgbClr val="000000"/>
              </a:solidFill>
              <a:latin typeface="Arial Rounded MT Bold" panose="020F0704030504030204" pitchFamily="34" charset="0"/>
            </a:endParaRPr>
          </a:p>
          <a:p>
            <a:r>
              <a:rPr lang="en-US" dirty="0">
                <a:solidFill>
                  <a:srgbClr val="000000"/>
                </a:solidFill>
                <a:latin typeface="Arial Rounded MT Bold" panose="020F0704030504030204" pitchFamily="34" charset="0"/>
              </a:rPr>
              <a:t>The chart on the following page provides a summary of the scoring methodology changes.</a:t>
            </a:r>
          </a:p>
          <a:p>
            <a:endParaRPr lang="en-US" dirty="0">
              <a:solidFill>
                <a:srgbClr val="000000"/>
              </a:solidFill>
              <a:latin typeface="Arial Rounded MT Bold" panose="020F0704030504030204" pitchFamily="34" charset="0"/>
            </a:endParaRPr>
          </a:p>
          <a:p>
            <a:endParaRPr lang="en-US" sz="2000" dirty="0">
              <a:solidFill>
                <a:srgbClr val="000000"/>
              </a:solidFill>
              <a:latin typeface="Roboto" panose="02000000000000000000" pitchFamily="2" charset="0"/>
            </a:endParaRPr>
          </a:p>
        </p:txBody>
      </p:sp>
    </p:spTree>
    <p:extLst>
      <p:ext uri="{BB962C8B-B14F-4D97-AF65-F5344CB8AC3E}">
        <p14:creationId xmlns:p14="http://schemas.microsoft.com/office/powerpoint/2010/main" val="1319408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A9D48-3738-4E0D-8200-0D634B756538}"/>
              </a:ext>
            </a:extLst>
          </p:cNvPr>
          <p:cNvSpPr txBox="1">
            <a:spLocks/>
          </p:cNvSpPr>
          <p:nvPr/>
        </p:nvSpPr>
        <p:spPr>
          <a:xfrm>
            <a:off x="0" y="13675"/>
            <a:ext cx="12191999" cy="61217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4000" b="1" i="1">
              <a:solidFill>
                <a:srgbClr val="C00000"/>
              </a:solidFill>
            </a:endParaRPr>
          </a:p>
        </p:txBody>
      </p:sp>
      <p:graphicFrame>
        <p:nvGraphicFramePr>
          <p:cNvPr id="3" name="Content Placeholder 4">
            <a:extLst>
              <a:ext uri="{FF2B5EF4-FFF2-40B4-BE49-F238E27FC236}">
                <a16:creationId xmlns:a16="http://schemas.microsoft.com/office/drawing/2014/main" id="{00986652-AF38-470B-AA83-B5B22B491621}"/>
              </a:ext>
            </a:extLst>
          </p:cNvPr>
          <p:cNvGraphicFramePr>
            <a:graphicFrameLocks/>
          </p:cNvGraphicFramePr>
          <p:nvPr>
            <p:extLst>
              <p:ext uri="{D42A27DB-BD31-4B8C-83A1-F6EECF244321}">
                <p14:modId xmlns:p14="http://schemas.microsoft.com/office/powerpoint/2010/main" val="489208067"/>
              </p:ext>
            </p:extLst>
          </p:nvPr>
        </p:nvGraphicFramePr>
        <p:xfrm>
          <a:off x="526968" y="697506"/>
          <a:ext cx="10830663" cy="5800187"/>
        </p:xfrm>
        <a:graphic>
          <a:graphicData uri="http://schemas.openxmlformats.org/drawingml/2006/table">
            <a:tbl>
              <a:tblPr>
                <a:tableStyleId>{5C22544A-7EE6-4342-B048-85BDC9FD1C3A}</a:tableStyleId>
              </a:tblPr>
              <a:tblGrid>
                <a:gridCol w="604392">
                  <a:extLst>
                    <a:ext uri="{9D8B030D-6E8A-4147-A177-3AD203B41FA5}">
                      <a16:colId xmlns:a16="http://schemas.microsoft.com/office/drawing/2014/main" val="4247663462"/>
                    </a:ext>
                  </a:extLst>
                </a:gridCol>
                <a:gridCol w="2055593">
                  <a:extLst>
                    <a:ext uri="{9D8B030D-6E8A-4147-A177-3AD203B41FA5}">
                      <a16:colId xmlns:a16="http://schemas.microsoft.com/office/drawing/2014/main" val="2616305926"/>
                    </a:ext>
                  </a:extLst>
                </a:gridCol>
                <a:gridCol w="5499847">
                  <a:extLst>
                    <a:ext uri="{9D8B030D-6E8A-4147-A177-3AD203B41FA5}">
                      <a16:colId xmlns:a16="http://schemas.microsoft.com/office/drawing/2014/main" val="2886560705"/>
                    </a:ext>
                  </a:extLst>
                </a:gridCol>
                <a:gridCol w="1407912">
                  <a:extLst>
                    <a:ext uri="{9D8B030D-6E8A-4147-A177-3AD203B41FA5}">
                      <a16:colId xmlns:a16="http://schemas.microsoft.com/office/drawing/2014/main" val="420684990"/>
                    </a:ext>
                  </a:extLst>
                </a:gridCol>
                <a:gridCol w="1262919">
                  <a:extLst>
                    <a:ext uri="{9D8B030D-6E8A-4147-A177-3AD203B41FA5}">
                      <a16:colId xmlns:a16="http://schemas.microsoft.com/office/drawing/2014/main" val="2380196734"/>
                    </a:ext>
                  </a:extLst>
                </a:gridCol>
              </a:tblGrid>
              <a:tr h="5286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b="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59CA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Rounded MT Bold" panose="020F0704030504030204" pitchFamily="34" charset="0"/>
                        </a:rPr>
                        <a:t>Objectives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59CA1"/>
                    </a:solidFill>
                  </a:tcPr>
                </a:tc>
                <a:tc>
                  <a:txBody>
                    <a:bodyPr/>
                    <a:lstStyle/>
                    <a:p>
                      <a:pPr marL="461963" marR="0" lvl="0" indent="-350838"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Rounded MT Bold" panose="020F0704030504030204" pitchFamily="34" charset="0"/>
                        </a:rPr>
                        <a:t>Measures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59CA1"/>
                    </a:solidFill>
                  </a:tcPr>
                </a:tc>
                <a:tc>
                  <a:txBody>
                    <a:bodyPr/>
                    <a:lstStyle/>
                    <a:p>
                      <a:pPr marL="91440" indent="0" algn="ctr" defTabSz="914400" rtl="0" eaLnBrk="1" latinLnBrk="0" hangingPunct="1">
                        <a:buNone/>
                      </a:pPr>
                      <a:r>
                        <a:rPr lang="en-US" sz="1400" b="1" u="none" kern="1200" baseline="0" dirty="0">
                          <a:solidFill>
                            <a:schemeClr val="bg1"/>
                          </a:solidFill>
                          <a:latin typeface="Arial Rounded MT Bold" panose="020F0704030504030204" pitchFamily="34" charset="0"/>
                          <a:ea typeface="+mn-ea"/>
                          <a:cs typeface="+mn-cs"/>
                        </a:rPr>
                        <a:t>Weight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59CA1"/>
                    </a:solidFill>
                  </a:tcPr>
                </a:tc>
                <a:tc>
                  <a:txBody>
                    <a:bodyPr/>
                    <a:lstStyle/>
                    <a:p>
                      <a:pPr marL="91440" indent="0" algn="ctr">
                        <a:buNone/>
                      </a:pPr>
                      <a:r>
                        <a:rPr lang="en-US" sz="1400" b="1" u="none" baseline="0" dirty="0">
                          <a:solidFill>
                            <a:schemeClr val="bg1"/>
                          </a:solidFill>
                          <a:latin typeface="Arial Rounded MT Bold" panose="020F0704030504030204" pitchFamily="34" charset="0"/>
                        </a:rPr>
                        <a:t>Alternative </a:t>
                      </a:r>
                    </a:p>
                    <a:p>
                      <a:pPr marL="91440" indent="0" algn="ctr">
                        <a:buNone/>
                      </a:pPr>
                      <a:r>
                        <a:rPr lang="en-US" sz="1400" b="1" u="none" baseline="0" dirty="0">
                          <a:solidFill>
                            <a:schemeClr val="bg1"/>
                          </a:solidFill>
                          <a:latin typeface="Arial Rounded MT Bold" panose="020F0704030504030204" pitchFamily="34" charset="0"/>
                        </a:rPr>
                        <a:t>Attestation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59CA1"/>
                    </a:solidFill>
                  </a:tcPr>
                </a:tc>
                <a:extLst>
                  <a:ext uri="{0D108BD9-81ED-4DB2-BD59-A6C34878D82A}">
                    <a16:rowId xmlns:a16="http://schemas.microsoft.com/office/drawing/2014/main" val="2723428242"/>
                  </a:ext>
                </a:extLst>
              </a:tr>
              <a:tr h="10060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latin typeface="Arial Rounded MT Bold" panose="020F0704030504030204" pitchFamily="34" charset="0"/>
                        </a:rPr>
                        <a:t>Protect Electronic Health Information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96875"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Arial Rounded MT Bold" panose="020F0704030504030204" pitchFamily="34" charset="0"/>
                        </a:rPr>
                        <a:t>Conduct a security risk analysis and implement mitigation plan during calendar year.</a:t>
                      </a:r>
                    </a:p>
                    <a:p>
                      <a:pPr marL="396875"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Arial Rounded MT Bold" panose="020F0704030504030204" pitchFamily="34" charset="0"/>
                        </a:rPr>
                        <a:t>Conduct self-assessment using the High Priorities SAFER Guide during the calendar 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indent="0" algn="ctr">
                        <a:buNone/>
                      </a:pPr>
                      <a:r>
                        <a:rPr lang="en-US" sz="1400" b="0" i="1" u="none" baseline="0" dirty="0">
                          <a:latin typeface="Arial Rounded MT Bold" panose="020F0704030504030204" pitchFamily="34" charset="0"/>
                        </a:rPr>
                        <a:t>Required but</a:t>
                      </a:r>
                      <a:br>
                        <a:rPr lang="en-US" sz="1400" b="0" i="1" u="none" baseline="0" dirty="0">
                          <a:latin typeface="Arial Rounded MT Bold" panose="020F0704030504030204" pitchFamily="34" charset="0"/>
                        </a:rPr>
                      </a:br>
                      <a:r>
                        <a:rPr lang="en-US" sz="1400" b="0" i="1" u="none" baseline="0" dirty="0">
                          <a:latin typeface="Arial Rounded MT Bold" panose="020F0704030504030204" pitchFamily="34" charset="0"/>
                        </a:rPr>
                        <a:t>Not scored</a:t>
                      </a:r>
                      <a:endParaRPr lang="en-US" sz="1400" b="1" i="1" u="sng" baseline="0" dirty="0">
                        <a:latin typeface="Arial Rounded MT Bold" panose="020F07040305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indent="0" algn="ctr">
                        <a:buNone/>
                      </a:pPr>
                      <a:r>
                        <a:rPr lang="en-US" sz="1400" b="0" i="1" u="none" baseline="0" dirty="0">
                          <a:latin typeface="Arial Rounded MT Bold" panose="020F0704030504030204" pitchFamily="34" charset="0"/>
                        </a:rPr>
                        <a:t>Required but Not scored</a:t>
                      </a:r>
                      <a:endParaRPr lang="en-US" sz="1400" b="1" i="1" u="sng" baseline="0" dirty="0">
                        <a:latin typeface="Arial Rounded MT Bold" panose="020F07040305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7536467"/>
                  </a:ext>
                </a:extLst>
              </a:tr>
              <a:tr h="425200">
                <a:tc rowSpan="2">
                  <a:txBody>
                    <a:bodyPr/>
                    <a:lstStyle/>
                    <a:p>
                      <a:pPr algn="ctr"/>
                      <a:r>
                        <a:rPr lang="en-US" sz="1400" b="1" dirty="0">
                          <a:latin typeface="Arial Rounded MT Bold" panose="020F070403050403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r>
                        <a:rPr lang="en-US" sz="1400" b="1" dirty="0" err="1">
                          <a:latin typeface="Arial Rounded MT Bold" panose="020F0704030504030204" pitchFamily="34" charset="0"/>
                        </a:rPr>
                        <a:t>eRx</a:t>
                      </a:r>
                      <a:endParaRPr lang="en-US" sz="1400" b="1" dirty="0">
                        <a:latin typeface="Arial Rounded MT Bold" panose="020F07040305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15937" marR="0" lvl="0" indent="-285750" algn="l" defTabSz="914400" rtl="0" eaLnBrk="1" fontAlgn="auto" latinLnBrk="0" hangingPunct="1">
                        <a:lnSpc>
                          <a:spcPct val="100000"/>
                        </a:lnSpc>
                        <a:spcBef>
                          <a:spcPts val="0"/>
                        </a:spcBef>
                        <a:spcAft>
                          <a:spcPts val="0"/>
                        </a:spcAft>
                        <a:buClr>
                          <a:srgbClr val="368D8F"/>
                        </a:buClr>
                        <a:buSzTx/>
                        <a:buFont typeface="Arial" panose="020B0604020202020204" pitchFamily="34" charset="0"/>
                        <a:buChar char="•"/>
                        <a:tabLst/>
                        <a:defRPr/>
                      </a:pPr>
                      <a:r>
                        <a:rPr lang="en-US" sz="1400" b="1" u="none" dirty="0">
                          <a:latin typeface="Arial Rounded MT Bold" panose="020F0704030504030204" pitchFamily="34" charset="0"/>
                        </a:rPr>
                        <a:t>e-Prescribing </a:t>
                      </a:r>
                      <a:endParaRPr lang="en-US" sz="1400" u="none" dirty="0">
                        <a:latin typeface="Arial Rounded MT Bold" panose="020F07040305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indent="0" algn="ctr"/>
                      <a:r>
                        <a:rPr lang="en-US" sz="1400" b="1">
                          <a:latin typeface="Arial Rounded MT Bold" panose="020F0704030504030204" pitchFamily="34" charset="0"/>
                        </a:rPr>
                        <a:t>10 Points</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indent="0" algn="ctr"/>
                      <a:r>
                        <a:rPr lang="en-US" sz="1400" b="1" dirty="0">
                          <a:latin typeface="Arial Rounded MT Bold" panose="020F0704030504030204" pitchFamily="34" charset="0"/>
                        </a:rPr>
                        <a:t>10 Points</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6849577"/>
                  </a:ext>
                </a:extLst>
              </a:tr>
              <a:tr h="501752">
                <a:tc vMerge="1">
                  <a:txBody>
                    <a:bodyPr/>
                    <a:lstStyle/>
                    <a:p>
                      <a:endParaRPr lang="en-US"/>
                    </a:p>
                  </a:txBody>
                  <a:tcPr/>
                </a:tc>
                <a:tc vMerge="1">
                  <a:txBody>
                    <a:bodyPr/>
                    <a:lstStyle/>
                    <a:p>
                      <a:endParaRPr lang="en-US"/>
                    </a:p>
                  </a:txBody>
                  <a:tcPr/>
                </a:tc>
                <a:tc>
                  <a:txBody>
                    <a:bodyPr/>
                    <a:lstStyle/>
                    <a:p>
                      <a:pPr marL="457200" marR="0" lvl="0" indent="-227013" algn="l" defTabSz="914400" rtl="0" eaLnBrk="1" fontAlgn="auto" latinLnBrk="0" hangingPunct="1">
                        <a:lnSpc>
                          <a:spcPct val="100000"/>
                        </a:lnSpc>
                        <a:spcBef>
                          <a:spcPts val="0"/>
                        </a:spcBef>
                        <a:spcAft>
                          <a:spcPts val="0"/>
                        </a:spcAft>
                        <a:buClr>
                          <a:srgbClr val="368D8F"/>
                        </a:buClr>
                        <a:buSzTx/>
                        <a:buFont typeface="Arial" panose="020B0604020202020204" pitchFamily="34" charset="0"/>
                        <a:buChar char="•"/>
                        <a:tabLst/>
                        <a:defRPr/>
                      </a:pPr>
                      <a:r>
                        <a:rPr lang="en-US" sz="1400" b="1" u="none" dirty="0">
                          <a:latin typeface="Arial Rounded MT Bold" panose="020F0704030504030204" pitchFamily="34" charset="0"/>
                        </a:rPr>
                        <a:t>Query of PDMP </a:t>
                      </a:r>
                      <a:r>
                        <a:rPr lang="en-US" sz="1400" u="none" dirty="0">
                          <a:latin typeface="Arial Rounded MT Bold" panose="020F0704030504030204" pitchFamily="34" charset="0"/>
                        </a:rPr>
                        <a:t>– query includes all permissible prescriptions and dispensing of Schedule II, III, or IV drugs </a:t>
                      </a:r>
                      <a:endParaRPr lang="en-US" sz="1400" dirty="0">
                        <a:latin typeface="Arial Rounded MT Bold" panose="020F0704030504030204" pitchFamily="34"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indent="0" algn="ctr"/>
                      <a:r>
                        <a:rPr lang="en-US" sz="1400" b="1" dirty="0">
                          <a:latin typeface="Arial Rounded MT Bold" panose="020F0704030504030204" pitchFamily="34" charset="0"/>
                        </a:rPr>
                        <a:t>10 Points </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indent="0" algn="ctr"/>
                      <a:r>
                        <a:rPr lang="en-US" sz="1400" b="1" dirty="0">
                          <a:latin typeface="Arial Rounded MT Bold" panose="020F0704030504030204" pitchFamily="34" charset="0"/>
                        </a:rPr>
                        <a:t>10 Points </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2324911"/>
                  </a:ext>
                </a:extLst>
              </a:tr>
              <a:tr h="528673">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Rounded MT Bold" panose="020F070403050403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latin typeface="Arial Rounded MT Bold" panose="020F0704030504030204" pitchFamily="34" charset="0"/>
                        </a:rPr>
                        <a:t>Health Information Exchange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Arial Rounded MT Bold" panose="020F0704030504030204" pitchFamily="34" charset="0"/>
                        </a:rPr>
                        <a:t>Support electronic referral loops by sending electronic information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indent="0" algn="ctr">
                        <a:buNone/>
                      </a:pPr>
                      <a:r>
                        <a:rPr lang="en-US" sz="1400" b="1" u="none" baseline="0" dirty="0">
                          <a:latin typeface="Arial Rounded MT Bold" panose="020F0704030504030204" pitchFamily="34" charset="0"/>
                        </a:rPr>
                        <a:t>15 Points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91440" indent="0" algn="ctr">
                        <a:buNone/>
                      </a:pPr>
                      <a:r>
                        <a:rPr lang="en-US" sz="1400" b="1" i="1" u="none" baseline="0" dirty="0">
                          <a:solidFill>
                            <a:schemeClr val="tx1"/>
                          </a:solidFill>
                          <a:latin typeface="Arial Rounded MT Bold" panose="020F0704030504030204" pitchFamily="34" charset="0"/>
                        </a:rPr>
                        <a:t>Automatic 30 Points</a:t>
                      </a:r>
                    </a:p>
                    <a:p>
                      <a:pPr marL="91440" indent="0" algn="ctr">
                        <a:buNone/>
                      </a:pPr>
                      <a:r>
                        <a:rPr lang="en-US" sz="1400" b="1" i="1" u="none" baseline="0" dirty="0">
                          <a:solidFill>
                            <a:schemeClr val="tx1"/>
                          </a:solidFill>
                          <a:latin typeface="Arial Rounded MT Bold" panose="020F0704030504030204" pitchFamily="34" charset="0"/>
                        </a:rPr>
                        <a:t>(Bilateral or TEFCA)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2420339"/>
                  </a:ext>
                </a:extLst>
              </a:tr>
              <a:tr h="603973">
                <a:tc vMerge="1">
                  <a:txBody>
                    <a:bodyPr/>
                    <a:lstStyle/>
                    <a:p>
                      <a:endParaRPr lang="en-US"/>
                    </a:p>
                  </a:txBody>
                  <a:tcPr/>
                </a:tc>
                <a:tc vMerge="1">
                  <a:txBody>
                    <a:bodyPr/>
                    <a:lstStyle/>
                    <a:p>
                      <a:endParaRPr lang="en-US"/>
                    </a:p>
                  </a:txBody>
                  <a:tcPr/>
                </a:tc>
                <a:tc>
                  <a:txBody>
                    <a:bodyPr/>
                    <a:lstStyle/>
                    <a:p>
                      <a:pPr marL="9144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Arial Rounded MT Bold" panose="020F0704030504030204" pitchFamily="34" charset="0"/>
                        </a:rPr>
                        <a:t>Support electronic referral loops by receiving and reconciling health information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indent="0" algn="ctr">
                        <a:buNone/>
                      </a:pPr>
                      <a:r>
                        <a:rPr lang="en-US" sz="1400" b="1" u="none" baseline="0" dirty="0">
                          <a:latin typeface="Arial Rounded MT Bold" panose="020F0704030504030204" pitchFamily="34" charset="0"/>
                        </a:rPr>
                        <a:t>15 Points</a:t>
                      </a:r>
                    </a:p>
                    <a:p>
                      <a:pPr marL="91440" indent="0" algn="ctr">
                        <a:buNone/>
                      </a:pPr>
                      <a:endParaRPr lang="en-US" sz="1200" b="0" i="1" u="none" baseline="0" dirty="0">
                        <a:latin typeface="Arial Rounded MT Bold" panose="020F070403050403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91440" marR="0" lvl="0" indent="0" algn="ctr" defTabSz="914400" rtl="0" eaLnBrk="1" fontAlgn="auto" latinLnBrk="0" hangingPunct="1">
                        <a:lnSpc>
                          <a:spcPct val="100000"/>
                        </a:lnSpc>
                        <a:spcBef>
                          <a:spcPts val="0"/>
                        </a:spcBef>
                        <a:spcAft>
                          <a:spcPts val="0"/>
                        </a:spcAft>
                        <a:buClrTx/>
                        <a:buSzTx/>
                        <a:buFontTx/>
                        <a:buNone/>
                        <a:tabLst/>
                        <a:defRPr/>
                      </a:pPr>
                      <a:r>
                        <a:rPr lang="en-US" sz="1400" b="1" i="1" u="none" baseline="0" dirty="0">
                          <a:solidFill>
                            <a:srgbClr val="C00000"/>
                          </a:solidFill>
                        </a:rPr>
                        <a:t>Automatic 20 Points</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8888431"/>
                  </a:ext>
                </a:extLst>
              </a:tr>
              <a:tr h="964051">
                <a:tc>
                  <a:txBody>
                    <a:bodyPr/>
                    <a:lstStyle/>
                    <a:p>
                      <a:pPr algn="ctr"/>
                      <a:r>
                        <a:rPr lang="en-US" sz="1400" b="1" dirty="0">
                          <a:latin typeface="Arial Rounded MT Bold" panose="020F0704030504030204" pitchFamily="34"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dirty="0">
                          <a:latin typeface="Arial Rounded MT Bold" panose="020F0704030504030204" pitchFamily="34" charset="0"/>
                        </a:rPr>
                        <a:t>Provider to Patient Exchange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lvl="0" indent="0" algn="l">
                        <a:buClr>
                          <a:srgbClr val="368D8F"/>
                        </a:buClr>
                        <a:buFont typeface="Arial" panose="020B0604020202020204" pitchFamily="34" charset="0"/>
                        <a:buNone/>
                      </a:pPr>
                      <a:r>
                        <a:rPr lang="en-US" sz="1400" b="1" dirty="0">
                          <a:latin typeface="Arial Rounded MT Bold" panose="020F0704030504030204" pitchFamily="34" charset="0"/>
                        </a:rPr>
                        <a:t>Provide patients electronic access to their health information</a:t>
                      </a:r>
                    </a:p>
                    <a:p>
                      <a:pPr marL="457200" lvl="0" indent="-228600" algn="l">
                        <a:buClr>
                          <a:srgbClr val="368D8F"/>
                        </a:buClr>
                        <a:buFont typeface="Arial" panose="020B0604020202020204" pitchFamily="34" charset="0"/>
                        <a:buChar char="•"/>
                      </a:pPr>
                      <a:r>
                        <a:rPr lang="en-US" sz="1400" b="0" dirty="0">
                          <a:latin typeface="Arial Rounded MT Bold" panose="020F0704030504030204" pitchFamily="34" charset="0"/>
                        </a:rPr>
                        <a:t>Includes API access for apps in addition to patient portal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1125" indent="0" algn="ctr"/>
                      <a:r>
                        <a:rPr lang="en-US" sz="1400" b="1" dirty="0">
                          <a:latin typeface="Arial Rounded MT Bold" panose="020F0704030504030204" pitchFamily="34" charset="0"/>
                        </a:rPr>
                        <a:t>25 Points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1125" indent="0" algn="ctr"/>
                      <a:r>
                        <a:rPr lang="en-US" sz="1400" b="1" dirty="0">
                          <a:latin typeface="Arial Rounded MT Bold" panose="020F0704030504030204" pitchFamily="34" charset="0"/>
                        </a:rPr>
                        <a:t>25 Points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6131392"/>
                  </a:ext>
                </a:extLst>
              </a:tr>
              <a:tr h="574831">
                <a:tc rowSpan="2">
                  <a:txBody>
                    <a:bodyPr/>
                    <a:lstStyle/>
                    <a:p>
                      <a:pPr algn="ctr"/>
                      <a:r>
                        <a:rPr lang="en-US" sz="1400" b="1" dirty="0">
                          <a:latin typeface="Arial Rounded MT Bold" panose="020F0704030504030204" pitchFamily="34"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r>
                        <a:rPr lang="en-US" sz="1400" b="1" dirty="0">
                          <a:latin typeface="Arial Rounded MT Bold" panose="020F0704030504030204" pitchFamily="34" charset="0"/>
                        </a:rPr>
                        <a:t>Public Health &amp; Clinical Data Registry Reporting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1125" indent="0" algn="l"/>
                      <a:r>
                        <a:rPr lang="en-US" sz="1400" b="0" dirty="0">
                          <a:latin typeface="Arial Rounded MT Bold" panose="020F0704030504030204" pitchFamily="34" charset="0"/>
                        </a:rPr>
                        <a:t>Must be actively engaged with or exclude from:</a:t>
                      </a:r>
                    </a:p>
                    <a:p>
                      <a:pPr marL="111125" indent="0" algn="l"/>
                      <a:r>
                        <a:rPr lang="en-US" sz="1400" b="0" dirty="0">
                          <a:latin typeface="Arial Rounded MT Bold" panose="020F0704030504030204" pitchFamily="34" charset="0"/>
                        </a:rPr>
                        <a:t>Immunization, Electronic Case Reporting Registries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1125" marR="0" lvl="0" indent="0" algn="ctr" defTabSz="914400" rtl="0" eaLnBrk="1" fontAlgn="auto" latinLnBrk="0" hangingPunct="1">
                        <a:lnSpc>
                          <a:spcPct val="100000"/>
                        </a:lnSpc>
                        <a:spcBef>
                          <a:spcPts val="0"/>
                        </a:spcBef>
                        <a:spcAft>
                          <a:spcPts val="0"/>
                        </a:spcAft>
                        <a:buClr>
                          <a:srgbClr val="007078"/>
                        </a:buClr>
                        <a:buSzTx/>
                        <a:buFont typeface="Arial" panose="020B0604020202020204" pitchFamily="34" charset="0"/>
                        <a:buNone/>
                        <a:tabLst/>
                        <a:defRPr/>
                      </a:pPr>
                      <a:r>
                        <a:rPr lang="en-US" sz="1400" b="1" dirty="0">
                          <a:solidFill>
                            <a:srgbClr val="C00000"/>
                          </a:solidFill>
                          <a:latin typeface="Arial Rounded MT Bold" panose="020F0704030504030204" pitchFamily="34" charset="0"/>
                        </a:rPr>
                        <a:t>25 Points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1125" marR="0" lvl="0" indent="0" algn="ctr" defTabSz="914400" rtl="0" eaLnBrk="1" fontAlgn="auto" latinLnBrk="0" hangingPunct="1">
                        <a:lnSpc>
                          <a:spcPct val="100000"/>
                        </a:lnSpc>
                        <a:spcBef>
                          <a:spcPts val="0"/>
                        </a:spcBef>
                        <a:spcAft>
                          <a:spcPts val="0"/>
                        </a:spcAft>
                        <a:buClr>
                          <a:srgbClr val="007078"/>
                        </a:buClr>
                        <a:buSzTx/>
                        <a:buFont typeface="Arial" panose="020B0604020202020204" pitchFamily="34" charset="0"/>
                        <a:buNone/>
                        <a:tabLst/>
                        <a:defRPr/>
                      </a:pPr>
                      <a:r>
                        <a:rPr lang="en-US" sz="1400" b="1" dirty="0">
                          <a:solidFill>
                            <a:srgbClr val="C00000"/>
                          </a:solidFill>
                          <a:latin typeface="Arial Rounded MT Bold" panose="020F0704030504030204" pitchFamily="34" charset="0"/>
                        </a:rPr>
                        <a:t>25 Points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3620356"/>
                  </a:ext>
                </a:extLst>
              </a:tr>
              <a:tr h="528673">
                <a:tc vMerge="1">
                  <a:txBody>
                    <a:bodyPr/>
                    <a:lstStyle/>
                    <a:p>
                      <a:endParaRPr lang="en-US"/>
                    </a:p>
                  </a:txBody>
                  <a:tcPr>
                    <a:lnT w="12700" cap="flat" cmpd="sng" algn="ctr">
                      <a:solidFill>
                        <a:schemeClr val="tx1"/>
                      </a:solidFill>
                      <a:prstDash val="solid"/>
                      <a:round/>
                      <a:headEnd type="none" w="med" len="med"/>
                      <a:tailEnd type="none" w="med" len="med"/>
                    </a:lnT>
                  </a:tcPr>
                </a:tc>
                <a:tc vMerge="1">
                  <a:txBody>
                    <a:bodyPr/>
                    <a:lstStyle/>
                    <a:p>
                      <a:endParaRPr lang="en-US"/>
                    </a:p>
                  </a:txBody>
                  <a:tcPr>
                    <a:lnT w="12700" cap="flat" cmpd="sng" algn="ctr">
                      <a:solidFill>
                        <a:schemeClr val="tx1"/>
                      </a:solidFill>
                      <a:prstDash val="solid"/>
                      <a:round/>
                      <a:headEnd type="none" w="med" len="med"/>
                      <a:tailEnd type="none" w="med" len="med"/>
                    </a:lnT>
                  </a:tcPr>
                </a:tc>
                <a:tc>
                  <a:txBody>
                    <a:bodyPr/>
                    <a:lstStyle/>
                    <a:p>
                      <a:pPr marL="111125" indent="0" algn="l"/>
                      <a:r>
                        <a:rPr lang="en-US" sz="1400" b="1" i="1" dirty="0">
                          <a:latin typeface="Arial Rounded MT Bold" panose="020F0704030504030204" pitchFamily="34" charset="0"/>
                        </a:rPr>
                        <a:t>(OPTIONAL)</a:t>
                      </a:r>
                      <a:r>
                        <a:rPr lang="en-US" sz="1400" b="0" dirty="0">
                          <a:latin typeface="Arial Rounded MT Bold" panose="020F0704030504030204" pitchFamily="34" charset="0"/>
                        </a:rPr>
                        <a:t> Be actively engaged with a Public Health Registry, Clinical Data Registry, Syndromic Surveillance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1125" marR="0" lvl="0" indent="0" algn="ctr" defTabSz="914400" rtl="0" eaLnBrk="1" fontAlgn="auto" latinLnBrk="0" hangingPunct="1">
                        <a:lnSpc>
                          <a:spcPct val="100000"/>
                        </a:lnSpc>
                        <a:spcBef>
                          <a:spcPts val="0"/>
                        </a:spcBef>
                        <a:spcAft>
                          <a:spcPts val="0"/>
                        </a:spcAft>
                        <a:buClr>
                          <a:srgbClr val="007078"/>
                        </a:buClr>
                        <a:buSzTx/>
                        <a:buFont typeface="Arial" panose="020B0604020202020204" pitchFamily="34" charset="0"/>
                        <a:buNone/>
                        <a:tabLst/>
                        <a:defRPr/>
                      </a:pPr>
                      <a:r>
                        <a:rPr lang="en-US" sz="1400" b="1" kern="1200" dirty="0">
                          <a:solidFill>
                            <a:srgbClr val="C00000"/>
                          </a:solidFill>
                          <a:latin typeface="Arial Rounded MT Bold" panose="020F0704030504030204" pitchFamily="34" charset="0"/>
                          <a:ea typeface="+mn-ea"/>
                          <a:cs typeface="+mn-cs"/>
                        </a:rPr>
                        <a:t>5 Points</a:t>
                      </a:r>
                    </a:p>
                    <a:p>
                      <a:pPr marL="111125" marR="0" lvl="0" indent="0" algn="ctr" defTabSz="914400" rtl="0" eaLnBrk="1" fontAlgn="auto" latinLnBrk="0" hangingPunct="1">
                        <a:lnSpc>
                          <a:spcPct val="100000"/>
                        </a:lnSpc>
                        <a:spcBef>
                          <a:spcPts val="0"/>
                        </a:spcBef>
                        <a:spcAft>
                          <a:spcPts val="0"/>
                        </a:spcAft>
                        <a:buClr>
                          <a:srgbClr val="007078"/>
                        </a:buClr>
                        <a:buSzTx/>
                        <a:buFont typeface="Arial" panose="020B0604020202020204" pitchFamily="34" charset="0"/>
                        <a:buNone/>
                        <a:tabLst/>
                        <a:defRPr/>
                      </a:pPr>
                      <a:r>
                        <a:rPr lang="en-US" sz="1400" b="1" i="1" kern="1200" dirty="0">
                          <a:solidFill>
                            <a:srgbClr val="C00000"/>
                          </a:solidFill>
                          <a:latin typeface="Arial Rounded MT Bold" panose="020F0704030504030204" pitchFamily="34" charset="0"/>
                          <a:ea typeface="+mn-ea"/>
                          <a:cs typeface="+mn-cs"/>
                        </a:rPr>
                        <a:t>(Bonus)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1125" marR="0" lvl="0" indent="0" algn="ctr" defTabSz="914400" rtl="0" eaLnBrk="1" fontAlgn="auto" latinLnBrk="0" hangingPunct="1">
                        <a:lnSpc>
                          <a:spcPct val="100000"/>
                        </a:lnSpc>
                        <a:spcBef>
                          <a:spcPts val="0"/>
                        </a:spcBef>
                        <a:spcAft>
                          <a:spcPts val="0"/>
                        </a:spcAft>
                        <a:buClr>
                          <a:srgbClr val="007078"/>
                        </a:buClr>
                        <a:buSzTx/>
                        <a:buFont typeface="Arial" panose="020B0604020202020204" pitchFamily="34" charset="0"/>
                        <a:buNone/>
                        <a:tabLst/>
                        <a:defRPr/>
                      </a:pPr>
                      <a:r>
                        <a:rPr lang="en-US" sz="1400" b="1" kern="1200" dirty="0">
                          <a:solidFill>
                            <a:srgbClr val="C00000"/>
                          </a:solidFill>
                          <a:latin typeface="Arial Rounded MT Bold" panose="020F0704030504030204" pitchFamily="34" charset="0"/>
                          <a:ea typeface="+mn-ea"/>
                          <a:cs typeface="+mn-cs"/>
                        </a:rPr>
                        <a:t>5 Points</a:t>
                      </a:r>
                    </a:p>
                    <a:p>
                      <a:pPr marL="111125" marR="0" lvl="0" indent="0" algn="ctr" defTabSz="914400" rtl="0" eaLnBrk="1" fontAlgn="auto" latinLnBrk="0" hangingPunct="1">
                        <a:lnSpc>
                          <a:spcPct val="100000"/>
                        </a:lnSpc>
                        <a:spcBef>
                          <a:spcPts val="0"/>
                        </a:spcBef>
                        <a:spcAft>
                          <a:spcPts val="0"/>
                        </a:spcAft>
                        <a:buClr>
                          <a:srgbClr val="007078"/>
                        </a:buClr>
                        <a:buSzTx/>
                        <a:buFont typeface="Arial" panose="020B0604020202020204" pitchFamily="34" charset="0"/>
                        <a:buNone/>
                        <a:tabLst/>
                        <a:defRPr/>
                      </a:pPr>
                      <a:r>
                        <a:rPr lang="en-US" sz="1400" b="1" i="1" kern="1200" dirty="0">
                          <a:solidFill>
                            <a:srgbClr val="C00000"/>
                          </a:solidFill>
                          <a:latin typeface="Arial Rounded MT Bold" panose="020F0704030504030204" pitchFamily="34" charset="0"/>
                          <a:ea typeface="+mn-ea"/>
                          <a:cs typeface="+mn-cs"/>
                        </a:rPr>
                        <a:t>(Bonus)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0105082"/>
                  </a:ext>
                </a:extLst>
              </a:tr>
            </a:tbl>
          </a:graphicData>
        </a:graphic>
      </p:graphicFrame>
      <p:sp>
        <p:nvSpPr>
          <p:cNvPr id="5" name="Title 1">
            <a:extLst>
              <a:ext uri="{FF2B5EF4-FFF2-40B4-BE49-F238E27FC236}">
                <a16:creationId xmlns:a16="http://schemas.microsoft.com/office/drawing/2014/main" id="{92142648-341C-40B0-B9CE-2038DFFDDC67}"/>
              </a:ext>
            </a:extLst>
          </p:cNvPr>
          <p:cNvSpPr txBox="1">
            <a:spLocks/>
          </p:cNvSpPr>
          <p:nvPr/>
        </p:nvSpPr>
        <p:spPr>
          <a:xfrm>
            <a:off x="129309" y="141655"/>
            <a:ext cx="11908991" cy="612176"/>
          </a:xfrm>
          <a:prstGeom prst="rect">
            <a:avLst/>
          </a:prstGeom>
        </p:spPr>
        <p:txBody>
          <a:bodyPr vert="horz" lIns="91440" tIns="45720" rIns="91440" bIns="45720" rtlCol="0" anchor="t">
            <a:normAutofit fontScale="85000" lnSpcReduction="10000"/>
          </a:bodyPr>
          <a:lstStyle>
            <a:lvl1pPr algn="l" defTabSz="457200" rtl="0" eaLnBrk="1" latinLnBrk="0" hangingPunct="1">
              <a:spcBef>
                <a:spcPct val="0"/>
              </a:spcBef>
              <a:buNone/>
              <a:defRPr sz="34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dirty="0">
                <a:solidFill>
                  <a:schemeClr val="accent1">
                    <a:lumMod val="75000"/>
                  </a:schemeClr>
                </a:solidFill>
                <a:latin typeface="Arial Rounded MT Bold" panose="020F0704030504030204" pitchFamily="34" charset="0"/>
                <a:cs typeface="Calibri Light" panose="020F0302020204030204" pitchFamily="34" charset="0"/>
              </a:rPr>
              <a:t>2023 P.I. proposed scoring for mips providers</a:t>
            </a:r>
          </a:p>
        </p:txBody>
      </p:sp>
    </p:spTree>
    <p:extLst>
      <p:ext uri="{BB962C8B-B14F-4D97-AF65-F5344CB8AC3E}">
        <p14:creationId xmlns:p14="http://schemas.microsoft.com/office/powerpoint/2010/main" val="36924054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7C1796F9-0B4D-BF7A-4426-6650E5283A12}"/>
              </a:ext>
            </a:extLst>
          </p:cNvPr>
          <p:cNvSpPr>
            <a:spLocks noGrp="1" noChangeArrowheads="1"/>
          </p:cNvSpPr>
          <p:nvPr>
            <p:ph type="title"/>
          </p:nvPr>
        </p:nvSpPr>
        <p:spPr bwMode="auto">
          <a:xfrm>
            <a:off x="554038" y="528638"/>
            <a:ext cx="11056937" cy="849312"/>
          </a:xfrm>
        </p:spPr>
        <p:txBody>
          <a:bodyPr wrap="square" numCol="1" anchorCtr="0" compatLnSpc="1">
            <a:prstTxWarp prst="textNoShape">
              <a:avLst/>
            </a:prstTxWarp>
            <a:normAutofit/>
          </a:bodyPr>
          <a:lstStyle/>
          <a:p>
            <a:pPr eaLnBrk="1" hangingPunct="1">
              <a:defRPr/>
            </a:pPr>
            <a:r>
              <a:rPr lang="en-US" altLang="en-US" sz="3600" cap="none" dirty="0">
                <a:solidFill>
                  <a:schemeClr val="bg1"/>
                </a:solidFill>
                <a:latin typeface="Arial Rounded MT Bold" panose="020F0704030504030204" pitchFamily="34" charset="0"/>
                <a:cs typeface="Open Sans" panose="020B0606030504020204" pitchFamily="34" charset="0"/>
              </a:rPr>
              <a:t>Query of PDMP (OARRS Query)</a:t>
            </a:r>
          </a:p>
        </p:txBody>
      </p:sp>
      <p:sp>
        <p:nvSpPr>
          <p:cNvPr id="28675" name="Slide Number Placeholder 2">
            <a:extLst>
              <a:ext uri="{FF2B5EF4-FFF2-40B4-BE49-F238E27FC236}">
                <a16:creationId xmlns:a16="http://schemas.microsoft.com/office/drawing/2014/main" id="{F25ABE96-ACA6-BAE9-17B2-04F7F4B57EF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986910D-65E6-4103-BE6A-71DCADF0185D}" type="slidenum">
              <a:rPr lang="en-US" altLang="en-US" smtClean="0">
                <a:solidFill>
                  <a:srgbClr val="404040"/>
                </a:solidFill>
                <a:latin typeface="Garamond" panose="02020404030301010803" pitchFamily="18" charset="0"/>
              </a:rPr>
              <a:pPr fontAlgn="base">
                <a:spcBef>
                  <a:spcPct val="0"/>
                </a:spcBef>
                <a:spcAft>
                  <a:spcPct val="0"/>
                </a:spcAft>
              </a:pPr>
              <a:t>13</a:t>
            </a:fld>
            <a:endParaRPr lang="en-US" altLang="en-US">
              <a:solidFill>
                <a:srgbClr val="404040"/>
              </a:solidFill>
              <a:latin typeface="Garamond" panose="02020404030301010803" pitchFamily="18" charset="0"/>
            </a:endParaRPr>
          </a:p>
        </p:txBody>
      </p:sp>
      <p:sp>
        <p:nvSpPr>
          <p:cNvPr id="2" name="TextBox 1">
            <a:extLst>
              <a:ext uri="{FF2B5EF4-FFF2-40B4-BE49-F238E27FC236}">
                <a16:creationId xmlns:a16="http://schemas.microsoft.com/office/drawing/2014/main" id="{F11262D7-D048-6AAE-105F-DE176507E6D9}"/>
              </a:ext>
            </a:extLst>
          </p:cNvPr>
          <p:cNvSpPr txBox="1"/>
          <p:nvPr/>
        </p:nvSpPr>
        <p:spPr>
          <a:xfrm>
            <a:off x="996719" y="2208074"/>
            <a:ext cx="10171574" cy="4001095"/>
          </a:xfrm>
          <a:prstGeom prst="rect">
            <a:avLst/>
          </a:prstGeom>
          <a:noFill/>
        </p:spPr>
        <p:txBody>
          <a:bodyPr wrap="square" rtlCol="0">
            <a:spAutoFit/>
          </a:bodyPr>
          <a:lstStyle/>
          <a:p>
            <a:r>
              <a:rPr lang="en-US" sz="2400" dirty="0">
                <a:solidFill>
                  <a:srgbClr val="000000"/>
                </a:solidFill>
                <a:latin typeface="Arial Rounded MT Bold" panose="020F0704030504030204" pitchFamily="34" charset="0"/>
              </a:rPr>
              <a:t>Proposed Query of PDMP measure language:</a:t>
            </a:r>
          </a:p>
          <a:p>
            <a:endParaRPr lang="en-US" sz="2400" dirty="0">
              <a:solidFill>
                <a:srgbClr val="000000"/>
              </a:solidFill>
              <a:latin typeface="Roboto" panose="02000000000000000000" pitchFamily="2" charset="0"/>
            </a:endParaRPr>
          </a:p>
          <a:p>
            <a:pPr lvl="1"/>
            <a:r>
              <a:rPr lang="en-US" i="1" dirty="0">
                <a:solidFill>
                  <a:srgbClr val="C00000"/>
                </a:solidFill>
                <a:latin typeface="Arial Rounded MT Bold" panose="020F0704030504030204" pitchFamily="34" charset="0"/>
              </a:rPr>
              <a:t>For at least one Schedule II opioid or Schedule III or IV drug electronically prescribed using CEHRT during the performance period, the MIPS eligible</a:t>
            </a:r>
          </a:p>
          <a:p>
            <a:pPr lvl="1"/>
            <a:r>
              <a:rPr lang="en-US" i="1" dirty="0">
                <a:solidFill>
                  <a:srgbClr val="C00000"/>
                </a:solidFill>
                <a:latin typeface="Arial Rounded MT Bold" panose="020F0704030504030204" pitchFamily="34" charset="0"/>
              </a:rPr>
              <a:t>clinician uses data from CEHRT to conduct a query of a PDMP for  prescription drug history</a:t>
            </a:r>
          </a:p>
          <a:p>
            <a:br>
              <a:rPr lang="en-US" sz="2200" i="1" dirty="0">
                <a:solidFill>
                  <a:srgbClr val="000000"/>
                </a:solidFill>
                <a:latin typeface="Roboto" panose="02000000000000000000" pitchFamily="2" charset="0"/>
              </a:rPr>
            </a:br>
            <a:r>
              <a:rPr lang="en-US" sz="2200" b="1" i="1" dirty="0">
                <a:solidFill>
                  <a:srgbClr val="000000"/>
                </a:solidFill>
                <a:latin typeface="Arial Rounded MT Bold" panose="020F0704030504030204" pitchFamily="34" charset="0"/>
              </a:rPr>
              <a:t>Exclusions:</a:t>
            </a:r>
          </a:p>
          <a:p>
            <a:pPr marL="800100" lvl="1" indent="-342900">
              <a:buFont typeface="Arial" panose="020B0604020202020204" pitchFamily="34" charset="0"/>
              <a:buChar char="•"/>
            </a:pPr>
            <a:r>
              <a:rPr lang="en-US" i="1" dirty="0">
                <a:solidFill>
                  <a:srgbClr val="000000"/>
                </a:solidFill>
                <a:latin typeface="Arial Rounded MT Bold" panose="020F0704030504030204" pitchFamily="34" charset="0"/>
              </a:rPr>
              <a:t>Any MIPS eligible clinician who is unable to electronically prescribe Schedule II opioids and Schedule III and IV drugs in accordance with applicable law during the performance period.</a:t>
            </a:r>
          </a:p>
          <a:p>
            <a:pPr marL="800100" lvl="1" indent="-342900">
              <a:buFont typeface="Arial" panose="020B0604020202020204" pitchFamily="34" charset="0"/>
              <a:buChar char="•"/>
            </a:pPr>
            <a:r>
              <a:rPr lang="en-US" i="1" dirty="0">
                <a:solidFill>
                  <a:srgbClr val="000000"/>
                </a:solidFill>
                <a:latin typeface="Arial Rounded MT Bold" panose="020F0704030504030204" pitchFamily="34" charset="0"/>
              </a:rPr>
              <a:t>Any MIPS eligible clinician who writes fewer than 100 permissible prescriptions during the performance period.</a:t>
            </a:r>
          </a:p>
        </p:txBody>
      </p:sp>
    </p:spTree>
    <p:extLst>
      <p:ext uri="{BB962C8B-B14F-4D97-AF65-F5344CB8AC3E}">
        <p14:creationId xmlns:p14="http://schemas.microsoft.com/office/powerpoint/2010/main" val="416420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table&#10;&#10;Description automatically generated">
            <a:extLst>
              <a:ext uri="{FF2B5EF4-FFF2-40B4-BE49-F238E27FC236}">
                <a16:creationId xmlns:a16="http://schemas.microsoft.com/office/drawing/2014/main" id="{D037A162-3846-4B7E-A933-565EA2D30D0C}"/>
              </a:ext>
              <a:ext uri="{C183D7F6-B498-43B3-948B-1728B52AA6E4}">
                <adec:decorative xmlns:adec="http://schemas.microsoft.com/office/drawing/2017/decorative" val="1"/>
              </a:ext>
            </a:extLst>
          </p:cNvPr>
          <p:cNvPicPr>
            <a:picLocks noChangeAspect="1"/>
          </p:cNvPicPr>
          <p:nvPr/>
        </p:nvPicPr>
        <p:blipFill rotWithShape="1">
          <a:blip r:embed="rId2">
            <a:alphaModFix amt="5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b="6250"/>
          <a:stretch/>
        </p:blipFill>
        <p:spPr>
          <a:xfrm>
            <a:off x="20" y="1"/>
            <a:ext cx="12191980" cy="6857999"/>
          </a:xfrm>
          <a:prstGeom prst="rect">
            <a:avLst/>
          </a:prstGeom>
        </p:spPr>
      </p:pic>
      <p:sp>
        <p:nvSpPr>
          <p:cNvPr id="3" name="TextBox 2">
            <a:extLst>
              <a:ext uri="{FF2B5EF4-FFF2-40B4-BE49-F238E27FC236}">
                <a16:creationId xmlns:a16="http://schemas.microsoft.com/office/drawing/2014/main" id="{70DCCC02-BBFF-419E-A8B7-40AC17275A10}"/>
              </a:ext>
            </a:extLst>
          </p:cNvPr>
          <p:cNvSpPr txBox="1"/>
          <p:nvPr/>
        </p:nvSpPr>
        <p:spPr>
          <a:xfrm>
            <a:off x="1524000" y="1122362"/>
            <a:ext cx="9144000" cy="2900518"/>
          </a:xfrm>
          <a:prstGeom prst="rect">
            <a:avLst/>
          </a:prstGeom>
        </p:spPr>
        <p:txBody>
          <a:bodyPr vert="horz" lIns="91440" tIns="45720" rIns="91440" bIns="45720" rtlCol="0" anchor="b">
            <a:normAutofit/>
          </a:bodyPr>
          <a:lstStyle/>
          <a:p>
            <a:pPr algn="ctr" eaLnBrk="1" hangingPunct="1">
              <a:lnSpc>
                <a:spcPct val="90000"/>
              </a:lnSpc>
              <a:spcAft>
                <a:spcPts val="600"/>
              </a:spcAft>
            </a:pPr>
            <a:r>
              <a:rPr lang="en-US" sz="6000" b="1" dirty="0">
                <a:solidFill>
                  <a:srgbClr val="FFFFFF"/>
                </a:solidFill>
                <a:latin typeface="+mj-lt"/>
                <a:ea typeface="+mj-ea"/>
                <a:cs typeface="+mj-cs"/>
              </a:rPr>
              <a:t>Electronic Case Reporting</a:t>
            </a:r>
          </a:p>
        </p:txBody>
      </p:sp>
      <p:sp>
        <p:nvSpPr>
          <p:cNvPr id="2" name="Slide Number Placeholder 1">
            <a:extLst>
              <a:ext uri="{FF2B5EF4-FFF2-40B4-BE49-F238E27FC236}">
                <a16:creationId xmlns:a16="http://schemas.microsoft.com/office/drawing/2014/main" id="{C455EF84-3EDE-4E14-9084-036343299E60}"/>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eaLnBrk="1" fontAlgn="auto" hangingPunct="1">
              <a:spcBef>
                <a:spcPts val="0"/>
              </a:spcBef>
              <a:spcAft>
                <a:spcPts val="600"/>
              </a:spcAft>
              <a:defRPr/>
            </a:pPr>
            <a:fld id="{A586DEF9-7C31-44B6-AC6F-5DCE4707F3E9}" type="slidenum">
              <a:rPr lang="en-US">
                <a:solidFill>
                  <a:srgbClr val="FFFFFF"/>
                </a:solidFill>
                <a:latin typeface="Calibri" panose="020F0502020204030204"/>
              </a:rPr>
              <a:pPr eaLnBrk="1" fontAlgn="auto" hangingPunct="1">
                <a:spcBef>
                  <a:spcPts val="0"/>
                </a:spcBef>
                <a:spcAft>
                  <a:spcPts val="600"/>
                </a:spcAft>
                <a:defRPr/>
              </a:pPr>
              <a:t>14</a:t>
            </a:fld>
            <a:endParaRPr lang="en-US">
              <a:solidFill>
                <a:srgbClr val="FFFFFF"/>
              </a:solidFill>
              <a:latin typeface="Calibri" panose="020F0502020204030204"/>
            </a:endParaRPr>
          </a:p>
        </p:txBody>
      </p:sp>
    </p:spTree>
    <p:extLst>
      <p:ext uri="{BB962C8B-B14F-4D97-AF65-F5344CB8AC3E}">
        <p14:creationId xmlns:p14="http://schemas.microsoft.com/office/powerpoint/2010/main" val="3588980154"/>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743A433-7846-4977-9E08-A1726E03F1B1}"/>
              </a:ext>
            </a:extLst>
          </p:cNvPr>
          <p:cNvSpPr txBox="1"/>
          <p:nvPr/>
        </p:nvSpPr>
        <p:spPr>
          <a:xfrm>
            <a:off x="291151" y="200540"/>
            <a:ext cx="11609698" cy="1077218"/>
          </a:xfrm>
          <a:prstGeom prst="rect">
            <a:avLst/>
          </a:prstGeom>
          <a:noFill/>
        </p:spPr>
        <p:txBody>
          <a:bodyPr wrap="square" rtlCol="0">
            <a:spAutoFit/>
          </a:bodyPr>
          <a:lstStyle/>
          <a:p>
            <a:r>
              <a:rPr lang="en-US" sz="3200" dirty="0">
                <a:solidFill>
                  <a:srgbClr val="C00000"/>
                </a:solidFill>
                <a:latin typeface="Arial Rounded MT Bold" panose="020F0704030504030204" pitchFamily="34" charset="0"/>
                <a:cs typeface="Calibri Light" panose="020F0302020204030204" pitchFamily="34" charset="0"/>
              </a:rPr>
              <a:t>Important Information about Promoting Interoperability and Case Reporting in 2022 for Hospitals and MIPS</a:t>
            </a:r>
          </a:p>
        </p:txBody>
      </p:sp>
      <p:pic>
        <p:nvPicPr>
          <p:cNvPr id="6" name="Picture 5">
            <a:extLst>
              <a:ext uri="{FF2B5EF4-FFF2-40B4-BE49-F238E27FC236}">
                <a16:creationId xmlns:a16="http://schemas.microsoft.com/office/drawing/2014/main" id="{F0F368F9-0E4C-44C4-80D0-DB3BB1B868A4}"/>
              </a:ext>
            </a:extLst>
          </p:cNvPr>
          <p:cNvPicPr>
            <a:picLocks noChangeAspect="1"/>
          </p:cNvPicPr>
          <p:nvPr/>
        </p:nvPicPr>
        <p:blipFill>
          <a:blip r:embed="rId2"/>
          <a:stretch>
            <a:fillRect/>
          </a:stretch>
        </p:blipFill>
        <p:spPr>
          <a:xfrm>
            <a:off x="291151" y="1568616"/>
            <a:ext cx="7620640" cy="5088843"/>
          </a:xfrm>
          <a:prstGeom prst="rect">
            <a:avLst/>
          </a:prstGeom>
          <a:ln w="38100">
            <a:solidFill>
              <a:schemeClr val="accent1"/>
            </a:solidFill>
          </a:ln>
        </p:spPr>
      </p:pic>
      <p:sp>
        <p:nvSpPr>
          <p:cNvPr id="7" name="Rectangle: Rounded Corners 6">
            <a:extLst>
              <a:ext uri="{FF2B5EF4-FFF2-40B4-BE49-F238E27FC236}">
                <a16:creationId xmlns:a16="http://schemas.microsoft.com/office/drawing/2014/main" id="{729D3B40-3769-4572-AFDD-32782BBEBB82}"/>
              </a:ext>
            </a:extLst>
          </p:cNvPr>
          <p:cNvSpPr/>
          <p:nvPr/>
        </p:nvSpPr>
        <p:spPr>
          <a:xfrm>
            <a:off x="8952931" y="2101755"/>
            <a:ext cx="2947918" cy="3862318"/>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t>Note: </a:t>
            </a:r>
            <a:r>
              <a:rPr lang="en-US" dirty="0"/>
              <a:t>Ohio Department of Health has shared that it is not ready to accept registration data from providers for 2022 electronic case reporting for eCR Now. It is appropriate to take an exclusion.</a:t>
            </a:r>
          </a:p>
        </p:txBody>
      </p:sp>
      <p:sp>
        <p:nvSpPr>
          <p:cNvPr id="8" name="Arrow: Left 7">
            <a:extLst>
              <a:ext uri="{FF2B5EF4-FFF2-40B4-BE49-F238E27FC236}">
                <a16:creationId xmlns:a16="http://schemas.microsoft.com/office/drawing/2014/main" id="{226F3B58-0AB1-47B7-9232-02512B168FC2}"/>
              </a:ext>
            </a:extLst>
          </p:cNvPr>
          <p:cNvSpPr/>
          <p:nvPr/>
        </p:nvSpPr>
        <p:spPr>
          <a:xfrm rot="20592505">
            <a:off x="7906830" y="5602911"/>
            <a:ext cx="1110078" cy="818866"/>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320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B48D0-8B30-4491-9F93-57D4B8719430}"/>
              </a:ext>
            </a:extLst>
          </p:cNvPr>
          <p:cNvSpPr>
            <a:spLocks noGrp="1"/>
          </p:cNvSpPr>
          <p:nvPr>
            <p:ph type="title"/>
          </p:nvPr>
        </p:nvSpPr>
        <p:spPr>
          <a:xfrm>
            <a:off x="381000" y="1"/>
            <a:ext cx="10972800" cy="1690688"/>
          </a:xfrm>
        </p:spPr>
        <p:txBody>
          <a:bodyPr>
            <a:normAutofit/>
          </a:bodyPr>
          <a:lstStyle/>
          <a:p>
            <a:r>
              <a:rPr lang="en-US" sz="3600" dirty="0">
                <a:solidFill>
                  <a:schemeClr val="accent1">
                    <a:lumMod val="75000"/>
                  </a:schemeClr>
                </a:solidFill>
                <a:latin typeface="Arial Rounded MT Bold" panose="020F0704030504030204" pitchFamily="34" charset="0"/>
              </a:rPr>
              <a:t>What Is Electronic Case Reporting?</a:t>
            </a:r>
            <a:br>
              <a:rPr lang="en-US" sz="3600" dirty="0">
                <a:solidFill>
                  <a:schemeClr val="accent1">
                    <a:lumMod val="75000"/>
                  </a:schemeClr>
                </a:solidFill>
                <a:latin typeface="Arial Rounded MT Bold" panose="020F0704030504030204" pitchFamily="34" charset="0"/>
              </a:rPr>
            </a:br>
            <a:r>
              <a:rPr lang="en-US" sz="2700" b="1" dirty="0">
                <a:solidFill>
                  <a:srgbClr val="C00000"/>
                </a:solidFill>
                <a:latin typeface="+mn-lt"/>
              </a:rPr>
              <a:t>Extracted from the Final Hospital 2022 IPPS Rule  CMS 1752-F</a:t>
            </a:r>
          </a:p>
        </p:txBody>
      </p:sp>
      <p:sp>
        <p:nvSpPr>
          <p:cNvPr id="3" name="Content Placeholder 2">
            <a:extLst>
              <a:ext uri="{FF2B5EF4-FFF2-40B4-BE49-F238E27FC236}">
                <a16:creationId xmlns:a16="http://schemas.microsoft.com/office/drawing/2014/main" id="{3943164F-4FAF-466D-8217-2BF230C3068B}"/>
              </a:ext>
            </a:extLst>
          </p:cNvPr>
          <p:cNvSpPr>
            <a:spLocks noGrp="1"/>
          </p:cNvSpPr>
          <p:nvPr>
            <p:ph idx="1"/>
          </p:nvPr>
        </p:nvSpPr>
        <p:spPr>
          <a:xfrm>
            <a:off x="1125414" y="2101362"/>
            <a:ext cx="9284677" cy="4075600"/>
          </a:xfrm>
        </p:spPr>
        <p:txBody>
          <a:bodyPr>
            <a:noAutofit/>
          </a:bodyPr>
          <a:lstStyle/>
          <a:p>
            <a:pPr>
              <a:buFont typeface="Courier New" panose="02070309020205020404" pitchFamily="49" charset="0"/>
              <a:buChar char="o"/>
            </a:pPr>
            <a:r>
              <a:rPr lang="en-US" sz="1800" u="sng" dirty="0">
                <a:latin typeface="Arial Rounded MT Bold" panose="020F0704030504030204" pitchFamily="34" charset="0"/>
              </a:rPr>
              <a:t>“Electronic case reporting is the automated, real-time, bi-directional exchange of case report information between EHRs and Public Health Agencies (PHAs).” </a:t>
            </a:r>
          </a:p>
          <a:p>
            <a:pPr>
              <a:buFont typeface="Courier New" panose="02070309020205020404" pitchFamily="49" charset="0"/>
              <a:buChar char="o"/>
            </a:pPr>
            <a:r>
              <a:rPr lang="en-US" sz="1800" dirty="0">
                <a:latin typeface="Arial Rounded MT Bold" panose="020F0704030504030204" pitchFamily="34" charset="0"/>
              </a:rPr>
              <a:t>Electronic case reporting uses standard codes to trigger the transfer of relevant clinical data to PHAs for case investigation and follow-up. </a:t>
            </a:r>
          </a:p>
          <a:p>
            <a:pPr>
              <a:buFont typeface="Courier New" panose="02070309020205020404" pitchFamily="49" charset="0"/>
              <a:buChar char="o"/>
            </a:pPr>
            <a:r>
              <a:rPr lang="en-US" sz="1800" dirty="0">
                <a:latin typeface="Arial Rounded MT Bold" panose="020F0704030504030204" pitchFamily="34" charset="0"/>
              </a:rPr>
              <a:t>As of March 2021, most states receive their case reporting through manual means (for example, fax, email, or phone), which results in delays, underreporting, and incomplete or inaccurate case data. </a:t>
            </a:r>
          </a:p>
          <a:p>
            <a:pPr>
              <a:buFont typeface="Courier New" panose="02070309020205020404" pitchFamily="49" charset="0"/>
              <a:buChar char="o"/>
            </a:pPr>
            <a:r>
              <a:rPr lang="en-US" sz="1800" dirty="0">
                <a:latin typeface="Arial Rounded MT Bold" panose="020F0704030504030204" pitchFamily="34" charset="0"/>
              </a:rPr>
              <a:t>Electronic case reporting provides more timely and complete data than manual reporting, including data on demographics, comorbidities, immunizations, medications, occupation, and other treatments. </a:t>
            </a:r>
          </a:p>
          <a:p>
            <a:pPr marL="0" indent="0" algn="r">
              <a:buNone/>
            </a:pPr>
            <a:r>
              <a:rPr lang="en-US" sz="1800" i="1" dirty="0">
                <a:latin typeface="Arial Rounded MT Bold" panose="020F0704030504030204" pitchFamily="34" charset="0"/>
              </a:rPr>
              <a:t>Final IPPS 2022 Rule CMS 1752-F, p. 1896</a:t>
            </a:r>
          </a:p>
        </p:txBody>
      </p:sp>
      <p:sp>
        <p:nvSpPr>
          <p:cNvPr id="4" name="Slide Number Placeholder 3">
            <a:extLst>
              <a:ext uri="{FF2B5EF4-FFF2-40B4-BE49-F238E27FC236}">
                <a16:creationId xmlns:a16="http://schemas.microsoft.com/office/drawing/2014/main" id="{F0115867-7C1D-42D2-9A35-86698CB5906D}"/>
              </a:ext>
            </a:extLst>
          </p:cNvPr>
          <p:cNvSpPr>
            <a:spLocks noGrp="1"/>
          </p:cNvSpPr>
          <p:nvPr>
            <p:ph type="sldNum" sz="quarter" idx="12"/>
          </p:nvPr>
        </p:nvSpPr>
        <p:spPr/>
        <p:txBody>
          <a:bodyPr/>
          <a:lstStyle/>
          <a:p>
            <a:pPr>
              <a:defRPr/>
            </a:pPr>
            <a:fld id="{0464900F-B49A-4E9C-A0E3-E5965452E233}" type="slidenum">
              <a:rPr lang="en-US" smtClean="0"/>
              <a:pPr>
                <a:defRPr/>
              </a:pPr>
              <a:t>16</a:t>
            </a:fld>
            <a:endParaRPr lang="en-US" dirty="0"/>
          </a:p>
        </p:txBody>
      </p:sp>
    </p:spTree>
    <p:extLst>
      <p:ext uri="{BB962C8B-B14F-4D97-AF65-F5344CB8AC3E}">
        <p14:creationId xmlns:p14="http://schemas.microsoft.com/office/powerpoint/2010/main" val="3262002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B48D0-8B30-4491-9F93-57D4B8719430}"/>
              </a:ext>
            </a:extLst>
          </p:cNvPr>
          <p:cNvSpPr>
            <a:spLocks noGrp="1"/>
          </p:cNvSpPr>
          <p:nvPr>
            <p:ph type="title"/>
          </p:nvPr>
        </p:nvSpPr>
        <p:spPr>
          <a:xfrm>
            <a:off x="341745" y="757382"/>
            <a:ext cx="11120696" cy="886348"/>
          </a:xfrm>
        </p:spPr>
        <p:txBody>
          <a:bodyPr>
            <a:normAutofit fontScale="90000"/>
          </a:bodyPr>
          <a:lstStyle/>
          <a:p>
            <a:r>
              <a:rPr lang="en-US" sz="4000" dirty="0">
                <a:solidFill>
                  <a:schemeClr val="accent1">
                    <a:lumMod val="75000"/>
                  </a:schemeClr>
                </a:solidFill>
                <a:latin typeface="Arial Rounded MT Bold" panose="020F0704030504030204" pitchFamily="34" charset="0"/>
              </a:rPr>
              <a:t>eCR Now: CDC’s Electronic Case Reporting System</a:t>
            </a:r>
            <a:br>
              <a:rPr lang="en-US" b="1" dirty="0">
                <a:solidFill>
                  <a:schemeClr val="accent1">
                    <a:lumMod val="75000"/>
                  </a:schemeClr>
                </a:solidFill>
              </a:rPr>
            </a:br>
            <a:r>
              <a:rPr lang="en-US" sz="2700" b="1" dirty="0">
                <a:solidFill>
                  <a:srgbClr val="C00000"/>
                </a:solidFill>
                <a:latin typeface="+mn-lt"/>
              </a:rPr>
              <a:t>What is the eCR Now Reporting?</a:t>
            </a:r>
            <a:br>
              <a:rPr lang="en-US" sz="4000" b="1" dirty="0">
                <a:solidFill>
                  <a:srgbClr val="C00000"/>
                </a:solidFill>
              </a:rPr>
            </a:br>
            <a:br>
              <a:rPr lang="en-US" sz="4000" b="1" dirty="0">
                <a:solidFill>
                  <a:schemeClr val="accent1">
                    <a:lumMod val="75000"/>
                  </a:schemeClr>
                </a:solidFill>
              </a:rPr>
            </a:br>
            <a:endParaRPr lang="en-US" sz="2700" b="1" dirty="0">
              <a:solidFill>
                <a:srgbClr val="C00000"/>
              </a:solidFill>
            </a:endParaRPr>
          </a:p>
        </p:txBody>
      </p:sp>
      <p:sp>
        <p:nvSpPr>
          <p:cNvPr id="4" name="Slide Number Placeholder 3">
            <a:extLst>
              <a:ext uri="{FF2B5EF4-FFF2-40B4-BE49-F238E27FC236}">
                <a16:creationId xmlns:a16="http://schemas.microsoft.com/office/drawing/2014/main" id="{F0115867-7C1D-42D2-9A35-86698CB5906D}"/>
              </a:ext>
            </a:extLst>
          </p:cNvPr>
          <p:cNvSpPr>
            <a:spLocks noGrp="1"/>
          </p:cNvSpPr>
          <p:nvPr>
            <p:ph type="sldNum" sz="quarter" idx="12"/>
          </p:nvPr>
        </p:nvSpPr>
        <p:spPr/>
        <p:txBody>
          <a:bodyPr/>
          <a:lstStyle/>
          <a:p>
            <a:pPr>
              <a:defRPr/>
            </a:pPr>
            <a:fld id="{0464900F-B49A-4E9C-A0E3-E5965452E233}" type="slidenum">
              <a:rPr lang="en-US" smtClean="0"/>
              <a:pPr>
                <a:defRPr/>
              </a:pPr>
              <a:t>17</a:t>
            </a:fld>
            <a:endParaRPr lang="en-US" dirty="0"/>
          </a:p>
        </p:txBody>
      </p:sp>
      <p:sp>
        <p:nvSpPr>
          <p:cNvPr id="5" name="Content Placeholder 4">
            <a:extLst>
              <a:ext uri="{FF2B5EF4-FFF2-40B4-BE49-F238E27FC236}">
                <a16:creationId xmlns:a16="http://schemas.microsoft.com/office/drawing/2014/main" id="{BFCC133F-E8F9-47C2-BE55-C71FF14D530F}"/>
              </a:ext>
            </a:extLst>
          </p:cNvPr>
          <p:cNvSpPr>
            <a:spLocks noGrp="1"/>
          </p:cNvSpPr>
          <p:nvPr>
            <p:ph idx="1"/>
          </p:nvPr>
        </p:nvSpPr>
        <p:spPr>
          <a:xfrm>
            <a:off x="831273" y="1643730"/>
            <a:ext cx="10522527" cy="4533233"/>
          </a:xfrm>
        </p:spPr>
        <p:txBody>
          <a:bodyPr>
            <a:normAutofit/>
          </a:bodyPr>
          <a:lstStyle/>
          <a:p>
            <a:r>
              <a:rPr lang="en-US" sz="2000" b="1" i="1" dirty="0"/>
              <a:t>CDC and the Association of Public Health Laboratories created the FHIR API for COVID reporting</a:t>
            </a:r>
            <a:r>
              <a:rPr lang="en-US" sz="1800" b="1" i="1" dirty="0"/>
              <a:t>: </a:t>
            </a:r>
          </a:p>
          <a:p>
            <a:pPr lvl="1">
              <a:buFont typeface="Courier New" panose="02070309020205020404" pitchFamily="49" charset="0"/>
              <a:buChar char="o"/>
            </a:pPr>
            <a:r>
              <a:rPr lang="en-US" sz="1800" dirty="0">
                <a:latin typeface="Arial Rounded MT Bold" panose="020F0704030504030204" pitchFamily="34" charset="0"/>
              </a:rPr>
              <a:t>Electronic case reports sent to a shared service platform managed by the Association of Public Health Laboratories (APHL (</a:t>
            </a:r>
            <a:r>
              <a:rPr lang="en-US" sz="1800" dirty="0">
                <a:latin typeface="Arial Rounded MT Bold" panose="020F0704030504030204" pitchFamily="34" charset="0"/>
                <a:hlinkClick r:id="rId2"/>
              </a:rPr>
              <a:t>https://www.aphl.org/programs/informatics/pages/aims_platform.aspx</a:t>
            </a:r>
            <a:r>
              <a:rPr lang="en-US" sz="1800" dirty="0">
                <a:latin typeface="Arial Rounded MT Bold" panose="020F0704030504030204" pitchFamily="34" charset="0"/>
              </a:rPr>
              <a:t>). The platform is called the </a:t>
            </a:r>
            <a:r>
              <a:rPr lang="en-US" sz="1800" b="1" i="1" dirty="0">
                <a:solidFill>
                  <a:srgbClr val="C00000"/>
                </a:solidFill>
                <a:latin typeface="Arial Rounded MT Bold" panose="020F0704030504030204" pitchFamily="34" charset="0"/>
              </a:rPr>
              <a:t>APHL Informatics Messaging Services (AIMS) platform.</a:t>
            </a:r>
            <a:endParaRPr lang="en-US" sz="1800" dirty="0">
              <a:latin typeface="Arial Rounded MT Bold" panose="020F0704030504030204" pitchFamily="34" charset="0"/>
            </a:endParaRPr>
          </a:p>
          <a:p>
            <a:pPr lvl="1">
              <a:buFont typeface="Courier New" panose="02070309020205020404" pitchFamily="49" charset="0"/>
              <a:buChar char="o"/>
            </a:pPr>
            <a:endParaRPr lang="en-US" sz="1800" dirty="0">
              <a:latin typeface="Arial Rounded MT Bold" panose="020F0704030504030204" pitchFamily="34" charset="0"/>
            </a:endParaRPr>
          </a:p>
          <a:p>
            <a:pPr lvl="1">
              <a:buFont typeface="Courier New" panose="02070309020205020404" pitchFamily="49" charset="0"/>
              <a:buChar char="o"/>
            </a:pPr>
            <a:r>
              <a:rPr lang="en-US" sz="1800" dirty="0">
                <a:latin typeface="Arial Rounded MT Bold" panose="020F0704030504030204" pitchFamily="34" charset="0"/>
              </a:rPr>
              <a:t>Does not go directly to a Public Health Agency.</a:t>
            </a:r>
          </a:p>
          <a:p>
            <a:pPr lvl="1">
              <a:buFont typeface="Courier New" panose="02070309020205020404" pitchFamily="49" charset="0"/>
              <a:buChar char="o"/>
            </a:pPr>
            <a:endParaRPr lang="en-US" sz="1800" dirty="0">
              <a:latin typeface="Arial Rounded MT Bold" panose="020F0704030504030204" pitchFamily="34" charset="0"/>
            </a:endParaRPr>
          </a:p>
          <a:p>
            <a:pPr lvl="1">
              <a:buFont typeface="Courier New" panose="02070309020205020404" pitchFamily="49" charset="0"/>
              <a:buChar char="o"/>
            </a:pPr>
            <a:r>
              <a:rPr lang="en-US" sz="1800" dirty="0">
                <a:latin typeface="Arial Rounded MT Bold" panose="020F0704030504030204" pitchFamily="34" charset="0"/>
              </a:rPr>
              <a:t>Information can be accessed by any public health agency that is connected to the eCR Now reporting system. </a:t>
            </a:r>
          </a:p>
          <a:p>
            <a:pPr lvl="1">
              <a:buFont typeface="Courier New" panose="02070309020205020404" pitchFamily="49" charset="0"/>
              <a:buChar char="o"/>
            </a:pPr>
            <a:endParaRPr lang="en-US" sz="1800" dirty="0">
              <a:latin typeface="Arial Rounded MT Bold" panose="020F0704030504030204" pitchFamily="34" charset="0"/>
            </a:endParaRPr>
          </a:p>
          <a:p>
            <a:pPr lvl="1">
              <a:buFont typeface="Courier New" panose="02070309020205020404" pitchFamily="49" charset="0"/>
              <a:buChar char="o"/>
            </a:pPr>
            <a:r>
              <a:rPr lang="en-US" sz="1800" dirty="0">
                <a:latin typeface="Arial Rounded MT Bold" panose="020F0704030504030204" pitchFamily="34" charset="0"/>
              </a:rPr>
              <a:t>Also means that any health care provider that has implemented the specifications for eCR Now and connected to the APHL system also has a connection with every State PHA, many large local health departments, and some territories that are also connected.</a:t>
            </a:r>
          </a:p>
        </p:txBody>
      </p:sp>
    </p:spTree>
    <p:extLst>
      <p:ext uri="{BB962C8B-B14F-4D97-AF65-F5344CB8AC3E}">
        <p14:creationId xmlns:p14="http://schemas.microsoft.com/office/powerpoint/2010/main" val="1899226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B48D0-8B30-4491-9F93-57D4B8719430}"/>
              </a:ext>
            </a:extLst>
          </p:cNvPr>
          <p:cNvSpPr>
            <a:spLocks noGrp="1"/>
          </p:cNvSpPr>
          <p:nvPr>
            <p:ph type="title"/>
          </p:nvPr>
        </p:nvSpPr>
        <p:spPr>
          <a:xfrm>
            <a:off x="323273" y="501650"/>
            <a:ext cx="11139168" cy="1142080"/>
          </a:xfrm>
        </p:spPr>
        <p:txBody>
          <a:bodyPr>
            <a:normAutofit fontScale="90000"/>
          </a:bodyPr>
          <a:lstStyle/>
          <a:p>
            <a:r>
              <a:rPr lang="en-US" sz="3600" dirty="0">
                <a:solidFill>
                  <a:schemeClr val="accent1">
                    <a:lumMod val="75000"/>
                  </a:schemeClr>
                </a:solidFill>
                <a:latin typeface="Arial Rounded MT Bold" panose="020F0704030504030204" pitchFamily="34" charset="0"/>
              </a:rPr>
              <a:t>eCR Now: CDC’s Electronic Case Reporting System</a:t>
            </a:r>
            <a:br>
              <a:rPr lang="en-US" b="1" dirty="0">
                <a:solidFill>
                  <a:schemeClr val="accent1">
                    <a:lumMod val="75000"/>
                  </a:schemeClr>
                </a:solidFill>
              </a:rPr>
            </a:br>
            <a:r>
              <a:rPr lang="en-US" sz="2700" b="1" dirty="0">
                <a:solidFill>
                  <a:srgbClr val="C00000"/>
                </a:solidFill>
                <a:latin typeface="+mn-lt"/>
              </a:rPr>
              <a:t>What is the eCR Now Reporting?</a:t>
            </a:r>
            <a:br>
              <a:rPr lang="en-US" sz="4000" b="1" dirty="0">
                <a:solidFill>
                  <a:srgbClr val="C00000"/>
                </a:solidFill>
              </a:rPr>
            </a:br>
            <a:br>
              <a:rPr lang="en-US" sz="4000" b="1" dirty="0">
                <a:solidFill>
                  <a:schemeClr val="accent1">
                    <a:lumMod val="75000"/>
                  </a:schemeClr>
                </a:solidFill>
              </a:rPr>
            </a:br>
            <a:endParaRPr lang="en-US" sz="2700" b="1" dirty="0">
              <a:solidFill>
                <a:srgbClr val="C00000"/>
              </a:solidFill>
            </a:endParaRPr>
          </a:p>
        </p:txBody>
      </p:sp>
      <p:sp>
        <p:nvSpPr>
          <p:cNvPr id="4" name="Slide Number Placeholder 3">
            <a:extLst>
              <a:ext uri="{FF2B5EF4-FFF2-40B4-BE49-F238E27FC236}">
                <a16:creationId xmlns:a16="http://schemas.microsoft.com/office/drawing/2014/main" id="{F0115867-7C1D-42D2-9A35-86698CB5906D}"/>
              </a:ext>
            </a:extLst>
          </p:cNvPr>
          <p:cNvSpPr>
            <a:spLocks noGrp="1"/>
          </p:cNvSpPr>
          <p:nvPr>
            <p:ph type="sldNum" sz="quarter" idx="12"/>
          </p:nvPr>
        </p:nvSpPr>
        <p:spPr/>
        <p:txBody>
          <a:bodyPr/>
          <a:lstStyle/>
          <a:p>
            <a:pPr>
              <a:defRPr/>
            </a:pPr>
            <a:fld id="{0464900F-B49A-4E9C-A0E3-E5965452E233}" type="slidenum">
              <a:rPr lang="en-US" smtClean="0"/>
              <a:pPr>
                <a:defRPr/>
              </a:pPr>
              <a:t>18</a:t>
            </a:fld>
            <a:endParaRPr lang="en-US" dirty="0"/>
          </a:p>
        </p:txBody>
      </p:sp>
      <p:pic>
        <p:nvPicPr>
          <p:cNvPr id="8" name="Content Placeholder 7">
            <a:extLst>
              <a:ext uri="{FF2B5EF4-FFF2-40B4-BE49-F238E27FC236}">
                <a16:creationId xmlns:a16="http://schemas.microsoft.com/office/drawing/2014/main" id="{5D183D38-2441-4CFB-9B24-A5A9F22E6FBE}"/>
              </a:ext>
            </a:extLst>
          </p:cNvPr>
          <p:cNvPicPr>
            <a:picLocks noGrp="1" noChangeAspect="1"/>
          </p:cNvPicPr>
          <p:nvPr>
            <p:ph idx="1"/>
          </p:nvPr>
        </p:nvPicPr>
        <p:blipFill>
          <a:blip r:embed="rId2"/>
          <a:stretch>
            <a:fillRect/>
          </a:stretch>
        </p:blipFill>
        <p:spPr>
          <a:xfrm>
            <a:off x="1627348" y="1246392"/>
            <a:ext cx="8277228" cy="3937658"/>
          </a:xfrm>
          <a:ln>
            <a:solidFill>
              <a:schemeClr val="accent1"/>
            </a:solidFill>
          </a:ln>
        </p:spPr>
      </p:pic>
      <p:sp>
        <p:nvSpPr>
          <p:cNvPr id="3" name="Arrow: Left-Right 2">
            <a:extLst>
              <a:ext uri="{FF2B5EF4-FFF2-40B4-BE49-F238E27FC236}">
                <a16:creationId xmlns:a16="http://schemas.microsoft.com/office/drawing/2014/main" id="{CE1D086B-A2EC-4AE6-B820-47A8CA6DD08C}"/>
              </a:ext>
            </a:extLst>
          </p:cNvPr>
          <p:cNvSpPr/>
          <p:nvPr/>
        </p:nvSpPr>
        <p:spPr>
          <a:xfrm>
            <a:off x="6434982" y="5503492"/>
            <a:ext cx="2478281" cy="852858"/>
          </a:xfrm>
          <a:prstGeom prst="lef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TextBox 4">
            <a:extLst>
              <a:ext uri="{FF2B5EF4-FFF2-40B4-BE49-F238E27FC236}">
                <a16:creationId xmlns:a16="http://schemas.microsoft.com/office/drawing/2014/main" id="{99A92113-C496-4B08-B337-A4A61DE5013C}"/>
              </a:ext>
            </a:extLst>
          </p:cNvPr>
          <p:cNvSpPr txBox="1"/>
          <p:nvPr/>
        </p:nvSpPr>
        <p:spPr>
          <a:xfrm>
            <a:off x="529839" y="5611608"/>
            <a:ext cx="2375731" cy="923330"/>
          </a:xfrm>
          <a:prstGeom prst="rect">
            <a:avLst/>
          </a:prstGeom>
          <a:noFill/>
        </p:spPr>
        <p:txBody>
          <a:bodyPr wrap="square" rtlCol="0">
            <a:spAutoFit/>
          </a:bodyPr>
          <a:lstStyle/>
          <a:p>
            <a:r>
              <a:rPr lang="en-US" b="1" i="1" dirty="0">
                <a:solidFill>
                  <a:schemeClr val="accent4">
                    <a:lumMod val="75000"/>
                  </a:schemeClr>
                </a:solidFill>
              </a:rPr>
              <a:t>Bi-directional process between CDC and the reporting provider:</a:t>
            </a:r>
          </a:p>
        </p:txBody>
      </p:sp>
      <p:sp>
        <p:nvSpPr>
          <p:cNvPr id="6" name="TextBox 5">
            <a:extLst>
              <a:ext uri="{FF2B5EF4-FFF2-40B4-BE49-F238E27FC236}">
                <a16:creationId xmlns:a16="http://schemas.microsoft.com/office/drawing/2014/main" id="{A61D0F7D-5BA5-4381-B85E-EFA506D520BD}"/>
              </a:ext>
            </a:extLst>
          </p:cNvPr>
          <p:cNvSpPr txBox="1"/>
          <p:nvPr/>
        </p:nvSpPr>
        <p:spPr>
          <a:xfrm>
            <a:off x="3640508" y="5611608"/>
            <a:ext cx="2589376" cy="738664"/>
          </a:xfrm>
          <a:prstGeom prst="rect">
            <a:avLst/>
          </a:prstGeom>
          <a:noFill/>
        </p:spPr>
        <p:txBody>
          <a:bodyPr wrap="square" rtlCol="0">
            <a:spAutoFit/>
          </a:bodyPr>
          <a:lstStyle/>
          <a:p>
            <a:r>
              <a:rPr lang="en-US" sz="1400" b="1" dirty="0"/>
              <a:t>Reporting by provider to CDC called “Electronic Initial Case Report” or “eICR”</a:t>
            </a:r>
          </a:p>
        </p:txBody>
      </p:sp>
      <p:sp>
        <p:nvSpPr>
          <p:cNvPr id="7" name="TextBox 6">
            <a:extLst>
              <a:ext uri="{FF2B5EF4-FFF2-40B4-BE49-F238E27FC236}">
                <a16:creationId xmlns:a16="http://schemas.microsoft.com/office/drawing/2014/main" id="{5ECDCCD4-232D-4616-B1B5-C716E28A63EC}"/>
              </a:ext>
            </a:extLst>
          </p:cNvPr>
          <p:cNvSpPr txBox="1"/>
          <p:nvPr/>
        </p:nvSpPr>
        <p:spPr>
          <a:xfrm>
            <a:off x="9297824" y="5497414"/>
            <a:ext cx="2281727" cy="954107"/>
          </a:xfrm>
          <a:prstGeom prst="rect">
            <a:avLst/>
          </a:prstGeom>
          <a:noFill/>
        </p:spPr>
        <p:txBody>
          <a:bodyPr wrap="square" rtlCol="0">
            <a:spAutoFit/>
          </a:bodyPr>
          <a:lstStyle/>
          <a:p>
            <a:r>
              <a:rPr lang="en-US" sz="1400" b="1" dirty="0"/>
              <a:t>CDC sends back a response to provider called a “Reportability Response” or “RR”</a:t>
            </a:r>
          </a:p>
        </p:txBody>
      </p:sp>
    </p:spTree>
    <p:extLst>
      <p:ext uri="{BB962C8B-B14F-4D97-AF65-F5344CB8AC3E}">
        <p14:creationId xmlns:p14="http://schemas.microsoft.com/office/powerpoint/2010/main" val="4087794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B48D0-8B30-4491-9F93-57D4B8719430}"/>
              </a:ext>
            </a:extLst>
          </p:cNvPr>
          <p:cNvSpPr>
            <a:spLocks noGrp="1"/>
          </p:cNvSpPr>
          <p:nvPr>
            <p:ph type="title"/>
          </p:nvPr>
        </p:nvSpPr>
        <p:spPr>
          <a:xfrm>
            <a:off x="440267" y="767644"/>
            <a:ext cx="11022174" cy="876086"/>
          </a:xfrm>
        </p:spPr>
        <p:txBody>
          <a:bodyPr>
            <a:normAutofit fontScale="90000"/>
          </a:bodyPr>
          <a:lstStyle/>
          <a:p>
            <a:r>
              <a:rPr lang="en-US" sz="3600" dirty="0">
                <a:solidFill>
                  <a:schemeClr val="accent1">
                    <a:lumMod val="75000"/>
                  </a:schemeClr>
                </a:solidFill>
                <a:latin typeface="Arial Rounded MT Bold" panose="020F0704030504030204" pitchFamily="34" charset="0"/>
              </a:rPr>
              <a:t>eCR Now: CDC’s Electronic Case Reporting System</a:t>
            </a:r>
            <a:br>
              <a:rPr lang="en-US" b="1" dirty="0">
                <a:solidFill>
                  <a:schemeClr val="accent1">
                    <a:lumMod val="75000"/>
                  </a:schemeClr>
                </a:solidFill>
              </a:rPr>
            </a:br>
            <a:r>
              <a:rPr lang="en-US" sz="2700" b="1" dirty="0">
                <a:solidFill>
                  <a:srgbClr val="C00000"/>
                </a:solidFill>
                <a:latin typeface="+mn-lt"/>
              </a:rPr>
              <a:t>What are the eCR Now Reporting Triggers?</a:t>
            </a:r>
            <a:br>
              <a:rPr lang="en-US" sz="4000" b="1" dirty="0">
                <a:solidFill>
                  <a:srgbClr val="C00000"/>
                </a:solidFill>
              </a:rPr>
            </a:br>
            <a:br>
              <a:rPr lang="en-US" sz="4000" b="1" dirty="0">
                <a:solidFill>
                  <a:schemeClr val="accent1">
                    <a:lumMod val="75000"/>
                  </a:schemeClr>
                </a:solidFill>
              </a:rPr>
            </a:br>
            <a:endParaRPr lang="en-US" sz="2700" b="1" dirty="0">
              <a:solidFill>
                <a:srgbClr val="C00000"/>
              </a:solidFill>
            </a:endParaRPr>
          </a:p>
        </p:txBody>
      </p:sp>
      <p:sp>
        <p:nvSpPr>
          <p:cNvPr id="4" name="Slide Number Placeholder 3">
            <a:extLst>
              <a:ext uri="{FF2B5EF4-FFF2-40B4-BE49-F238E27FC236}">
                <a16:creationId xmlns:a16="http://schemas.microsoft.com/office/drawing/2014/main" id="{F0115867-7C1D-42D2-9A35-86698CB5906D}"/>
              </a:ext>
            </a:extLst>
          </p:cNvPr>
          <p:cNvSpPr>
            <a:spLocks noGrp="1"/>
          </p:cNvSpPr>
          <p:nvPr>
            <p:ph type="sldNum" sz="quarter" idx="12"/>
          </p:nvPr>
        </p:nvSpPr>
        <p:spPr/>
        <p:txBody>
          <a:bodyPr/>
          <a:lstStyle/>
          <a:p>
            <a:pPr>
              <a:defRPr/>
            </a:pPr>
            <a:fld id="{0464900F-B49A-4E9C-A0E3-E5965452E233}" type="slidenum">
              <a:rPr lang="en-US" smtClean="0"/>
              <a:pPr>
                <a:defRPr/>
              </a:pPr>
              <a:t>19</a:t>
            </a:fld>
            <a:endParaRPr lang="en-US" dirty="0"/>
          </a:p>
        </p:txBody>
      </p:sp>
      <p:graphicFrame>
        <p:nvGraphicFramePr>
          <p:cNvPr id="6" name="Table 8">
            <a:extLst>
              <a:ext uri="{FF2B5EF4-FFF2-40B4-BE49-F238E27FC236}">
                <a16:creationId xmlns:a16="http://schemas.microsoft.com/office/drawing/2014/main" id="{C8E92C75-6A7F-4586-A5E1-49B2F3874AC8}"/>
              </a:ext>
            </a:extLst>
          </p:cNvPr>
          <p:cNvGraphicFramePr>
            <a:graphicFrameLocks noGrp="1"/>
          </p:cNvGraphicFramePr>
          <p:nvPr>
            <p:extLst>
              <p:ext uri="{D42A27DB-BD31-4B8C-83A1-F6EECF244321}">
                <p14:modId xmlns:p14="http://schemas.microsoft.com/office/powerpoint/2010/main" val="2484684751"/>
              </p:ext>
            </p:extLst>
          </p:nvPr>
        </p:nvGraphicFramePr>
        <p:xfrm>
          <a:off x="936979" y="1527244"/>
          <a:ext cx="9802358" cy="5003837"/>
        </p:xfrm>
        <a:graphic>
          <a:graphicData uri="http://schemas.openxmlformats.org/drawingml/2006/table">
            <a:tbl>
              <a:tblPr firstRow="1" bandRow="1">
                <a:tableStyleId>{BC89EF96-8CEA-46FF-86C4-4CE0E7609802}</a:tableStyleId>
              </a:tblPr>
              <a:tblGrid>
                <a:gridCol w="4905462">
                  <a:extLst>
                    <a:ext uri="{9D8B030D-6E8A-4147-A177-3AD203B41FA5}">
                      <a16:colId xmlns:a16="http://schemas.microsoft.com/office/drawing/2014/main" val="3970103453"/>
                    </a:ext>
                  </a:extLst>
                </a:gridCol>
                <a:gridCol w="4896896">
                  <a:extLst>
                    <a:ext uri="{9D8B030D-6E8A-4147-A177-3AD203B41FA5}">
                      <a16:colId xmlns:a16="http://schemas.microsoft.com/office/drawing/2014/main" val="2892911089"/>
                    </a:ext>
                  </a:extLst>
                </a:gridCol>
              </a:tblGrid>
              <a:tr h="466926">
                <a:tc gridSpan="2">
                  <a:txBody>
                    <a:bodyPr/>
                    <a:lstStyle/>
                    <a:p>
                      <a:pPr algn="ctr"/>
                      <a:r>
                        <a:rPr lang="en-US" sz="1600" dirty="0"/>
                        <a:t>TRIGGER EVENTS FOR TRANSMISSION OF AN ELECTRONIC INITIAL CASE REPORT</a:t>
                      </a:r>
                    </a:p>
                  </a:txBody>
                  <a:tcPr anchor="ctr"/>
                </a:tc>
                <a:tc hMerge="1">
                  <a:txBody>
                    <a:bodyPr/>
                    <a:lstStyle/>
                    <a:p>
                      <a:endParaRPr lang="en-US" dirty="0"/>
                    </a:p>
                  </a:txBody>
                  <a:tcPr/>
                </a:tc>
                <a:extLst>
                  <a:ext uri="{0D108BD9-81ED-4DB2-BD59-A6C34878D82A}">
                    <a16:rowId xmlns:a16="http://schemas.microsoft.com/office/drawing/2014/main" val="4057016987"/>
                  </a:ext>
                </a:extLst>
              </a:tr>
              <a:tr h="800943">
                <a:tc>
                  <a:txBody>
                    <a:bodyPr/>
                    <a:lstStyle/>
                    <a:p>
                      <a:r>
                        <a:rPr lang="en-US" sz="1400" b="1" dirty="0"/>
                        <a:t>Diagnosis (SNOMED, ICD-10 CM)</a:t>
                      </a:r>
                    </a:p>
                  </a:txBody>
                  <a:tcPr/>
                </a:tc>
                <a:tc>
                  <a:txBody>
                    <a:bodyPr/>
                    <a:lstStyle/>
                    <a:p>
                      <a:r>
                        <a:rPr lang="en-US" sz="1400" b="1" dirty="0"/>
                        <a:t>An eICR will be triggered when a diagnosis is recorded in the EHR that matches a value within the eRSD “Diagnosis Problem” value set. These codes could be held in problem list or diagnosis fields.</a:t>
                      </a:r>
                    </a:p>
                  </a:txBody>
                  <a:tcPr/>
                </a:tc>
                <a:extLst>
                  <a:ext uri="{0D108BD9-81ED-4DB2-BD59-A6C34878D82A}">
                    <a16:rowId xmlns:a16="http://schemas.microsoft.com/office/drawing/2014/main" val="1042332533"/>
                  </a:ext>
                </a:extLst>
              </a:tr>
              <a:tr h="800943">
                <a:tc>
                  <a:txBody>
                    <a:bodyPr/>
                    <a:lstStyle/>
                    <a:p>
                      <a:r>
                        <a:rPr lang="en-US" sz="1400" b="1" dirty="0"/>
                        <a:t>Lab Results (SNOMED) </a:t>
                      </a:r>
                    </a:p>
                  </a:txBody>
                  <a:tcPr/>
                </a:tc>
                <a:tc>
                  <a:txBody>
                    <a:bodyPr/>
                    <a:lstStyle/>
                    <a:p>
                      <a:r>
                        <a:rPr lang="en-US" sz="1400" b="1" dirty="0"/>
                        <a:t>An eICR will be triggered when a laboratory result is received by the EHR where the laboratory result matches a value within the eRSD “Organism Substance” value set. </a:t>
                      </a:r>
                    </a:p>
                  </a:txBody>
                  <a:tcPr/>
                </a:tc>
                <a:extLst>
                  <a:ext uri="{0D108BD9-81ED-4DB2-BD59-A6C34878D82A}">
                    <a16:rowId xmlns:a16="http://schemas.microsoft.com/office/drawing/2014/main" val="2673660221"/>
                  </a:ext>
                </a:extLst>
              </a:tr>
              <a:tr h="800943">
                <a:tc>
                  <a:txBody>
                    <a:bodyPr/>
                    <a:lstStyle/>
                    <a:p>
                      <a:r>
                        <a:rPr lang="en-US" sz="1400" b="1" dirty="0"/>
                        <a:t>Lab Result Test Name (LOINC)</a:t>
                      </a:r>
                    </a:p>
                  </a:txBody>
                  <a:tcPr/>
                </a:tc>
                <a:tc>
                  <a:txBody>
                    <a:bodyPr/>
                    <a:lstStyle/>
                    <a:p>
                      <a:r>
                        <a:rPr lang="en-US" sz="1400" b="1" dirty="0"/>
                        <a:t>An eICR will be triggered when a laboratory result is received by the EHR where the laboratory test name matches a value within the eRSD “Lab Observation Test Name” value set.</a:t>
                      </a:r>
                    </a:p>
                  </a:txBody>
                  <a:tcPr/>
                </a:tc>
                <a:extLst>
                  <a:ext uri="{0D108BD9-81ED-4DB2-BD59-A6C34878D82A}">
                    <a16:rowId xmlns:a16="http://schemas.microsoft.com/office/drawing/2014/main" val="1943876719"/>
                  </a:ext>
                </a:extLst>
              </a:tr>
              <a:tr h="1258625">
                <a:tc>
                  <a:txBody>
                    <a:bodyPr/>
                    <a:lstStyle/>
                    <a:p>
                      <a:r>
                        <a:rPr lang="en-US" sz="1400" b="1" dirty="0"/>
                        <a:t>Lab Orders (LOINC)</a:t>
                      </a:r>
                    </a:p>
                  </a:txBody>
                  <a:tcPr/>
                </a:tc>
                <a:tc>
                  <a:txBody>
                    <a:bodyPr/>
                    <a:lstStyle/>
                    <a:p>
                      <a:r>
                        <a:rPr lang="en-US" sz="1400" b="1" dirty="0"/>
                        <a:t>An eICR will be triggered when a laboratory order is placed where the lab order matches a value within the eRSD “Lab Order Test Name” value set. Note: Because this trigger handles reporting on suspicion of a condition to meet related laws, this triggering should occur before lab results are available. </a:t>
                      </a:r>
                    </a:p>
                  </a:txBody>
                  <a:tcPr/>
                </a:tc>
                <a:extLst>
                  <a:ext uri="{0D108BD9-81ED-4DB2-BD59-A6C34878D82A}">
                    <a16:rowId xmlns:a16="http://schemas.microsoft.com/office/drawing/2014/main" val="3962704757"/>
                  </a:ext>
                </a:extLst>
              </a:tr>
              <a:tr h="630605">
                <a:tc>
                  <a:txBody>
                    <a:bodyPr/>
                    <a:lstStyle/>
                    <a:p>
                      <a:r>
                        <a:rPr lang="en-US" sz="1400" b="1" dirty="0"/>
                        <a:t>Medication (CVX, RXNORM, SNOMED)</a:t>
                      </a:r>
                    </a:p>
                  </a:txBody>
                  <a:tcPr/>
                </a:tc>
                <a:tc>
                  <a:txBody>
                    <a:bodyPr/>
                    <a:lstStyle/>
                    <a:p>
                      <a:r>
                        <a:rPr lang="en-US" sz="1400" b="1" dirty="0"/>
                        <a:t>An eICR can be triggered when a medication is administered or prescribed and matches a value within the eRSD “Medication” value set. </a:t>
                      </a:r>
                    </a:p>
                  </a:txBody>
                  <a:tcPr/>
                </a:tc>
                <a:extLst>
                  <a:ext uri="{0D108BD9-81ED-4DB2-BD59-A6C34878D82A}">
                    <a16:rowId xmlns:a16="http://schemas.microsoft.com/office/drawing/2014/main" val="1994844275"/>
                  </a:ext>
                </a:extLst>
              </a:tr>
            </a:tbl>
          </a:graphicData>
        </a:graphic>
      </p:graphicFrame>
    </p:spTree>
    <p:extLst>
      <p:ext uri="{BB962C8B-B14F-4D97-AF65-F5344CB8AC3E}">
        <p14:creationId xmlns:p14="http://schemas.microsoft.com/office/powerpoint/2010/main" val="2191709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F642E-13DF-475D-9C22-A802001C2847}"/>
              </a:ext>
            </a:extLst>
          </p:cNvPr>
          <p:cNvSpPr>
            <a:spLocks noGrp="1"/>
          </p:cNvSpPr>
          <p:nvPr>
            <p:ph type="title"/>
          </p:nvPr>
        </p:nvSpPr>
        <p:spPr>
          <a:xfrm>
            <a:off x="295303" y="319088"/>
            <a:ext cx="11801475" cy="979488"/>
          </a:xfrm>
        </p:spPr>
        <p:txBody>
          <a:bodyPr>
            <a:normAutofit fontScale="90000"/>
          </a:bodyPr>
          <a:lstStyle/>
          <a:p>
            <a:pPr algn="ctr"/>
            <a:r>
              <a:rPr lang="en-US" sz="4000" dirty="0">
                <a:solidFill>
                  <a:srgbClr val="359CA1"/>
                </a:solidFill>
                <a:latin typeface="Arial Rounded MT Bold" panose="020F0704030504030204" pitchFamily="34" charset="0"/>
                <a:ea typeface="Open Sans" panose="020B0606030504020204" pitchFamily="34" charset="0"/>
                <a:cs typeface="Open Sans" panose="020B0606030504020204" pitchFamily="34" charset="0"/>
              </a:rPr>
              <a:t>General Policy Changes:</a:t>
            </a:r>
            <a:br>
              <a:rPr lang="en-US" sz="4000" dirty="0">
                <a:solidFill>
                  <a:srgbClr val="359CA1"/>
                </a:solidFill>
                <a:latin typeface="Arial Rounded MT Bold" panose="020F0704030504030204" pitchFamily="34" charset="0"/>
                <a:ea typeface="Open Sans" panose="020B0606030504020204" pitchFamily="34" charset="0"/>
                <a:cs typeface="Open Sans" panose="020B0606030504020204" pitchFamily="34" charset="0"/>
              </a:rPr>
            </a:br>
            <a:r>
              <a:rPr lang="en-US" sz="3100" b="1" i="1" dirty="0">
                <a:solidFill>
                  <a:srgbClr val="359CA1"/>
                </a:solidFill>
                <a:latin typeface="Open Sans" panose="020B0606030504020204" pitchFamily="34" charset="0"/>
                <a:ea typeface="Open Sans" panose="020B0606030504020204" pitchFamily="34" charset="0"/>
                <a:cs typeface="Open Sans" panose="020B0606030504020204" pitchFamily="34" charset="0"/>
              </a:rPr>
              <a:t>Statutes and Regulations</a:t>
            </a:r>
            <a:br>
              <a:rPr lang="en-US" sz="3100" b="1" i="1" dirty="0">
                <a:solidFill>
                  <a:srgbClr val="359CA1"/>
                </a:solidFill>
                <a:latin typeface="Open Sans" panose="020B0606030504020204" pitchFamily="34" charset="0"/>
                <a:ea typeface="Open Sans" panose="020B0606030504020204" pitchFamily="34" charset="0"/>
                <a:cs typeface="Open Sans" panose="020B0606030504020204" pitchFamily="34" charset="0"/>
              </a:rPr>
            </a:br>
            <a:r>
              <a:rPr lang="en-US" sz="3100" b="1" i="1" dirty="0">
                <a:solidFill>
                  <a:srgbClr val="359CA1"/>
                </a:solidFill>
                <a:latin typeface="Open Sans" panose="020B0606030504020204" pitchFamily="34" charset="0"/>
                <a:ea typeface="Open Sans" panose="020B0606030504020204" pitchFamily="34" charset="0"/>
                <a:cs typeface="Open Sans" panose="020B0606030504020204" pitchFamily="34" charset="0"/>
              </a:rPr>
              <a:t>Ohio Board of Pharmacy</a:t>
            </a:r>
          </a:p>
        </p:txBody>
      </p:sp>
      <p:sp>
        <p:nvSpPr>
          <p:cNvPr id="4" name="Slide Number Placeholder 3">
            <a:extLst>
              <a:ext uri="{FF2B5EF4-FFF2-40B4-BE49-F238E27FC236}">
                <a16:creationId xmlns:a16="http://schemas.microsoft.com/office/drawing/2014/main" id="{79DBB20B-D991-4872-B338-3567C2E46791}"/>
              </a:ext>
            </a:extLst>
          </p:cNvPr>
          <p:cNvSpPr>
            <a:spLocks noGrp="1"/>
          </p:cNvSpPr>
          <p:nvPr>
            <p:ph type="sldNum" sz="quarter" idx="12"/>
          </p:nvPr>
        </p:nvSpPr>
        <p:spPr/>
        <p:txBody>
          <a:bodyPr/>
          <a:lstStyle/>
          <a:p>
            <a:pPr>
              <a:defRPr/>
            </a:pPr>
            <a:fld id="{0464900F-B49A-4E9C-A0E3-E5965452E233}" type="slidenum">
              <a:rPr lang="en-US" smtClean="0"/>
              <a:pPr>
                <a:defRPr/>
              </a:pPr>
              <a:t>2</a:t>
            </a:fld>
            <a:endParaRPr lang="en-US" dirty="0"/>
          </a:p>
        </p:txBody>
      </p:sp>
      <p:pic>
        <p:nvPicPr>
          <p:cNvPr id="9" name="Picture 8">
            <a:extLst>
              <a:ext uri="{FF2B5EF4-FFF2-40B4-BE49-F238E27FC236}">
                <a16:creationId xmlns:a16="http://schemas.microsoft.com/office/drawing/2014/main" id="{969CAFB5-66BA-4ECA-99DA-FFE557F9E748}"/>
              </a:ext>
              <a:ext uri="{C183D7F6-B498-43B3-948B-1728B52AA6E4}">
                <adec:decorative xmlns:adec="http://schemas.microsoft.com/office/drawing/2017/decorative" val="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1564887"/>
            <a:ext cx="7404793" cy="4525151"/>
          </a:xfrm>
          <a:prstGeom prst="rect">
            <a:avLst/>
          </a:prstGeom>
        </p:spPr>
      </p:pic>
      <p:sp>
        <p:nvSpPr>
          <p:cNvPr id="5" name="TextBox 4">
            <a:extLst>
              <a:ext uri="{FF2B5EF4-FFF2-40B4-BE49-F238E27FC236}">
                <a16:creationId xmlns:a16="http://schemas.microsoft.com/office/drawing/2014/main" id="{98E3F7CD-ED95-E36F-A1EA-E1C9F8786557}"/>
              </a:ext>
            </a:extLst>
          </p:cNvPr>
          <p:cNvSpPr txBox="1"/>
          <p:nvPr/>
        </p:nvSpPr>
        <p:spPr>
          <a:xfrm>
            <a:off x="7156580" y="2565918"/>
            <a:ext cx="3769567" cy="2554545"/>
          </a:xfrm>
          <a:prstGeom prst="rect">
            <a:avLst/>
          </a:prstGeom>
          <a:noFill/>
        </p:spPr>
        <p:txBody>
          <a:bodyPr wrap="square" rtlCol="0">
            <a:spAutoFit/>
          </a:bodyPr>
          <a:lstStyle/>
          <a:p>
            <a:r>
              <a:rPr lang="en-US" sz="4000" dirty="0">
                <a:latin typeface="Arial Rounded MT Bold" panose="020F0704030504030204" pitchFamily="34" charset="0"/>
              </a:rPr>
              <a:t>ePrescribing of Controlled Substances</a:t>
            </a:r>
          </a:p>
          <a:p>
            <a:pPr algn="ctr"/>
            <a:r>
              <a:rPr lang="en-US" sz="4000" dirty="0">
                <a:latin typeface="Arial Rounded MT Bold" panose="020F0704030504030204" pitchFamily="34" charset="0"/>
              </a:rPr>
              <a:t>(EPCS)</a:t>
            </a:r>
          </a:p>
        </p:txBody>
      </p:sp>
    </p:spTree>
    <p:extLst>
      <p:ext uri="{BB962C8B-B14F-4D97-AF65-F5344CB8AC3E}">
        <p14:creationId xmlns:p14="http://schemas.microsoft.com/office/powerpoint/2010/main" val="1937816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B48D0-8B30-4491-9F93-57D4B8719430}"/>
              </a:ext>
            </a:extLst>
          </p:cNvPr>
          <p:cNvSpPr>
            <a:spLocks noGrp="1"/>
          </p:cNvSpPr>
          <p:nvPr>
            <p:ph type="title"/>
          </p:nvPr>
        </p:nvSpPr>
        <p:spPr>
          <a:xfrm>
            <a:off x="823865" y="289711"/>
            <a:ext cx="10638576" cy="2082297"/>
          </a:xfrm>
        </p:spPr>
        <p:txBody>
          <a:bodyPr>
            <a:normAutofit fontScale="90000"/>
          </a:bodyPr>
          <a:lstStyle/>
          <a:p>
            <a:r>
              <a:rPr lang="en-US" sz="3600" dirty="0">
                <a:solidFill>
                  <a:schemeClr val="accent1">
                    <a:lumMod val="75000"/>
                  </a:schemeClr>
                </a:solidFill>
                <a:latin typeface="Arial Rounded MT Bold" panose="020F0704030504030204" pitchFamily="34" charset="0"/>
              </a:rPr>
              <a:t>What must a provider be doing to meet the measure for 2022 </a:t>
            </a:r>
            <a:r>
              <a:rPr lang="en-US" sz="3600" i="1" dirty="0">
                <a:solidFill>
                  <a:schemeClr val="accent1">
                    <a:lumMod val="75000"/>
                  </a:schemeClr>
                </a:solidFill>
                <a:latin typeface="Arial Rounded MT Bold" panose="020F0704030504030204" pitchFamily="34" charset="0"/>
              </a:rPr>
              <a:t>Promoting Interoperability</a:t>
            </a:r>
            <a:r>
              <a:rPr lang="en-US" sz="3600" dirty="0">
                <a:solidFill>
                  <a:schemeClr val="accent1">
                    <a:lumMod val="75000"/>
                  </a:schemeClr>
                </a:solidFill>
                <a:latin typeface="Arial Rounded MT Bold" panose="020F0704030504030204" pitchFamily="34" charset="0"/>
              </a:rPr>
              <a:t>?</a:t>
            </a:r>
            <a:br>
              <a:rPr lang="en-US" sz="3600" dirty="0">
                <a:solidFill>
                  <a:schemeClr val="accent1">
                    <a:lumMod val="75000"/>
                  </a:schemeClr>
                </a:solidFill>
                <a:latin typeface="Arial Rounded MT Bold" panose="020F0704030504030204" pitchFamily="34" charset="0"/>
              </a:rPr>
            </a:br>
            <a:br>
              <a:rPr lang="en-US" sz="3600" dirty="0">
                <a:solidFill>
                  <a:srgbClr val="138BD9"/>
                </a:solidFill>
                <a:latin typeface="Arial Rounded MT Bold" panose="020F0704030504030204" pitchFamily="34" charset="0"/>
              </a:rPr>
            </a:br>
            <a:br>
              <a:rPr lang="en-US" sz="4000" b="1" dirty="0">
                <a:solidFill>
                  <a:schemeClr val="accent1">
                    <a:lumMod val="75000"/>
                  </a:schemeClr>
                </a:solidFill>
              </a:rPr>
            </a:br>
            <a:endParaRPr lang="en-US" sz="2700" b="1" dirty="0">
              <a:solidFill>
                <a:srgbClr val="C00000"/>
              </a:solidFill>
            </a:endParaRPr>
          </a:p>
        </p:txBody>
      </p:sp>
      <p:sp>
        <p:nvSpPr>
          <p:cNvPr id="4" name="Slide Number Placeholder 3">
            <a:extLst>
              <a:ext uri="{FF2B5EF4-FFF2-40B4-BE49-F238E27FC236}">
                <a16:creationId xmlns:a16="http://schemas.microsoft.com/office/drawing/2014/main" id="{F0115867-7C1D-42D2-9A35-86698CB5906D}"/>
              </a:ext>
            </a:extLst>
          </p:cNvPr>
          <p:cNvSpPr>
            <a:spLocks noGrp="1"/>
          </p:cNvSpPr>
          <p:nvPr>
            <p:ph type="sldNum" sz="quarter" idx="12"/>
          </p:nvPr>
        </p:nvSpPr>
        <p:spPr/>
        <p:txBody>
          <a:bodyPr/>
          <a:lstStyle/>
          <a:p>
            <a:pPr>
              <a:defRPr/>
            </a:pPr>
            <a:fld id="{0464900F-B49A-4E9C-A0E3-E5965452E233}" type="slidenum">
              <a:rPr lang="en-US" smtClean="0"/>
              <a:pPr>
                <a:defRPr/>
              </a:pPr>
              <a:t>20</a:t>
            </a:fld>
            <a:endParaRPr lang="en-US" dirty="0"/>
          </a:p>
        </p:txBody>
      </p:sp>
      <p:sp>
        <p:nvSpPr>
          <p:cNvPr id="5" name="Content Placeholder 4">
            <a:extLst>
              <a:ext uri="{FF2B5EF4-FFF2-40B4-BE49-F238E27FC236}">
                <a16:creationId xmlns:a16="http://schemas.microsoft.com/office/drawing/2014/main" id="{BFCC133F-E8F9-47C2-BE55-C71FF14D530F}"/>
              </a:ext>
            </a:extLst>
          </p:cNvPr>
          <p:cNvSpPr>
            <a:spLocks noGrp="1"/>
          </p:cNvSpPr>
          <p:nvPr>
            <p:ph idx="1"/>
          </p:nvPr>
        </p:nvSpPr>
        <p:spPr>
          <a:xfrm>
            <a:off x="1542473" y="2466109"/>
            <a:ext cx="8765309" cy="3710853"/>
          </a:xfrm>
        </p:spPr>
        <p:txBody>
          <a:bodyPr>
            <a:normAutofit/>
          </a:bodyPr>
          <a:lstStyle/>
          <a:p>
            <a:r>
              <a:rPr lang="en-US" sz="1800" dirty="0">
                <a:latin typeface="Arial Rounded MT Bold" panose="020F0704030504030204" pitchFamily="34" charset="0"/>
              </a:rPr>
              <a:t>To be </a:t>
            </a:r>
            <a:r>
              <a:rPr lang="en-US" sz="1800" b="1" dirty="0">
                <a:latin typeface="Arial Rounded MT Bold" panose="020F0704030504030204" pitchFamily="34" charset="0"/>
              </a:rPr>
              <a:t>“actively engaged” </a:t>
            </a:r>
            <a:r>
              <a:rPr lang="en-US" sz="1800" dirty="0">
                <a:latin typeface="Arial Rounded MT Bold" panose="020F0704030504030204" pitchFamily="34" charset="0"/>
              </a:rPr>
              <a:t>provider must either be sending production data to eCR Now or be in the process of working towards connecting to send data (i.e., be registered through the Ohio Department of Health when its website opens and be technically ready to work with the vendor). </a:t>
            </a:r>
          </a:p>
          <a:p>
            <a:pPr marL="0" indent="0">
              <a:buNone/>
            </a:pPr>
            <a:endParaRPr lang="en-US" sz="1800" dirty="0">
              <a:latin typeface="Arial Rounded MT Bold" panose="020F0704030504030204" pitchFamily="34" charset="0"/>
            </a:endParaRPr>
          </a:p>
          <a:p>
            <a:r>
              <a:rPr lang="en-US" sz="1800" dirty="0">
                <a:latin typeface="Arial Rounded MT Bold" panose="020F0704030504030204" pitchFamily="34" charset="0"/>
              </a:rPr>
              <a:t>If attesting ‘Yes’ to meeting Electronic Case Reporting, provider must have registered by the 60</a:t>
            </a:r>
            <a:r>
              <a:rPr lang="en-US" sz="1800" baseline="30000" dirty="0">
                <a:latin typeface="Arial Rounded MT Bold" panose="020F0704030504030204" pitchFamily="34" charset="0"/>
              </a:rPr>
              <a:t>th</a:t>
            </a:r>
            <a:r>
              <a:rPr lang="en-US" sz="1800" dirty="0">
                <a:latin typeface="Arial Rounded MT Bold" panose="020F0704030504030204" pitchFamily="34" charset="0"/>
              </a:rPr>
              <a:t> day of the reporting period (November 30, 2022) and be awaiting an invitation to begin testing and validation.</a:t>
            </a:r>
          </a:p>
          <a:p>
            <a:pPr marL="0" indent="0">
              <a:buNone/>
            </a:pPr>
            <a:endParaRPr lang="en-US" sz="1800" dirty="0">
              <a:latin typeface="Arial Rounded MT Bold" panose="020F0704030504030204" pitchFamily="34" charset="0"/>
            </a:endParaRPr>
          </a:p>
          <a:p>
            <a:pPr marL="0" indent="0">
              <a:buNone/>
            </a:pPr>
            <a:endParaRPr lang="en-US" sz="1800" dirty="0"/>
          </a:p>
        </p:txBody>
      </p:sp>
      <p:sp>
        <p:nvSpPr>
          <p:cNvPr id="3" name="TextBox 2">
            <a:extLst>
              <a:ext uri="{FF2B5EF4-FFF2-40B4-BE49-F238E27FC236}">
                <a16:creationId xmlns:a16="http://schemas.microsoft.com/office/drawing/2014/main" id="{E1FE4203-12DE-4DDA-BB96-5F6E99A95E4A}"/>
              </a:ext>
            </a:extLst>
          </p:cNvPr>
          <p:cNvSpPr txBox="1"/>
          <p:nvPr/>
        </p:nvSpPr>
        <p:spPr>
          <a:xfrm>
            <a:off x="823866" y="1186249"/>
            <a:ext cx="10544270" cy="830997"/>
          </a:xfrm>
          <a:prstGeom prst="rect">
            <a:avLst/>
          </a:prstGeom>
          <a:noFill/>
        </p:spPr>
        <p:txBody>
          <a:bodyPr wrap="square" rtlCol="0">
            <a:spAutoFit/>
          </a:bodyPr>
          <a:lstStyle/>
          <a:p>
            <a:r>
              <a:rPr lang="en-US" sz="2400" b="1" dirty="0">
                <a:solidFill>
                  <a:srgbClr val="C00000"/>
                </a:solidFill>
                <a:cs typeface="Calibri Light" panose="020F0302020204030204" pitchFamily="34" charset="0"/>
              </a:rPr>
              <a:t>Providers have two options in 2022 to meet Public Health Reporting measure for Electronic Case Reporting</a:t>
            </a:r>
            <a:endParaRPr lang="en-US" sz="2400" dirty="0">
              <a:solidFill>
                <a:srgbClr val="C00000"/>
              </a:solidFill>
              <a:cs typeface="Calibri Light" panose="020F0302020204030204" pitchFamily="34" charset="0"/>
            </a:endParaRPr>
          </a:p>
        </p:txBody>
      </p:sp>
    </p:spTree>
    <p:extLst>
      <p:ext uri="{BB962C8B-B14F-4D97-AF65-F5344CB8AC3E}">
        <p14:creationId xmlns:p14="http://schemas.microsoft.com/office/powerpoint/2010/main" val="3003825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B48D0-8B30-4491-9F93-57D4B8719430}"/>
              </a:ext>
            </a:extLst>
          </p:cNvPr>
          <p:cNvSpPr>
            <a:spLocks noGrp="1"/>
          </p:cNvSpPr>
          <p:nvPr>
            <p:ph type="title"/>
          </p:nvPr>
        </p:nvSpPr>
        <p:spPr>
          <a:xfrm>
            <a:off x="823864" y="145100"/>
            <a:ext cx="10638576" cy="2082297"/>
          </a:xfrm>
        </p:spPr>
        <p:txBody>
          <a:bodyPr>
            <a:normAutofit/>
          </a:bodyPr>
          <a:lstStyle/>
          <a:p>
            <a:r>
              <a:rPr lang="en-US" sz="3600" dirty="0">
                <a:solidFill>
                  <a:schemeClr val="accent1">
                    <a:lumMod val="75000"/>
                  </a:schemeClr>
                </a:solidFill>
                <a:latin typeface="Arial Rounded MT Bold" panose="020F0704030504030204" pitchFamily="34" charset="0"/>
              </a:rPr>
              <a:t>Registering with Ohio Department of Health for Electronic Case Reporting</a:t>
            </a:r>
            <a:br>
              <a:rPr lang="en-US" sz="4000" b="1" dirty="0">
                <a:solidFill>
                  <a:schemeClr val="accent1">
                    <a:lumMod val="75000"/>
                  </a:schemeClr>
                </a:solidFill>
              </a:rPr>
            </a:br>
            <a:endParaRPr lang="en-US" sz="2700" b="1" dirty="0">
              <a:solidFill>
                <a:srgbClr val="C00000"/>
              </a:solidFill>
            </a:endParaRPr>
          </a:p>
        </p:txBody>
      </p:sp>
      <p:sp>
        <p:nvSpPr>
          <p:cNvPr id="4" name="Slide Number Placeholder 3">
            <a:extLst>
              <a:ext uri="{FF2B5EF4-FFF2-40B4-BE49-F238E27FC236}">
                <a16:creationId xmlns:a16="http://schemas.microsoft.com/office/drawing/2014/main" id="{F0115867-7C1D-42D2-9A35-86698CB5906D}"/>
              </a:ext>
            </a:extLst>
          </p:cNvPr>
          <p:cNvSpPr>
            <a:spLocks noGrp="1"/>
          </p:cNvSpPr>
          <p:nvPr>
            <p:ph type="sldNum" sz="quarter" idx="12"/>
          </p:nvPr>
        </p:nvSpPr>
        <p:spPr/>
        <p:txBody>
          <a:bodyPr/>
          <a:lstStyle/>
          <a:p>
            <a:pPr>
              <a:defRPr/>
            </a:pPr>
            <a:fld id="{0464900F-B49A-4E9C-A0E3-E5965452E233}" type="slidenum">
              <a:rPr lang="en-US" smtClean="0"/>
              <a:pPr>
                <a:defRPr/>
              </a:pPr>
              <a:t>21</a:t>
            </a:fld>
            <a:endParaRPr lang="en-US" dirty="0"/>
          </a:p>
        </p:txBody>
      </p:sp>
      <p:sp>
        <p:nvSpPr>
          <p:cNvPr id="5" name="Content Placeholder 4">
            <a:extLst>
              <a:ext uri="{FF2B5EF4-FFF2-40B4-BE49-F238E27FC236}">
                <a16:creationId xmlns:a16="http://schemas.microsoft.com/office/drawing/2014/main" id="{BFCC133F-E8F9-47C2-BE55-C71FF14D530F}"/>
              </a:ext>
            </a:extLst>
          </p:cNvPr>
          <p:cNvSpPr>
            <a:spLocks noGrp="1"/>
          </p:cNvSpPr>
          <p:nvPr>
            <p:ph idx="1"/>
          </p:nvPr>
        </p:nvSpPr>
        <p:spPr>
          <a:xfrm>
            <a:off x="1450109" y="2124364"/>
            <a:ext cx="9531927" cy="4013687"/>
          </a:xfrm>
        </p:spPr>
        <p:txBody>
          <a:bodyPr>
            <a:normAutofit/>
          </a:bodyPr>
          <a:lstStyle/>
          <a:p>
            <a:pPr marL="0" indent="0">
              <a:buNone/>
            </a:pPr>
            <a:endParaRPr lang="en-US" sz="1800" dirty="0">
              <a:solidFill>
                <a:srgbClr val="C00000"/>
              </a:solidFill>
              <a:latin typeface="Calibri Light" panose="020F0302020204030204" pitchFamily="34" charset="0"/>
              <a:cs typeface="Calibri Light" panose="020F0302020204030204" pitchFamily="34" charset="0"/>
            </a:endParaRPr>
          </a:p>
          <a:p>
            <a:pPr marL="0" indent="0">
              <a:buNone/>
            </a:pPr>
            <a:endParaRPr lang="en-US" sz="1800" dirty="0">
              <a:solidFill>
                <a:srgbClr val="C00000"/>
              </a:solidFill>
              <a:latin typeface="Calibri Light" panose="020F0302020204030204" pitchFamily="34" charset="0"/>
              <a:cs typeface="Calibri Light" panose="020F0302020204030204" pitchFamily="34" charset="0"/>
            </a:endParaRPr>
          </a:p>
          <a:p>
            <a:pPr marL="0" indent="0">
              <a:buNone/>
            </a:pPr>
            <a:r>
              <a:rPr lang="en-US" sz="1800" dirty="0">
                <a:solidFill>
                  <a:srgbClr val="C00000"/>
                </a:solidFill>
                <a:latin typeface="Arial Rounded MT Bold" panose="020F0704030504030204" pitchFamily="34" charset="0"/>
                <a:cs typeface="Calibri Light" panose="020F0302020204030204" pitchFamily="34" charset="0"/>
              </a:rPr>
              <a:t>Note: As of July 1, 2022, the Ohio Department of Health (ODH) is able to take registrations for Electronic Case Reporting. The link to registration is: </a:t>
            </a:r>
            <a:r>
              <a:rPr lang="en-US" sz="1800" dirty="0">
                <a:solidFill>
                  <a:srgbClr val="C00000"/>
                </a:solidFill>
                <a:latin typeface="Arial Rounded MT Bold" panose="020F0704030504030204" pitchFamily="34" charset="0"/>
                <a:cs typeface="Calibri Light" panose="020F0302020204030204" pitchFamily="34" charset="0"/>
                <a:hlinkClick r:id="rId2"/>
              </a:rPr>
              <a:t>https://odh.ohio.gov/know-our-programs/electronic-case-reporting/electronic-case-reporting</a:t>
            </a:r>
            <a:r>
              <a:rPr lang="en-US" sz="1800" dirty="0">
                <a:solidFill>
                  <a:srgbClr val="C00000"/>
                </a:solidFill>
                <a:latin typeface="Arial Rounded MT Bold" panose="020F0704030504030204" pitchFamily="34" charset="0"/>
                <a:cs typeface="Calibri Light" panose="020F0302020204030204" pitchFamily="34" charset="0"/>
              </a:rPr>
              <a:t> </a:t>
            </a:r>
            <a:endParaRPr lang="en-US" sz="1800" dirty="0">
              <a:latin typeface="Arial Rounded MT Bold" panose="020F0704030504030204" pitchFamily="34" charset="0"/>
            </a:endParaRPr>
          </a:p>
        </p:txBody>
      </p:sp>
    </p:spTree>
    <p:extLst>
      <p:ext uri="{BB962C8B-B14F-4D97-AF65-F5344CB8AC3E}">
        <p14:creationId xmlns:p14="http://schemas.microsoft.com/office/powerpoint/2010/main" val="3195028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33CA1-5936-9DDE-FAB6-03D6C0B4EC7D}"/>
              </a:ext>
            </a:extLst>
          </p:cNvPr>
          <p:cNvSpPr>
            <a:spLocks noGrp="1"/>
          </p:cNvSpPr>
          <p:nvPr>
            <p:ph type="title"/>
          </p:nvPr>
        </p:nvSpPr>
        <p:spPr>
          <a:xfrm>
            <a:off x="838199" y="365125"/>
            <a:ext cx="10678297" cy="2354926"/>
          </a:xfrm>
        </p:spPr>
        <p:txBody>
          <a:bodyPr>
            <a:normAutofit fontScale="90000"/>
          </a:bodyPr>
          <a:lstStyle/>
          <a:p>
            <a:pPr algn="ctr"/>
            <a:r>
              <a:rPr lang="en-US" b="1" dirty="0">
                <a:latin typeface="Arial Rounded MT Bold" panose="020F0704030504030204" pitchFamily="34" charset="0"/>
              </a:rPr>
              <a:t>Newly Proposed Public Health Reporting Requirement for 2023</a:t>
            </a:r>
            <a:br>
              <a:rPr lang="en-US" b="1" dirty="0">
                <a:latin typeface="Arial Rounded MT Bold" panose="020F0704030504030204" pitchFamily="34" charset="0"/>
              </a:rPr>
            </a:br>
            <a:r>
              <a:rPr lang="en-US" b="1" dirty="0">
                <a:solidFill>
                  <a:srgbClr val="0070C0"/>
                </a:solidFill>
                <a:latin typeface="Arial Rounded MT Bold" panose="020F0704030504030204" pitchFamily="34" charset="0"/>
              </a:rPr>
              <a:t>Antimicrobial Use and Resistance (AUR) Surveillance</a:t>
            </a:r>
          </a:p>
        </p:txBody>
      </p:sp>
      <p:sp>
        <p:nvSpPr>
          <p:cNvPr id="3" name="Slide Number Placeholder 2">
            <a:extLst>
              <a:ext uri="{FF2B5EF4-FFF2-40B4-BE49-F238E27FC236}">
                <a16:creationId xmlns:a16="http://schemas.microsoft.com/office/drawing/2014/main" id="{81149FAF-57C5-7DBB-C003-25568663FAA3}"/>
              </a:ext>
            </a:extLst>
          </p:cNvPr>
          <p:cNvSpPr>
            <a:spLocks noGrp="1"/>
          </p:cNvSpPr>
          <p:nvPr>
            <p:ph type="sldNum" sz="quarter" idx="12"/>
          </p:nvPr>
        </p:nvSpPr>
        <p:spPr/>
        <p:txBody>
          <a:bodyPr/>
          <a:lstStyle/>
          <a:p>
            <a:fld id="{3A98EE3D-8CD1-4C3F-BD1C-C98C9596463C}" type="slidenum">
              <a:rPr lang="en-US" smtClean="0"/>
              <a:t>22</a:t>
            </a:fld>
            <a:endParaRPr lang="en-US" dirty="0"/>
          </a:p>
        </p:txBody>
      </p:sp>
      <p:pic>
        <p:nvPicPr>
          <p:cNvPr id="6" name="Picture 5" descr="Logo&#10;&#10;Description automatically generated">
            <a:extLst>
              <a:ext uri="{FF2B5EF4-FFF2-40B4-BE49-F238E27FC236}">
                <a16:creationId xmlns:a16="http://schemas.microsoft.com/office/drawing/2014/main" id="{7238B700-62F6-7CE0-D6DF-DCB30358B039}"/>
              </a:ext>
            </a:extLst>
          </p:cNvPr>
          <p:cNvPicPr>
            <a:picLocks noChangeAspect="1"/>
          </p:cNvPicPr>
          <p:nvPr/>
        </p:nvPicPr>
        <p:blipFill>
          <a:blip r:embed="rId2"/>
          <a:stretch>
            <a:fillRect/>
          </a:stretch>
        </p:blipFill>
        <p:spPr>
          <a:xfrm>
            <a:off x="7239000" y="2762533"/>
            <a:ext cx="3424485" cy="3958942"/>
          </a:xfrm>
          <a:prstGeom prst="rect">
            <a:avLst/>
          </a:prstGeom>
        </p:spPr>
      </p:pic>
      <p:pic>
        <p:nvPicPr>
          <p:cNvPr id="10" name="Picture 9" descr="A picture containing vector graphics&#10;&#10;Description automatically generated">
            <a:extLst>
              <a:ext uri="{FF2B5EF4-FFF2-40B4-BE49-F238E27FC236}">
                <a16:creationId xmlns:a16="http://schemas.microsoft.com/office/drawing/2014/main" id="{1A4972A4-431C-9432-8603-D448785EEC4C}"/>
              </a:ext>
            </a:extLst>
          </p:cNvPr>
          <p:cNvPicPr>
            <a:picLocks noChangeAspect="1"/>
          </p:cNvPicPr>
          <p:nvPr/>
        </p:nvPicPr>
        <p:blipFill>
          <a:blip r:embed="rId3"/>
          <a:stretch>
            <a:fillRect/>
          </a:stretch>
        </p:blipFill>
        <p:spPr>
          <a:xfrm>
            <a:off x="2032902" y="3070403"/>
            <a:ext cx="4331322" cy="3468509"/>
          </a:xfrm>
          <a:prstGeom prst="rect">
            <a:avLst/>
          </a:prstGeom>
        </p:spPr>
      </p:pic>
    </p:spTree>
    <p:extLst>
      <p:ext uri="{BB962C8B-B14F-4D97-AF65-F5344CB8AC3E}">
        <p14:creationId xmlns:p14="http://schemas.microsoft.com/office/powerpoint/2010/main" val="23273017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E4F650-5D17-4E15-8BB2-7D1A19F4B4E8}"/>
              </a:ext>
            </a:extLst>
          </p:cNvPr>
          <p:cNvSpPr>
            <a:spLocks noGrp="1"/>
          </p:cNvSpPr>
          <p:nvPr>
            <p:ph type="sldNum" sz="quarter" idx="12"/>
          </p:nvPr>
        </p:nvSpPr>
        <p:spPr/>
        <p:txBody>
          <a:bodyPr/>
          <a:lstStyle/>
          <a:p>
            <a:fld id="{3A98EE3D-8CD1-4C3F-BD1C-C98C9596463C}" type="slidenum">
              <a:rPr lang="en-US" smtClean="0"/>
              <a:t>23</a:t>
            </a:fld>
            <a:endParaRPr lang="en-US" dirty="0"/>
          </a:p>
        </p:txBody>
      </p:sp>
      <p:sp>
        <p:nvSpPr>
          <p:cNvPr id="3" name="Title 2">
            <a:extLst>
              <a:ext uri="{FF2B5EF4-FFF2-40B4-BE49-F238E27FC236}">
                <a16:creationId xmlns:a16="http://schemas.microsoft.com/office/drawing/2014/main" id="{AFD445E3-7904-49E9-94A3-52581B7F2062}"/>
              </a:ext>
            </a:extLst>
          </p:cNvPr>
          <p:cNvSpPr>
            <a:spLocks noGrp="1"/>
          </p:cNvSpPr>
          <p:nvPr>
            <p:ph type="title"/>
          </p:nvPr>
        </p:nvSpPr>
        <p:spPr>
          <a:xfrm>
            <a:off x="1507655" y="2183920"/>
            <a:ext cx="3658324" cy="1705174"/>
          </a:xfrm>
        </p:spPr>
        <p:txBody>
          <a:bodyPr>
            <a:noAutofit/>
          </a:bodyPr>
          <a:lstStyle/>
          <a:p>
            <a:r>
              <a:rPr lang="en-US" sz="3200" dirty="0">
                <a:solidFill>
                  <a:schemeClr val="accent1">
                    <a:lumMod val="75000"/>
                  </a:schemeClr>
                </a:solidFill>
                <a:latin typeface="Arial Rounded MT Bold" panose="020F0704030504030204" pitchFamily="34" charset="0"/>
              </a:rPr>
              <a:t>AUR Surveillance</a:t>
            </a:r>
            <a:br>
              <a:rPr lang="en-US" sz="3200" dirty="0">
                <a:solidFill>
                  <a:schemeClr val="accent1">
                    <a:lumMod val="75000"/>
                  </a:schemeClr>
                </a:solidFill>
                <a:latin typeface="Arial Rounded MT Bold" panose="020F0704030504030204" pitchFamily="34" charset="0"/>
              </a:rPr>
            </a:br>
            <a:r>
              <a:rPr lang="en-US" sz="3200" dirty="0">
                <a:solidFill>
                  <a:schemeClr val="accent1">
                    <a:lumMod val="75000"/>
                  </a:schemeClr>
                </a:solidFill>
                <a:latin typeface="Arial Rounded MT Bold" panose="020F0704030504030204" pitchFamily="34" charset="0"/>
              </a:rPr>
              <a:t>Overview</a:t>
            </a:r>
            <a:br>
              <a:rPr lang="en-US" dirty="0">
                <a:solidFill>
                  <a:schemeClr val="tx2">
                    <a:lumMod val="75000"/>
                  </a:schemeClr>
                </a:solidFill>
                <a:latin typeface="+mn-lt"/>
              </a:rPr>
            </a:br>
            <a:endParaRPr lang="en-US" dirty="0">
              <a:solidFill>
                <a:schemeClr val="tx2">
                  <a:lumMod val="75000"/>
                </a:schemeClr>
              </a:solidFill>
              <a:latin typeface="+mn-lt"/>
            </a:endParaRPr>
          </a:p>
        </p:txBody>
      </p:sp>
      <p:sp>
        <p:nvSpPr>
          <p:cNvPr id="7" name="Content Placeholder 6">
            <a:extLst>
              <a:ext uri="{FF2B5EF4-FFF2-40B4-BE49-F238E27FC236}">
                <a16:creationId xmlns:a16="http://schemas.microsoft.com/office/drawing/2014/main" id="{99EDB1AD-F6F4-43D7-8012-0DC0F7847012}"/>
              </a:ext>
            </a:extLst>
          </p:cNvPr>
          <p:cNvSpPr txBox="1">
            <a:spLocks/>
          </p:cNvSpPr>
          <p:nvPr/>
        </p:nvSpPr>
        <p:spPr>
          <a:xfrm>
            <a:off x="5955632" y="512315"/>
            <a:ext cx="5931568" cy="584403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chemeClr val="bg1"/>
                </a:solidFill>
              </a:rPr>
              <a:t>CMS concerned with the misuse/overuse of antimicrobials that both facilitates the emergence of drug-resistant pathogens and exposes patients to needless risk for adverse effects.</a:t>
            </a:r>
          </a:p>
          <a:p>
            <a:pPr marL="0" indent="0">
              <a:buNone/>
            </a:pPr>
            <a:endParaRPr lang="en-US" sz="2000" dirty="0">
              <a:solidFill>
                <a:schemeClr val="bg1"/>
              </a:solidFill>
            </a:endParaRPr>
          </a:p>
          <a:p>
            <a:pPr marL="0" indent="0">
              <a:buNone/>
            </a:pPr>
            <a:r>
              <a:rPr lang="en-US" sz="2000" dirty="0">
                <a:solidFill>
                  <a:schemeClr val="bg1"/>
                </a:solidFill>
              </a:rPr>
              <a:t>Currently, hospitals &amp; CAHs voluntarily report to CDC’s NHSN AUR Module with approximately 2,000 hospitals and 1,000 CAHs submitting data.</a:t>
            </a:r>
          </a:p>
          <a:p>
            <a:pPr marL="0" indent="0">
              <a:buNone/>
            </a:pPr>
            <a:endParaRPr lang="en-US" sz="2000" dirty="0">
              <a:solidFill>
                <a:schemeClr val="bg1"/>
              </a:solidFill>
            </a:endParaRPr>
          </a:p>
          <a:p>
            <a:pPr marL="0" indent="0">
              <a:buNone/>
            </a:pPr>
            <a:r>
              <a:rPr lang="en-US" sz="2000" dirty="0">
                <a:solidFill>
                  <a:schemeClr val="bg1"/>
                </a:solidFill>
              </a:rPr>
              <a:t>Why isn’t the voluntary reporting sufficient?</a:t>
            </a:r>
          </a:p>
          <a:p>
            <a:pPr marL="0" indent="0">
              <a:buNone/>
            </a:pPr>
            <a:r>
              <a:rPr lang="en-US" sz="2400" dirty="0">
                <a:solidFill>
                  <a:schemeClr val="bg1"/>
                </a:solidFill>
              </a:rPr>
              <a:t>“</a:t>
            </a:r>
            <a:r>
              <a:rPr lang="en-US" sz="2000" i="1" dirty="0">
                <a:solidFill>
                  <a:schemeClr val="bg1"/>
                </a:solidFill>
              </a:rPr>
              <a:t>Incomplete participation in NHSN’s AUR surveillance limits the generalizability of the AUR data: The data is subject to selection bias and do not provide a comprehensive national picture.</a:t>
            </a:r>
            <a:r>
              <a:rPr lang="en-US" sz="2400" dirty="0">
                <a:solidFill>
                  <a:schemeClr val="bg1"/>
                </a:solidFill>
              </a:rPr>
              <a:t>”</a:t>
            </a:r>
          </a:p>
          <a:p>
            <a:pPr marL="0" indent="0">
              <a:buNone/>
            </a:pPr>
            <a:r>
              <a:rPr lang="en-US" sz="2000" dirty="0">
                <a:solidFill>
                  <a:schemeClr val="bg1"/>
                </a:solidFill>
              </a:rPr>
              <a:t>“</a:t>
            </a:r>
            <a:r>
              <a:rPr lang="en-US" sz="2000" i="1" dirty="0">
                <a:solidFill>
                  <a:schemeClr val="bg1"/>
                </a:solidFill>
              </a:rPr>
              <a:t>The benefits of monitoring AUR data for patient care and public health are most likely to be achieved when data collection and analysis are systematic, standardized, and achieve complete coverage across eligible facilities.”</a:t>
            </a:r>
          </a:p>
        </p:txBody>
      </p:sp>
      <p:pic>
        <p:nvPicPr>
          <p:cNvPr id="9" name="Picture 8" descr="Diagram&#10;&#10;Description automatically generated">
            <a:extLst>
              <a:ext uri="{FF2B5EF4-FFF2-40B4-BE49-F238E27FC236}">
                <a16:creationId xmlns:a16="http://schemas.microsoft.com/office/drawing/2014/main" id="{BA8DE52E-75BF-59B5-F1B8-EFF29199CA65}"/>
              </a:ext>
            </a:extLst>
          </p:cNvPr>
          <p:cNvPicPr>
            <a:picLocks noChangeAspect="1"/>
          </p:cNvPicPr>
          <p:nvPr/>
        </p:nvPicPr>
        <p:blipFill>
          <a:blip r:embed="rId2"/>
          <a:stretch>
            <a:fillRect/>
          </a:stretch>
        </p:blipFill>
        <p:spPr>
          <a:xfrm>
            <a:off x="35487" y="3839576"/>
            <a:ext cx="5165217" cy="3018424"/>
          </a:xfrm>
          <a:prstGeom prst="rect">
            <a:avLst/>
          </a:prstGeom>
        </p:spPr>
      </p:pic>
      <p:sp>
        <p:nvSpPr>
          <p:cNvPr id="4" name="TextBox 3">
            <a:extLst>
              <a:ext uri="{FF2B5EF4-FFF2-40B4-BE49-F238E27FC236}">
                <a16:creationId xmlns:a16="http://schemas.microsoft.com/office/drawing/2014/main" id="{A3D132C0-E298-B8D6-5C54-0A939F50D86F}"/>
              </a:ext>
            </a:extLst>
          </p:cNvPr>
          <p:cNvSpPr txBox="1"/>
          <p:nvPr/>
        </p:nvSpPr>
        <p:spPr>
          <a:xfrm>
            <a:off x="398834" y="512315"/>
            <a:ext cx="4533089" cy="923330"/>
          </a:xfrm>
          <a:prstGeom prst="rect">
            <a:avLst/>
          </a:prstGeom>
          <a:noFill/>
        </p:spPr>
        <p:txBody>
          <a:bodyPr wrap="square" rtlCol="0">
            <a:spAutoFit/>
          </a:bodyPr>
          <a:lstStyle/>
          <a:p>
            <a:r>
              <a:rPr lang="en-US" b="1" dirty="0">
                <a:solidFill>
                  <a:srgbClr val="FF0000"/>
                </a:solidFill>
              </a:rPr>
              <a:t>PROPOSED FOR 2023 REPORTING BY HOSPITALS AND PHYSICIANS FOR THE PROMOTING INTEROPERABILITY PROGRAM</a:t>
            </a:r>
          </a:p>
        </p:txBody>
      </p:sp>
    </p:spTree>
    <p:extLst>
      <p:ext uri="{BB962C8B-B14F-4D97-AF65-F5344CB8AC3E}">
        <p14:creationId xmlns:p14="http://schemas.microsoft.com/office/powerpoint/2010/main" val="26366292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783FCA5-D9D0-4108-A923-06E516F19924}"/>
              </a:ext>
            </a:extLst>
          </p:cNvPr>
          <p:cNvSpPr>
            <a:spLocks noGrp="1"/>
          </p:cNvSpPr>
          <p:nvPr>
            <p:ph type="sldNum" sz="quarter" idx="12"/>
          </p:nvPr>
        </p:nvSpPr>
        <p:spPr/>
        <p:txBody>
          <a:bodyPr/>
          <a:lstStyle/>
          <a:p>
            <a:fld id="{3A98EE3D-8CD1-4C3F-BD1C-C98C9596463C}" type="slidenum">
              <a:rPr lang="en-US" smtClean="0"/>
              <a:t>24</a:t>
            </a:fld>
            <a:endParaRPr lang="en-US" dirty="0"/>
          </a:p>
        </p:txBody>
      </p:sp>
      <p:sp>
        <p:nvSpPr>
          <p:cNvPr id="4" name="Title 3">
            <a:extLst>
              <a:ext uri="{FF2B5EF4-FFF2-40B4-BE49-F238E27FC236}">
                <a16:creationId xmlns:a16="http://schemas.microsoft.com/office/drawing/2014/main" id="{D737EFA5-51BA-4CE3-9B50-E32D6181ED43}"/>
              </a:ext>
            </a:extLst>
          </p:cNvPr>
          <p:cNvSpPr>
            <a:spLocks noGrp="1"/>
          </p:cNvSpPr>
          <p:nvPr>
            <p:ph type="title"/>
          </p:nvPr>
        </p:nvSpPr>
        <p:spPr>
          <a:xfrm>
            <a:off x="8100291" y="1958108"/>
            <a:ext cx="3711071" cy="1551709"/>
          </a:xfrm>
        </p:spPr>
        <p:txBody>
          <a:bodyPr>
            <a:normAutofit/>
          </a:bodyPr>
          <a:lstStyle/>
          <a:p>
            <a:r>
              <a:rPr lang="en-US" sz="3200" dirty="0">
                <a:solidFill>
                  <a:schemeClr val="accent1">
                    <a:lumMod val="75000"/>
                  </a:schemeClr>
                </a:solidFill>
                <a:latin typeface="Arial Rounded MT Bold" panose="020F0704030504030204" pitchFamily="34" charset="0"/>
              </a:rPr>
              <a:t>Proposed Measure &amp; Exclusions</a:t>
            </a:r>
          </a:p>
        </p:txBody>
      </p:sp>
      <p:sp>
        <p:nvSpPr>
          <p:cNvPr id="7" name="Content Placeholder 6">
            <a:extLst>
              <a:ext uri="{FF2B5EF4-FFF2-40B4-BE49-F238E27FC236}">
                <a16:creationId xmlns:a16="http://schemas.microsoft.com/office/drawing/2014/main" id="{E68BFAC3-2146-49C6-A90D-335FD53BA9A9}"/>
              </a:ext>
            </a:extLst>
          </p:cNvPr>
          <p:cNvSpPr txBox="1">
            <a:spLocks/>
          </p:cNvSpPr>
          <p:nvPr/>
        </p:nvSpPr>
        <p:spPr>
          <a:xfrm>
            <a:off x="380638" y="474562"/>
            <a:ext cx="6396680" cy="60338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chemeClr val="bg1"/>
                </a:solidFill>
              </a:rPr>
              <a:t>New PH Measure - </a:t>
            </a:r>
            <a:r>
              <a:rPr lang="en-US" sz="1800" i="1" dirty="0">
                <a:solidFill>
                  <a:schemeClr val="bg1"/>
                </a:solidFill>
              </a:rPr>
              <a:t>The eligible hospital or CAH is in active engagement with CDC’s National Healthcare Safety Network (NHSN) to submit antimicrobial use and resistance (AUR) data for the EHR reporting period and receives a report from NHSN indicating their successful submission of AUR data for the EHR reporting period.</a:t>
            </a:r>
          </a:p>
          <a:p>
            <a:pPr marL="0" indent="0">
              <a:buNone/>
            </a:pPr>
            <a:endParaRPr lang="en-US" sz="1800" i="1" dirty="0">
              <a:solidFill>
                <a:schemeClr val="bg1"/>
              </a:solidFill>
            </a:endParaRPr>
          </a:p>
          <a:p>
            <a:pPr marL="0" indent="0">
              <a:buNone/>
            </a:pPr>
            <a:r>
              <a:rPr lang="en-US" sz="1800" b="1" dirty="0">
                <a:solidFill>
                  <a:schemeClr val="bg1"/>
                </a:solidFill>
              </a:rPr>
              <a:t>3 Proposed Exclusions:</a:t>
            </a:r>
          </a:p>
          <a:p>
            <a:pPr marL="342900" indent="-342900">
              <a:buFont typeface="+mj-lt"/>
              <a:buAutoNum type="arabicPeriod"/>
            </a:pPr>
            <a:r>
              <a:rPr lang="en-US" sz="1800" i="1" dirty="0">
                <a:solidFill>
                  <a:schemeClr val="bg1"/>
                </a:solidFill>
              </a:rPr>
              <a:t>Does not have any patients in any patient care location for which data are collected by NHSN during the EHR reporting period.</a:t>
            </a:r>
          </a:p>
          <a:p>
            <a:pPr marL="342900" indent="-342900">
              <a:buFont typeface="+mj-lt"/>
              <a:buAutoNum type="arabicPeriod"/>
            </a:pPr>
            <a:r>
              <a:rPr lang="en-US" sz="1800" i="1" dirty="0">
                <a:solidFill>
                  <a:schemeClr val="bg1"/>
                </a:solidFill>
              </a:rPr>
              <a:t>Does not have electronic medication administration records (</a:t>
            </a:r>
            <a:r>
              <a:rPr lang="en-US" sz="1800" i="1" dirty="0" err="1">
                <a:solidFill>
                  <a:schemeClr val="bg1"/>
                </a:solidFill>
              </a:rPr>
              <a:t>eMAR</a:t>
            </a:r>
            <a:r>
              <a:rPr lang="en-US" sz="1800" i="1" dirty="0">
                <a:solidFill>
                  <a:schemeClr val="bg1"/>
                </a:solidFill>
              </a:rPr>
              <a:t>)/barcoded medication administration (BCMA) records or an electronic admission discharge transfer (ADT) system during the EHR reporting period</a:t>
            </a:r>
          </a:p>
          <a:p>
            <a:pPr marL="342900" indent="-342900">
              <a:buFont typeface="+mj-lt"/>
              <a:buAutoNum type="arabicPeriod"/>
            </a:pPr>
            <a:r>
              <a:rPr lang="en-US" sz="1800" i="1" dirty="0">
                <a:solidFill>
                  <a:schemeClr val="bg1"/>
                </a:solidFill>
              </a:rPr>
              <a:t>Does not have an electronic laboratory information system (LIS) or electronic ADT system during the EHR reporting period.</a:t>
            </a:r>
          </a:p>
          <a:p>
            <a:endParaRPr lang="en-US" sz="1800" i="1" dirty="0">
              <a:solidFill>
                <a:schemeClr val="bg1"/>
              </a:solidFill>
            </a:endParaRPr>
          </a:p>
        </p:txBody>
      </p:sp>
      <p:pic>
        <p:nvPicPr>
          <p:cNvPr id="9" name="Picture 8" descr="Shape&#10;&#10;Description automatically generated with low confidence">
            <a:extLst>
              <a:ext uri="{FF2B5EF4-FFF2-40B4-BE49-F238E27FC236}">
                <a16:creationId xmlns:a16="http://schemas.microsoft.com/office/drawing/2014/main" id="{3D9133ED-DBB3-9159-A63D-CCD6B61F73B3}"/>
              </a:ext>
            </a:extLst>
          </p:cNvPr>
          <p:cNvPicPr>
            <a:picLocks noChangeAspect="1"/>
          </p:cNvPicPr>
          <p:nvPr/>
        </p:nvPicPr>
        <p:blipFill>
          <a:blip r:embed="rId2"/>
          <a:stretch>
            <a:fillRect/>
          </a:stretch>
        </p:blipFill>
        <p:spPr>
          <a:xfrm>
            <a:off x="7350926" y="3978640"/>
            <a:ext cx="4165883" cy="2879360"/>
          </a:xfrm>
          <a:prstGeom prst="rect">
            <a:avLst/>
          </a:prstGeom>
        </p:spPr>
      </p:pic>
    </p:spTree>
    <p:extLst>
      <p:ext uri="{BB962C8B-B14F-4D97-AF65-F5344CB8AC3E}">
        <p14:creationId xmlns:p14="http://schemas.microsoft.com/office/powerpoint/2010/main" val="13485168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922FA-5C82-3B41-2A8C-60F2AC37A21C}"/>
              </a:ext>
            </a:extLst>
          </p:cNvPr>
          <p:cNvSpPr>
            <a:spLocks noGrp="1"/>
          </p:cNvSpPr>
          <p:nvPr>
            <p:ph type="title"/>
          </p:nvPr>
        </p:nvSpPr>
        <p:spPr/>
        <p:txBody>
          <a:bodyPr>
            <a:normAutofit/>
          </a:bodyPr>
          <a:lstStyle/>
          <a:p>
            <a:r>
              <a:rPr lang="en-US" sz="3600" dirty="0">
                <a:solidFill>
                  <a:schemeClr val="accent1">
                    <a:lumMod val="75000"/>
                  </a:schemeClr>
                </a:solidFill>
                <a:latin typeface="Arial Rounded MT Bold" panose="020F0704030504030204" pitchFamily="34" charset="0"/>
              </a:rPr>
              <a:t>What Triggers the AUR Module?</a:t>
            </a:r>
          </a:p>
        </p:txBody>
      </p:sp>
      <p:sp>
        <p:nvSpPr>
          <p:cNvPr id="3" name="Content Placeholder 2">
            <a:extLst>
              <a:ext uri="{FF2B5EF4-FFF2-40B4-BE49-F238E27FC236}">
                <a16:creationId xmlns:a16="http://schemas.microsoft.com/office/drawing/2014/main" id="{00ADAA80-9DA5-0B1D-99B6-4F86480ABD79}"/>
              </a:ext>
            </a:extLst>
          </p:cNvPr>
          <p:cNvSpPr>
            <a:spLocks noGrp="1"/>
          </p:cNvSpPr>
          <p:nvPr>
            <p:ph idx="1"/>
          </p:nvPr>
        </p:nvSpPr>
        <p:spPr>
          <a:xfrm>
            <a:off x="930798" y="2187574"/>
            <a:ext cx="10515600" cy="4351338"/>
          </a:xfrm>
        </p:spPr>
        <p:txBody>
          <a:bodyPr>
            <a:normAutofit/>
          </a:bodyPr>
          <a:lstStyle/>
          <a:p>
            <a:pPr marL="514350" indent="-514350">
              <a:buFont typeface="+mj-lt"/>
              <a:buAutoNum type="arabicPeriod"/>
            </a:pPr>
            <a:r>
              <a:rPr lang="en-US" sz="1800" dirty="0">
                <a:latin typeface="Arial Rounded MT Bold" panose="020F0704030504030204" pitchFamily="34" charset="0"/>
              </a:rPr>
              <a:t>One of the four specimen types is collected:</a:t>
            </a:r>
          </a:p>
          <a:p>
            <a:pPr lvl="1">
              <a:buFont typeface="Wingdings" panose="05000000000000000000" pitchFamily="2" charset="2"/>
              <a:buChar char="§"/>
            </a:pPr>
            <a:r>
              <a:rPr lang="en-US" sz="1800" dirty="0">
                <a:latin typeface="Arial Rounded MT Bold" panose="020F0704030504030204" pitchFamily="34" charset="0"/>
              </a:rPr>
              <a:t>Blood</a:t>
            </a:r>
          </a:p>
          <a:p>
            <a:pPr lvl="1">
              <a:buFont typeface="Wingdings" panose="05000000000000000000" pitchFamily="2" charset="2"/>
              <a:buChar char="§"/>
            </a:pPr>
            <a:r>
              <a:rPr lang="en-US" sz="1800" dirty="0">
                <a:latin typeface="Arial Rounded MT Bold" panose="020F0704030504030204" pitchFamily="34" charset="0"/>
              </a:rPr>
              <a:t>Cerebral spinal fluid</a:t>
            </a:r>
          </a:p>
          <a:p>
            <a:pPr lvl="1">
              <a:buFont typeface="Wingdings" panose="05000000000000000000" pitchFamily="2" charset="2"/>
              <a:buChar char="§"/>
            </a:pPr>
            <a:r>
              <a:rPr lang="en-US" sz="1800" dirty="0">
                <a:latin typeface="Arial Rounded MT Bold" panose="020F0704030504030204" pitchFamily="34" charset="0"/>
              </a:rPr>
              <a:t>Urine</a:t>
            </a:r>
          </a:p>
          <a:p>
            <a:pPr lvl="1">
              <a:buFont typeface="Wingdings" panose="05000000000000000000" pitchFamily="2" charset="2"/>
              <a:buChar char="§"/>
            </a:pPr>
            <a:r>
              <a:rPr lang="en-US" sz="1800" dirty="0">
                <a:latin typeface="Arial Rounded MT Bold" panose="020F0704030504030204" pitchFamily="34" charset="0"/>
              </a:rPr>
              <a:t>Lower respiratory</a:t>
            </a:r>
          </a:p>
          <a:p>
            <a:pPr marL="514350" indent="-514350">
              <a:buFont typeface="+mj-lt"/>
              <a:buAutoNum type="arabicPeriod"/>
            </a:pPr>
            <a:r>
              <a:rPr lang="en-US" sz="1800" dirty="0">
                <a:latin typeface="Arial Rounded MT Bold" panose="020F0704030504030204" pitchFamily="34" charset="0"/>
              </a:rPr>
              <a:t>One of the organisms on the following slide identified</a:t>
            </a:r>
          </a:p>
          <a:p>
            <a:pPr marL="514350" indent="-514350">
              <a:buFont typeface="+mj-lt"/>
              <a:buAutoNum type="arabicPeriod"/>
            </a:pPr>
            <a:r>
              <a:rPr lang="en-US" sz="1800" dirty="0">
                <a:latin typeface="Arial Rounded MT Bold" panose="020F0704030504030204" pitchFamily="34" charset="0"/>
              </a:rPr>
              <a:t>Antimicrobial susceptibility testing has been completed</a:t>
            </a:r>
          </a:p>
        </p:txBody>
      </p:sp>
      <p:sp>
        <p:nvSpPr>
          <p:cNvPr id="4" name="Slide Number Placeholder 3">
            <a:extLst>
              <a:ext uri="{FF2B5EF4-FFF2-40B4-BE49-F238E27FC236}">
                <a16:creationId xmlns:a16="http://schemas.microsoft.com/office/drawing/2014/main" id="{CE412457-BEFB-591B-983D-8ED10B6C1534}"/>
              </a:ext>
            </a:extLst>
          </p:cNvPr>
          <p:cNvSpPr>
            <a:spLocks noGrp="1"/>
          </p:cNvSpPr>
          <p:nvPr>
            <p:ph type="sldNum" sz="quarter" idx="12"/>
          </p:nvPr>
        </p:nvSpPr>
        <p:spPr/>
        <p:txBody>
          <a:bodyPr/>
          <a:lstStyle/>
          <a:p>
            <a:fld id="{3A98EE3D-8CD1-4C3F-BD1C-C98C9596463C}" type="slidenum">
              <a:rPr lang="en-US" smtClean="0"/>
              <a:t>25</a:t>
            </a:fld>
            <a:endParaRPr lang="en-US" dirty="0"/>
          </a:p>
        </p:txBody>
      </p:sp>
      <p:sp>
        <p:nvSpPr>
          <p:cNvPr id="5" name="TextBox 4">
            <a:extLst>
              <a:ext uri="{FF2B5EF4-FFF2-40B4-BE49-F238E27FC236}">
                <a16:creationId xmlns:a16="http://schemas.microsoft.com/office/drawing/2014/main" id="{14219A1A-A4E9-7568-CA58-41A879F0CC5E}"/>
              </a:ext>
            </a:extLst>
          </p:cNvPr>
          <p:cNvSpPr txBox="1"/>
          <p:nvPr/>
        </p:nvSpPr>
        <p:spPr>
          <a:xfrm>
            <a:off x="1117106" y="1275568"/>
            <a:ext cx="9511427" cy="461665"/>
          </a:xfrm>
          <a:prstGeom prst="rect">
            <a:avLst/>
          </a:prstGeom>
          <a:noFill/>
        </p:spPr>
        <p:txBody>
          <a:bodyPr wrap="square" rtlCol="0">
            <a:spAutoFit/>
          </a:bodyPr>
          <a:lstStyle/>
          <a:p>
            <a:r>
              <a:rPr lang="en-US" sz="2400" b="1" dirty="0">
                <a:solidFill>
                  <a:srgbClr val="C00000"/>
                </a:solidFill>
              </a:rPr>
              <a:t>3 criteria must be met to trigger the EHR to submit AR data</a:t>
            </a:r>
          </a:p>
        </p:txBody>
      </p:sp>
    </p:spTree>
    <p:extLst>
      <p:ext uri="{BB962C8B-B14F-4D97-AF65-F5344CB8AC3E}">
        <p14:creationId xmlns:p14="http://schemas.microsoft.com/office/powerpoint/2010/main" val="5259826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922FA-5C82-3B41-2A8C-60F2AC37A21C}"/>
              </a:ext>
            </a:extLst>
          </p:cNvPr>
          <p:cNvSpPr>
            <a:spLocks noGrp="1"/>
          </p:cNvSpPr>
          <p:nvPr>
            <p:ph type="title"/>
          </p:nvPr>
        </p:nvSpPr>
        <p:spPr/>
        <p:txBody>
          <a:bodyPr>
            <a:normAutofit/>
          </a:bodyPr>
          <a:lstStyle/>
          <a:p>
            <a:r>
              <a:rPr lang="en-US" sz="3600" dirty="0">
                <a:solidFill>
                  <a:schemeClr val="accent1">
                    <a:lumMod val="75000"/>
                  </a:schemeClr>
                </a:solidFill>
                <a:latin typeface="Arial Rounded MT Bold" panose="020F0704030504030204" pitchFamily="34" charset="0"/>
              </a:rPr>
              <a:t>Organisms that Trigger AR Data Submission</a:t>
            </a:r>
          </a:p>
        </p:txBody>
      </p:sp>
      <p:sp>
        <p:nvSpPr>
          <p:cNvPr id="3" name="Content Placeholder 2">
            <a:extLst>
              <a:ext uri="{FF2B5EF4-FFF2-40B4-BE49-F238E27FC236}">
                <a16:creationId xmlns:a16="http://schemas.microsoft.com/office/drawing/2014/main" id="{00ADAA80-9DA5-0B1D-99B6-4F86480ABD79}"/>
              </a:ext>
            </a:extLst>
          </p:cNvPr>
          <p:cNvSpPr>
            <a:spLocks noGrp="1"/>
          </p:cNvSpPr>
          <p:nvPr>
            <p:ph idx="1"/>
          </p:nvPr>
        </p:nvSpPr>
        <p:spPr>
          <a:xfrm>
            <a:off x="838200" y="1690688"/>
            <a:ext cx="5122762" cy="4351338"/>
          </a:xfrm>
        </p:spPr>
        <p:txBody>
          <a:bodyPr>
            <a:normAutofit/>
          </a:bodyPr>
          <a:lstStyle/>
          <a:p>
            <a:r>
              <a:rPr lang="en-US" sz="1800" dirty="0">
                <a:latin typeface="Arial Rounded MT Bold" panose="020F0704030504030204" pitchFamily="34" charset="0"/>
              </a:rPr>
              <a:t>All Acinetobacter species</a:t>
            </a:r>
          </a:p>
          <a:p>
            <a:r>
              <a:rPr lang="en-US" sz="1800" dirty="0">
                <a:latin typeface="Arial Rounded MT Bold" panose="020F0704030504030204" pitchFamily="34" charset="0"/>
              </a:rPr>
              <a:t>Candida albicans; auris; glabrata; parapsilosis; tropicalis</a:t>
            </a:r>
          </a:p>
          <a:p>
            <a:r>
              <a:rPr lang="en-US" sz="1800" dirty="0">
                <a:latin typeface="Arial Rounded MT Bold" panose="020F0704030504030204" pitchFamily="34" charset="0"/>
              </a:rPr>
              <a:t>Citrobacter amalonaticus; freundii; koseri</a:t>
            </a:r>
          </a:p>
          <a:p>
            <a:r>
              <a:rPr lang="en-US" sz="1800" dirty="0">
                <a:latin typeface="Arial Rounded MT Bold" panose="020F0704030504030204" pitchFamily="34" charset="0"/>
              </a:rPr>
              <a:t>All Enterobacter species</a:t>
            </a:r>
          </a:p>
          <a:p>
            <a:r>
              <a:rPr lang="en-US" sz="1800" dirty="0">
                <a:latin typeface="Arial Rounded MT Bold" panose="020F0704030504030204" pitchFamily="34" charset="0"/>
              </a:rPr>
              <a:t>All Enterococcus species</a:t>
            </a:r>
          </a:p>
          <a:p>
            <a:r>
              <a:rPr lang="en-US" sz="1800" dirty="0">
                <a:latin typeface="Arial Rounded MT Bold" panose="020F0704030504030204" pitchFamily="34" charset="0"/>
              </a:rPr>
              <a:t>Escherichia coli</a:t>
            </a:r>
          </a:p>
          <a:p>
            <a:r>
              <a:rPr lang="en-US" sz="1800" dirty="0">
                <a:latin typeface="Arial Rounded MT Bold" panose="020F0704030504030204" pitchFamily="34" charset="0"/>
              </a:rPr>
              <a:t>Klebsiella aerogenes; oxytoca; pneumoniae</a:t>
            </a:r>
          </a:p>
        </p:txBody>
      </p:sp>
      <p:sp>
        <p:nvSpPr>
          <p:cNvPr id="4" name="Slide Number Placeholder 3">
            <a:extLst>
              <a:ext uri="{FF2B5EF4-FFF2-40B4-BE49-F238E27FC236}">
                <a16:creationId xmlns:a16="http://schemas.microsoft.com/office/drawing/2014/main" id="{CE412457-BEFB-591B-983D-8ED10B6C1534}"/>
              </a:ext>
            </a:extLst>
          </p:cNvPr>
          <p:cNvSpPr>
            <a:spLocks noGrp="1"/>
          </p:cNvSpPr>
          <p:nvPr>
            <p:ph type="sldNum" sz="quarter" idx="12"/>
          </p:nvPr>
        </p:nvSpPr>
        <p:spPr/>
        <p:txBody>
          <a:bodyPr/>
          <a:lstStyle/>
          <a:p>
            <a:fld id="{3A98EE3D-8CD1-4C3F-BD1C-C98C9596463C}" type="slidenum">
              <a:rPr lang="en-US" smtClean="0"/>
              <a:t>26</a:t>
            </a:fld>
            <a:endParaRPr lang="en-US" dirty="0"/>
          </a:p>
        </p:txBody>
      </p:sp>
      <p:sp>
        <p:nvSpPr>
          <p:cNvPr id="8" name="Content Placeholder 2">
            <a:extLst>
              <a:ext uri="{FF2B5EF4-FFF2-40B4-BE49-F238E27FC236}">
                <a16:creationId xmlns:a16="http://schemas.microsoft.com/office/drawing/2014/main" id="{142BBEF4-638A-8111-AAD8-6F042E5AA665}"/>
              </a:ext>
            </a:extLst>
          </p:cNvPr>
          <p:cNvSpPr txBox="1">
            <a:spLocks/>
          </p:cNvSpPr>
          <p:nvPr/>
        </p:nvSpPr>
        <p:spPr>
          <a:xfrm>
            <a:off x="6231038" y="1690688"/>
            <a:ext cx="512276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sz="1800" dirty="0">
                <a:latin typeface="Arial Rounded MT Bold" panose="020F0704030504030204" pitchFamily="34" charset="0"/>
              </a:rPr>
              <a:t>Morganella morganii</a:t>
            </a:r>
          </a:p>
          <a:p>
            <a:pPr fontAlgn="auto">
              <a:spcAft>
                <a:spcPts val="0"/>
              </a:spcAft>
            </a:pPr>
            <a:r>
              <a:rPr lang="en-US" sz="1800" dirty="0">
                <a:latin typeface="Arial Rounded MT Bold" panose="020F0704030504030204" pitchFamily="34" charset="0"/>
              </a:rPr>
              <a:t>Proteus mirabilis; penneri; vulgaris</a:t>
            </a:r>
          </a:p>
          <a:p>
            <a:pPr fontAlgn="auto">
              <a:spcAft>
                <a:spcPts val="0"/>
              </a:spcAft>
            </a:pPr>
            <a:r>
              <a:rPr lang="en-US" sz="1800" dirty="0">
                <a:latin typeface="Arial Rounded MT Bold" panose="020F0704030504030204" pitchFamily="34" charset="0"/>
              </a:rPr>
              <a:t>Pseudomonas aeruginosa</a:t>
            </a:r>
          </a:p>
          <a:p>
            <a:pPr fontAlgn="auto">
              <a:spcAft>
                <a:spcPts val="0"/>
              </a:spcAft>
            </a:pPr>
            <a:r>
              <a:rPr lang="en-US" sz="1800" dirty="0">
                <a:latin typeface="Arial Rounded MT Bold" panose="020F0704030504030204" pitchFamily="34" charset="0"/>
              </a:rPr>
              <a:t>Serratia marcescens</a:t>
            </a:r>
          </a:p>
          <a:p>
            <a:pPr fontAlgn="auto">
              <a:spcAft>
                <a:spcPts val="0"/>
              </a:spcAft>
            </a:pPr>
            <a:r>
              <a:rPr lang="en-US" sz="1800" dirty="0">
                <a:latin typeface="Arial Rounded MT Bold" panose="020F0704030504030204" pitchFamily="34" charset="0"/>
              </a:rPr>
              <a:t>Staphylococcus aureus</a:t>
            </a:r>
          </a:p>
          <a:p>
            <a:pPr fontAlgn="auto">
              <a:spcAft>
                <a:spcPts val="0"/>
              </a:spcAft>
            </a:pPr>
            <a:r>
              <a:rPr lang="en-US" sz="1800" dirty="0">
                <a:latin typeface="Arial Rounded MT Bold" panose="020F0704030504030204" pitchFamily="34" charset="0"/>
              </a:rPr>
              <a:t>Stenotrophomonas maltophilia</a:t>
            </a:r>
          </a:p>
          <a:p>
            <a:pPr fontAlgn="auto">
              <a:spcAft>
                <a:spcPts val="0"/>
              </a:spcAft>
            </a:pPr>
            <a:r>
              <a:rPr lang="en-US" sz="1800" dirty="0">
                <a:latin typeface="Arial Rounded MT Bold" panose="020F0704030504030204" pitchFamily="34" charset="0"/>
              </a:rPr>
              <a:t>Streptococcus agalactiae (Group B Streptococcus)</a:t>
            </a:r>
          </a:p>
          <a:p>
            <a:pPr fontAlgn="auto">
              <a:spcAft>
                <a:spcPts val="0"/>
              </a:spcAft>
            </a:pPr>
            <a:r>
              <a:rPr lang="en-US" sz="1800" dirty="0">
                <a:latin typeface="Arial Rounded MT Bold" panose="020F0704030504030204" pitchFamily="34" charset="0"/>
              </a:rPr>
              <a:t>Streptococcus pneumoniae</a:t>
            </a:r>
          </a:p>
        </p:txBody>
      </p:sp>
    </p:spTree>
    <p:extLst>
      <p:ext uri="{BB962C8B-B14F-4D97-AF65-F5344CB8AC3E}">
        <p14:creationId xmlns:p14="http://schemas.microsoft.com/office/powerpoint/2010/main" val="2928108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922FA-5C82-3B41-2A8C-60F2AC37A21C}"/>
              </a:ext>
            </a:extLst>
          </p:cNvPr>
          <p:cNvSpPr>
            <a:spLocks noGrp="1"/>
          </p:cNvSpPr>
          <p:nvPr>
            <p:ph type="title"/>
          </p:nvPr>
        </p:nvSpPr>
        <p:spPr/>
        <p:txBody>
          <a:bodyPr>
            <a:normAutofit/>
          </a:bodyPr>
          <a:lstStyle/>
          <a:p>
            <a:r>
              <a:rPr lang="en-US" sz="3600" dirty="0">
                <a:solidFill>
                  <a:schemeClr val="accent1">
                    <a:lumMod val="75000"/>
                  </a:schemeClr>
                </a:solidFill>
                <a:latin typeface="Arial Rounded MT Bold" panose="020F0704030504030204" pitchFamily="34" charset="0"/>
              </a:rPr>
              <a:t>What Data Gets Submitted to the AUR Module?</a:t>
            </a:r>
          </a:p>
        </p:txBody>
      </p:sp>
      <p:sp>
        <p:nvSpPr>
          <p:cNvPr id="3" name="Content Placeholder 2">
            <a:extLst>
              <a:ext uri="{FF2B5EF4-FFF2-40B4-BE49-F238E27FC236}">
                <a16:creationId xmlns:a16="http://schemas.microsoft.com/office/drawing/2014/main" id="{00ADAA80-9DA5-0B1D-99B6-4F86480ABD79}"/>
              </a:ext>
            </a:extLst>
          </p:cNvPr>
          <p:cNvSpPr>
            <a:spLocks noGrp="1"/>
          </p:cNvSpPr>
          <p:nvPr>
            <p:ph idx="1"/>
          </p:nvPr>
        </p:nvSpPr>
        <p:spPr>
          <a:xfrm>
            <a:off x="905164" y="2216726"/>
            <a:ext cx="10541234" cy="4322185"/>
          </a:xfrm>
        </p:spPr>
        <p:txBody>
          <a:bodyPr>
            <a:normAutofit/>
          </a:bodyPr>
          <a:lstStyle/>
          <a:p>
            <a:r>
              <a:rPr lang="en-US" sz="1800" b="1" u="sng" dirty="0">
                <a:latin typeface="Arial Rounded MT Bold" panose="020F0704030504030204" pitchFamily="34" charset="0"/>
              </a:rPr>
              <a:t>Event Files</a:t>
            </a:r>
            <a:r>
              <a:rPr lang="en-US" sz="1800" dirty="0">
                <a:latin typeface="Arial Rounded MT Bold" panose="020F0704030504030204" pitchFamily="34" charset="0"/>
              </a:rPr>
              <a:t> - Contains all information associated with an individual AR event. Reported from all inpatient locations &amp; three specific outpatient locations (ED, pediatric ED &amp; 24-hour observation areas)</a:t>
            </a:r>
          </a:p>
          <a:p>
            <a:endParaRPr lang="en-US" sz="1800" dirty="0">
              <a:latin typeface="Arial Rounded MT Bold" panose="020F0704030504030204" pitchFamily="34" charset="0"/>
            </a:endParaRPr>
          </a:p>
          <a:p>
            <a:r>
              <a:rPr lang="en-US" sz="1800" b="1" u="sng" dirty="0">
                <a:latin typeface="Arial Rounded MT Bold" panose="020F0704030504030204" pitchFamily="34" charset="0"/>
              </a:rPr>
              <a:t>Summary Files</a:t>
            </a:r>
            <a:r>
              <a:rPr lang="en-US" sz="1800" dirty="0">
                <a:latin typeface="Arial Rounded MT Bold" panose="020F0704030504030204" pitchFamily="34" charset="0"/>
              </a:rPr>
              <a:t> – Contains only summary level data</a:t>
            </a:r>
          </a:p>
        </p:txBody>
      </p:sp>
      <p:sp>
        <p:nvSpPr>
          <p:cNvPr id="4" name="Slide Number Placeholder 3">
            <a:extLst>
              <a:ext uri="{FF2B5EF4-FFF2-40B4-BE49-F238E27FC236}">
                <a16:creationId xmlns:a16="http://schemas.microsoft.com/office/drawing/2014/main" id="{CE412457-BEFB-591B-983D-8ED10B6C1534}"/>
              </a:ext>
            </a:extLst>
          </p:cNvPr>
          <p:cNvSpPr>
            <a:spLocks noGrp="1"/>
          </p:cNvSpPr>
          <p:nvPr>
            <p:ph type="sldNum" sz="quarter" idx="12"/>
          </p:nvPr>
        </p:nvSpPr>
        <p:spPr/>
        <p:txBody>
          <a:bodyPr/>
          <a:lstStyle/>
          <a:p>
            <a:fld id="{3A98EE3D-8CD1-4C3F-BD1C-C98C9596463C}" type="slidenum">
              <a:rPr lang="en-US" smtClean="0"/>
              <a:t>27</a:t>
            </a:fld>
            <a:endParaRPr lang="en-US" dirty="0"/>
          </a:p>
        </p:txBody>
      </p:sp>
      <p:sp>
        <p:nvSpPr>
          <p:cNvPr id="5" name="TextBox 4">
            <a:extLst>
              <a:ext uri="{FF2B5EF4-FFF2-40B4-BE49-F238E27FC236}">
                <a16:creationId xmlns:a16="http://schemas.microsoft.com/office/drawing/2014/main" id="{14219A1A-A4E9-7568-CA58-41A879F0CC5E}"/>
              </a:ext>
            </a:extLst>
          </p:cNvPr>
          <p:cNvSpPr txBox="1"/>
          <p:nvPr/>
        </p:nvSpPr>
        <p:spPr>
          <a:xfrm>
            <a:off x="1117106" y="1275568"/>
            <a:ext cx="9511427" cy="461665"/>
          </a:xfrm>
          <a:prstGeom prst="rect">
            <a:avLst/>
          </a:prstGeom>
          <a:noFill/>
        </p:spPr>
        <p:txBody>
          <a:bodyPr wrap="square" rtlCol="0">
            <a:spAutoFit/>
          </a:bodyPr>
          <a:lstStyle/>
          <a:p>
            <a:r>
              <a:rPr lang="en-US" sz="2400" b="1" dirty="0">
                <a:solidFill>
                  <a:srgbClr val="C00000"/>
                </a:solidFill>
              </a:rPr>
              <a:t>2 files types submitted to the AR module</a:t>
            </a:r>
          </a:p>
        </p:txBody>
      </p:sp>
    </p:spTree>
    <p:extLst>
      <p:ext uri="{BB962C8B-B14F-4D97-AF65-F5344CB8AC3E}">
        <p14:creationId xmlns:p14="http://schemas.microsoft.com/office/powerpoint/2010/main" val="3057960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E4F650-5D17-4E15-8BB2-7D1A19F4B4E8}"/>
              </a:ext>
            </a:extLst>
          </p:cNvPr>
          <p:cNvSpPr>
            <a:spLocks noGrp="1"/>
          </p:cNvSpPr>
          <p:nvPr>
            <p:ph type="sldNum" sz="quarter" idx="12"/>
          </p:nvPr>
        </p:nvSpPr>
        <p:spPr/>
        <p:txBody>
          <a:bodyPr/>
          <a:lstStyle/>
          <a:p>
            <a:fld id="{3A98EE3D-8CD1-4C3F-BD1C-C98C9596463C}" type="slidenum">
              <a:rPr lang="en-US" smtClean="0"/>
              <a:t>28</a:t>
            </a:fld>
            <a:endParaRPr lang="en-US" dirty="0"/>
          </a:p>
        </p:txBody>
      </p:sp>
      <p:sp>
        <p:nvSpPr>
          <p:cNvPr id="3" name="Title 2">
            <a:extLst>
              <a:ext uri="{FF2B5EF4-FFF2-40B4-BE49-F238E27FC236}">
                <a16:creationId xmlns:a16="http://schemas.microsoft.com/office/drawing/2014/main" id="{AFD445E3-7904-49E9-94A3-52581B7F2062}"/>
              </a:ext>
            </a:extLst>
          </p:cNvPr>
          <p:cNvSpPr>
            <a:spLocks noGrp="1"/>
          </p:cNvSpPr>
          <p:nvPr>
            <p:ph type="title"/>
          </p:nvPr>
        </p:nvSpPr>
        <p:spPr>
          <a:xfrm>
            <a:off x="1542380" y="2392264"/>
            <a:ext cx="3658324" cy="1705174"/>
          </a:xfrm>
        </p:spPr>
        <p:txBody>
          <a:bodyPr>
            <a:noAutofit/>
          </a:bodyPr>
          <a:lstStyle/>
          <a:p>
            <a:r>
              <a:rPr lang="en-US" sz="3200" dirty="0">
                <a:solidFill>
                  <a:schemeClr val="accent1">
                    <a:lumMod val="75000"/>
                  </a:schemeClr>
                </a:solidFill>
                <a:latin typeface="Arial Rounded MT Bold" panose="020F0704030504030204" pitchFamily="34" charset="0"/>
              </a:rPr>
              <a:t>AUR Surveillance</a:t>
            </a:r>
            <a:br>
              <a:rPr lang="en-US" sz="3200" dirty="0">
                <a:solidFill>
                  <a:schemeClr val="accent1">
                    <a:lumMod val="75000"/>
                  </a:schemeClr>
                </a:solidFill>
                <a:latin typeface="Arial Rounded MT Bold" panose="020F0704030504030204" pitchFamily="34" charset="0"/>
              </a:rPr>
            </a:br>
            <a:r>
              <a:rPr lang="en-US" sz="3200" dirty="0">
                <a:solidFill>
                  <a:schemeClr val="accent1">
                    <a:lumMod val="75000"/>
                  </a:schemeClr>
                </a:solidFill>
                <a:latin typeface="Arial Rounded MT Bold" panose="020F0704030504030204" pitchFamily="34" charset="0"/>
              </a:rPr>
              <a:t>Technology Requirements</a:t>
            </a:r>
            <a:br>
              <a:rPr lang="en-US" dirty="0">
                <a:solidFill>
                  <a:schemeClr val="tx2">
                    <a:lumMod val="75000"/>
                  </a:schemeClr>
                </a:solidFill>
                <a:latin typeface="+mn-lt"/>
              </a:rPr>
            </a:br>
            <a:endParaRPr lang="en-US" dirty="0">
              <a:solidFill>
                <a:schemeClr val="tx2">
                  <a:lumMod val="75000"/>
                </a:schemeClr>
              </a:solidFill>
              <a:latin typeface="+mn-lt"/>
            </a:endParaRPr>
          </a:p>
        </p:txBody>
      </p:sp>
      <p:sp>
        <p:nvSpPr>
          <p:cNvPr id="7" name="Content Placeholder 6">
            <a:extLst>
              <a:ext uri="{FF2B5EF4-FFF2-40B4-BE49-F238E27FC236}">
                <a16:creationId xmlns:a16="http://schemas.microsoft.com/office/drawing/2014/main" id="{99EDB1AD-F6F4-43D7-8012-0DC0F7847012}"/>
              </a:ext>
            </a:extLst>
          </p:cNvPr>
          <p:cNvSpPr txBox="1">
            <a:spLocks/>
          </p:cNvSpPr>
          <p:nvPr/>
        </p:nvSpPr>
        <p:spPr>
          <a:xfrm>
            <a:off x="5775767" y="512315"/>
            <a:ext cx="6111433" cy="58440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chemeClr val="bg1"/>
                </a:solidFill>
              </a:rPr>
              <a:t>This proposed Public Health Reporting Registry will use technology certified to the criterion at 45 CFR 170.315(f)(6), “Transmission to public health agencies – antimicrobial use and resistance reporting.”</a:t>
            </a:r>
          </a:p>
          <a:p>
            <a:pPr marL="0" indent="0">
              <a:buNone/>
            </a:pPr>
            <a:endParaRPr lang="en-US" sz="2000" i="1" dirty="0">
              <a:solidFill>
                <a:schemeClr val="bg1"/>
              </a:solidFill>
            </a:endParaRPr>
          </a:p>
          <a:p>
            <a:pPr marL="0" indent="0">
              <a:buNone/>
            </a:pPr>
            <a:r>
              <a:rPr lang="en-US" sz="2000" dirty="0">
                <a:solidFill>
                  <a:schemeClr val="bg1"/>
                </a:solidFill>
              </a:rPr>
              <a:t>45 CFR 170.315(f)(6) requires the creation antimicrobial use and resistance reporting information for electronic transmission in accordance with the standard specified in § 170.205(r)(1).</a:t>
            </a:r>
          </a:p>
          <a:p>
            <a:pPr marL="0" indent="0">
              <a:buNone/>
            </a:pPr>
            <a:endParaRPr lang="en-US" sz="2000" i="1" dirty="0">
              <a:solidFill>
                <a:schemeClr val="bg1"/>
              </a:solidFill>
            </a:endParaRPr>
          </a:p>
          <a:p>
            <a:pPr marL="0" indent="0">
              <a:buNone/>
            </a:pPr>
            <a:r>
              <a:rPr lang="en-US" sz="2000" dirty="0">
                <a:solidFill>
                  <a:schemeClr val="bg1"/>
                </a:solidFill>
              </a:rPr>
              <a:t>170.205(r)(1) Public health - antimicrobial use and resistance information</a:t>
            </a:r>
          </a:p>
          <a:p>
            <a:pPr marL="457200" lvl="1" indent="0">
              <a:buNone/>
            </a:pPr>
            <a:r>
              <a:rPr lang="en-US" sz="1800" dirty="0">
                <a:solidFill>
                  <a:schemeClr val="bg1"/>
                </a:solidFill>
              </a:rPr>
              <a:t>(1) Standard. The following sections of HL7 Implementation Guide for CDA® Release 2 - Level 3: Healthcare Associated Infection Reports, Release 1, U.S. Realm (incorporated by reference in § 170.299). </a:t>
            </a:r>
          </a:p>
        </p:txBody>
      </p:sp>
      <p:pic>
        <p:nvPicPr>
          <p:cNvPr id="5" name="Picture 4" descr="Diagram&#10;&#10;Description automatically generated">
            <a:extLst>
              <a:ext uri="{FF2B5EF4-FFF2-40B4-BE49-F238E27FC236}">
                <a16:creationId xmlns:a16="http://schemas.microsoft.com/office/drawing/2014/main" id="{C07484E2-9069-9A2D-8884-E97B71FCE08A}"/>
              </a:ext>
            </a:extLst>
          </p:cNvPr>
          <p:cNvPicPr>
            <a:picLocks noChangeAspect="1"/>
          </p:cNvPicPr>
          <p:nvPr/>
        </p:nvPicPr>
        <p:blipFill>
          <a:blip r:embed="rId2"/>
          <a:stretch>
            <a:fillRect/>
          </a:stretch>
        </p:blipFill>
        <p:spPr>
          <a:xfrm>
            <a:off x="208344" y="3954892"/>
            <a:ext cx="4734046" cy="2903108"/>
          </a:xfrm>
          <a:prstGeom prst="rect">
            <a:avLst/>
          </a:prstGeom>
        </p:spPr>
      </p:pic>
    </p:spTree>
    <p:extLst>
      <p:ext uri="{BB962C8B-B14F-4D97-AF65-F5344CB8AC3E}">
        <p14:creationId xmlns:p14="http://schemas.microsoft.com/office/powerpoint/2010/main" val="1610897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783FCA5-D9D0-4108-A923-06E516F19924}"/>
              </a:ext>
            </a:extLst>
          </p:cNvPr>
          <p:cNvSpPr>
            <a:spLocks noGrp="1"/>
          </p:cNvSpPr>
          <p:nvPr>
            <p:ph type="sldNum" sz="quarter" idx="12"/>
          </p:nvPr>
        </p:nvSpPr>
        <p:spPr/>
        <p:txBody>
          <a:bodyPr/>
          <a:lstStyle/>
          <a:p>
            <a:fld id="{3A98EE3D-8CD1-4C3F-BD1C-C98C9596463C}" type="slidenum">
              <a:rPr lang="en-US" smtClean="0"/>
              <a:t>29</a:t>
            </a:fld>
            <a:endParaRPr lang="en-US" dirty="0"/>
          </a:p>
        </p:txBody>
      </p:sp>
      <p:sp>
        <p:nvSpPr>
          <p:cNvPr id="4" name="Title 3">
            <a:extLst>
              <a:ext uri="{FF2B5EF4-FFF2-40B4-BE49-F238E27FC236}">
                <a16:creationId xmlns:a16="http://schemas.microsoft.com/office/drawing/2014/main" id="{D737EFA5-51BA-4CE3-9B50-E32D6181ED43}"/>
              </a:ext>
            </a:extLst>
          </p:cNvPr>
          <p:cNvSpPr>
            <a:spLocks noGrp="1"/>
          </p:cNvSpPr>
          <p:nvPr>
            <p:ph type="title"/>
          </p:nvPr>
        </p:nvSpPr>
        <p:spPr>
          <a:xfrm>
            <a:off x="8153038" y="1878268"/>
            <a:ext cx="3658324" cy="1613201"/>
          </a:xfrm>
        </p:spPr>
        <p:txBody>
          <a:bodyPr>
            <a:noAutofit/>
          </a:bodyPr>
          <a:lstStyle/>
          <a:p>
            <a:r>
              <a:rPr lang="en-US" sz="3200" dirty="0">
                <a:solidFill>
                  <a:schemeClr val="accent1">
                    <a:lumMod val="75000"/>
                  </a:schemeClr>
                </a:solidFill>
                <a:latin typeface="Arial Rounded MT Bold" panose="020F0704030504030204" pitchFamily="34" charset="0"/>
              </a:rPr>
              <a:t>Current </a:t>
            </a:r>
            <a:br>
              <a:rPr lang="en-US" sz="3200" dirty="0">
                <a:solidFill>
                  <a:schemeClr val="accent1">
                    <a:lumMod val="75000"/>
                  </a:schemeClr>
                </a:solidFill>
                <a:latin typeface="Arial Rounded MT Bold" panose="020F0704030504030204" pitchFamily="34" charset="0"/>
              </a:rPr>
            </a:br>
            <a:r>
              <a:rPr lang="en-US" sz="3200" dirty="0">
                <a:solidFill>
                  <a:schemeClr val="accent1">
                    <a:lumMod val="75000"/>
                  </a:schemeClr>
                </a:solidFill>
                <a:latin typeface="Arial Rounded MT Bold" panose="020F0704030504030204" pitchFamily="34" charset="0"/>
              </a:rPr>
              <a:t>AUR Surveillance Availability in EHRs</a:t>
            </a:r>
          </a:p>
        </p:txBody>
      </p:sp>
      <p:sp>
        <p:nvSpPr>
          <p:cNvPr id="7" name="Content Placeholder 6">
            <a:extLst>
              <a:ext uri="{FF2B5EF4-FFF2-40B4-BE49-F238E27FC236}">
                <a16:creationId xmlns:a16="http://schemas.microsoft.com/office/drawing/2014/main" id="{E68BFAC3-2146-49C6-A90D-335FD53BA9A9}"/>
              </a:ext>
            </a:extLst>
          </p:cNvPr>
          <p:cNvSpPr txBox="1">
            <a:spLocks/>
          </p:cNvSpPr>
          <p:nvPr/>
        </p:nvSpPr>
        <p:spPr>
          <a:xfrm>
            <a:off x="380638" y="474562"/>
            <a:ext cx="6396680" cy="60338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chemeClr val="bg1"/>
                </a:solidFill>
              </a:rPr>
              <a:t>The antimicrobial use and resistance reporting CEHRT functionality is already available in the following vendors’ products:</a:t>
            </a:r>
          </a:p>
          <a:p>
            <a:r>
              <a:rPr lang="en-US" sz="2000" dirty="0">
                <a:solidFill>
                  <a:schemeClr val="bg1"/>
                </a:solidFill>
              </a:rPr>
              <a:t>Allscripts (Sunrise)</a:t>
            </a:r>
          </a:p>
          <a:p>
            <a:r>
              <a:rPr lang="en-US" sz="2000" dirty="0">
                <a:solidFill>
                  <a:schemeClr val="bg1"/>
                </a:solidFill>
              </a:rPr>
              <a:t>Cerner (PowerChart &amp; Soarian)</a:t>
            </a:r>
          </a:p>
          <a:p>
            <a:r>
              <a:rPr lang="en-US" sz="2000" dirty="0">
                <a:solidFill>
                  <a:schemeClr val="bg1"/>
                </a:solidFill>
              </a:rPr>
              <a:t>Epic</a:t>
            </a:r>
          </a:p>
          <a:p>
            <a:r>
              <a:rPr lang="en-US" sz="2000" dirty="0">
                <a:solidFill>
                  <a:schemeClr val="bg1"/>
                </a:solidFill>
              </a:rPr>
              <a:t>MD Charts (Physician’s Solutions)</a:t>
            </a:r>
          </a:p>
          <a:p>
            <a:r>
              <a:rPr lang="en-US" sz="2000" dirty="0">
                <a:solidFill>
                  <a:schemeClr val="bg1"/>
                </a:solidFill>
              </a:rPr>
              <a:t>Meditech (Magic &amp; Expanse)</a:t>
            </a:r>
          </a:p>
          <a:p>
            <a:r>
              <a:rPr lang="en-US" sz="2000" dirty="0">
                <a:solidFill>
                  <a:schemeClr val="bg1"/>
                </a:solidFill>
              </a:rPr>
              <a:t>Rhapsody Interface Engine</a:t>
            </a:r>
          </a:p>
          <a:p>
            <a:r>
              <a:rPr lang="en-US" sz="2000" dirty="0">
                <a:solidFill>
                  <a:schemeClr val="bg1"/>
                </a:solidFill>
              </a:rPr>
              <a:t>A few other small EHRs</a:t>
            </a:r>
          </a:p>
          <a:p>
            <a:pPr marL="0" indent="0">
              <a:buNone/>
            </a:pPr>
            <a:endParaRPr lang="en-US" sz="2000" i="1" dirty="0">
              <a:solidFill>
                <a:schemeClr val="bg1"/>
              </a:solidFill>
            </a:endParaRPr>
          </a:p>
        </p:txBody>
      </p:sp>
      <p:pic>
        <p:nvPicPr>
          <p:cNvPr id="5" name="Picture 4" descr="Diagram&#10;&#10;Description automatically generated">
            <a:extLst>
              <a:ext uri="{FF2B5EF4-FFF2-40B4-BE49-F238E27FC236}">
                <a16:creationId xmlns:a16="http://schemas.microsoft.com/office/drawing/2014/main" id="{69888309-E689-009F-679B-F94BB192987B}"/>
              </a:ext>
            </a:extLst>
          </p:cNvPr>
          <p:cNvPicPr>
            <a:picLocks noChangeAspect="1"/>
          </p:cNvPicPr>
          <p:nvPr/>
        </p:nvPicPr>
        <p:blipFill>
          <a:blip r:embed="rId2"/>
          <a:stretch>
            <a:fillRect/>
          </a:stretch>
        </p:blipFill>
        <p:spPr>
          <a:xfrm>
            <a:off x="7346388" y="4120896"/>
            <a:ext cx="4633639" cy="2737104"/>
          </a:xfrm>
          <a:prstGeom prst="rect">
            <a:avLst/>
          </a:prstGeom>
        </p:spPr>
      </p:pic>
    </p:spTree>
    <p:extLst>
      <p:ext uri="{BB962C8B-B14F-4D97-AF65-F5344CB8AC3E}">
        <p14:creationId xmlns:p14="http://schemas.microsoft.com/office/powerpoint/2010/main" val="18547429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7C1796F9-0B4D-BF7A-4426-6650E5283A12}"/>
              </a:ext>
            </a:extLst>
          </p:cNvPr>
          <p:cNvSpPr>
            <a:spLocks noGrp="1" noChangeArrowheads="1"/>
          </p:cNvSpPr>
          <p:nvPr>
            <p:ph type="title"/>
          </p:nvPr>
        </p:nvSpPr>
        <p:spPr bwMode="auto">
          <a:xfrm>
            <a:off x="397020" y="463984"/>
            <a:ext cx="11056937" cy="849312"/>
          </a:xfrm>
        </p:spPr>
        <p:txBody>
          <a:bodyPr wrap="square" numCol="1" anchorCtr="0" compatLnSpc="1">
            <a:prstTxWarp prst="textNoShape">
              <a:avLst/>
            </a:prstTxWarp>
            <a:normAutofit/>
          </a:bodyPr>
          <a:lstStyle/>
          <a:p>
            <a:pPr eaLnBrk="1" hangingPunct="1">
              <a:defRPr/>
            </a:pPr>
            <a:r>
              <a:rPr lang="en-US" altLang="en-US" sz="3600" cap="none" dirty="0">
                <a:solidFill>
                  <a:schemeClr val="bg1"/>
                </a:solidFill>
                <a:latin typeface="Arial Rounded MT Bold" panose="020F0704030504030204" pitchFamily="34" charset="0"/>
                <a:cs typeface="Open Sans" panose="020B0606030504020204" pitchFamily="34" charset="0"/>
              </a:rPr>
              <a:t>EPCS for Part D Prescriptions: Federal Law</a:t>
            </a:r>
          </a:p>
        </p:txBody>
      </p:sp>
      <p:sp>
        <p:nvSpPr>
          <p:cNvPr id="28675" name="Slide Number Placeholder 2">
            <a:extLst>
              <a:ext uri="{FF2B5EF4-FFF2-40B4-BE49-F238E27FC236}">
                <a16:creationId xmlns:a16="http://schemas.microsoft.com/office/drawing/2014/main" id="{F25ABE96-ACA6-BAE9-17B2-04F7F4B57EF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986910D-65E6-4103-BE6A-71DCADF0185D}" type="slidenum">
              <a:rPr lang="en-US" altLang="en-US" smtClean="0">
                <a:solidFill>
                  <a:srgbClr val="404040"/>
                </a:solidFill>
                <a:latin typeface="Garamond" panose="02020404030301010803" pitchFamily="18" charset="0"/>
              </a:rPr>
              <a:pPr fontAlgn="base">
                <a:spcBef>
                  <a:spcPct val="0"/>
                </a:spcBef>
                <a:spcAft>
                  <a:spcPct val="0"/>
                </a:spcAft>
              </a:pPr>
              <a:t>3</a:t>
            </a:fld>
            <a:endParaRPr lang="en-US" altLang="en-US">
              <a:solidFill>
                <a:srgbClr val="404040"/>
              </a:solidFill>
              <a:latin typeface="Garamond" panose="02020404030301010803" pitchFamily="18" charset="0"/>
            </a:endParaRPr>
          </a:p>
        </p:txBody>
      </p:sp>
      <p:sp>
        <p:nvSpPr>
          <p:cNvPr id="2" name="TextBox 1">
            <a:extLst>
              <a:ext uri="{FF2B5EF4-FFF2-40B4-BE49-F238E27FC236}">
                <a16:creationId xmlns:a16="http://schemas.microsoft.com/office/drawing/2014/main" id="{F11262D7-D048-6AAE-105F-DE176507E6D9}"/>
              </a:ext>
            </a:extLst>
          </p:cNvPr>
          <p:cNvSpPr txBox="1"/>
          <p:nvPr/>
        </p:nvSpPr>
        <p:spPr>
          <a:xfrm>
            <a:off x="988292" y="2807855"/>
            <a:ext cx="10180002" cy="2308324"/>
          </a:xfrm>
          <a:prstGeom prst="rect">
            <a:avLst/>
          </a:prstGeom>
          <a:noFill/>
        </p:spPr>
        <p:txBody>
          <a:bodyPr wrap="square" rtlCol="0">
            <a:spAutoFit/>
          </a:bodyPr>
          <a:lstStyle/>
          <a:p>
            <a:pPr marL="285750" indent="-285750">
              <a:buFont typeface="Wingdings" panose="05000000000000000000" pitchFamily="2" charset="2"/>
              <a:buChar char="§"/>
            </a:pPr>
            <a:r>
              <a:rPr lang="en-US" dirty="0">
                <a:solidFill>
                  <a:srgbClr val="000000"/>
                </a:solidFill>
                <a:latin typeface="Arial Rounded MT Bold" panose="020F0704030504030204" pitchFamily="34" charset="0"/>
                <a:cs typeface="Calibri" panose="020F0502020204030204" pitchFamily="34" charset="0"/>
              </a:rPr>
              <a:t>E-Prescribing of controlled substances for Part D prescriptions</a:t>
            </a:r>
          </a:p>
          <a:p>
            <a:pPr marL="742950" lvl="1" indent="-285750">
              <a:buFont typeface="Courier New" panose="02070309020205020404" pitchFamily="49" charset="0"/>
              <a:buChar char="o"/>
            </a:pPr>
            <a:r>
              <a:rPr lang="en-US" dirty="0">
                <a:solidFill>
                  <a:srgbClr val="000000"/>
                </a:solidFill>
                <a:latin typeface="Arial Rounded MT Bold" panose="020F0704030504030204" pitchFamily="34" charset="0"/>
                <a:cs typeface="Calibri" panose="020F0502020204030204" pitchFamily="34" charset="0"/>
              </a:rPr>
              <a:t>Requires that 70% of a prescriber’s Part D controlled substances prescriptions to be prescribed electronically.</a:t>
            </a:r>
          </a:p>
          <a:p>
            <a:pPr marL="742950" lvl="1" indent="-285750">
              <a:buFont typeface="Courier New" panose="02070309020205020404" pitchFamily="49" charset="0"/>
              <a:buChar char="o"/>
            </a:pPr>
            <a:r>
              <a:rPr lang="en-US" dirty="0">
                <a:solidFill>
                  <a:srgbClr val="000000"/>
                </a:solidFill>
                <a:latin typeface="Arial Rounded MT Bold" panose="020F0704030504030204" pitchFamily="34" charset="0"/>
                <a:cs typeface="Calibri" panose="020F0502020204030204" pitchFamily="34" charset="0"/>
              </a:rPr>
              <a:t>Compliance date proposed to be moved back to January 1, 2024.</a:t>
            </a:r>
          </a:p>
          <a:p>
            <a:pPr marL="285750" indent="-285750">
              <a:buFont typeface="Wingdings" panose="05000000000000000000" pitchFamily="2" charset="2"/>
              <a:buChar char="§"/>
            </a:pPr>
            <a:endParaRPr lang="en-US" dirty="0">
              <a:solidFill>
                <a:srgbClr val="000000"/>
              </a:solidFill>
              <a:latin typeface="Arial Rounded MT Bold" panose="020F0704030504030204" pitchFamily="34" charset="0"/>
              <a:cs typeface="Calibri" panose="020F0502020204030204" pitchFamily="34" charset="0"/>
            </a:endParaRPr>
          </a:p>
          <a:p>
            <a:pPr marL="285750" indent="-285750">
              <a:buFont typeface="Wingdings" panose="05000000000000000000" pitchFamily="2" charset="2"/>
              <a:buChar char="§"/>
            </a:pPr>
            <a:r>
              <a:rPr lang="en-US" dirty="0">
                <a:solidFill>
                  <a:srgbClr val="000000"/>
                </a:solidFill>
                <a:latin typeface="Arial Rounded MT Bold" panose="020F0704030504030204" pitchFamily="34" charset="0"/>
                <a:cs typeface="Calibri" panose="020F0502020204030204" pitchFamily="34" charset="0"/>
              </a:rPr>
              <a:t>If prescribing &lt; 100 Part D controlled substance prescriptions per calendar year, prescriber is exempt.</a:t>
            </a:r>
          </a:p>
          <a:p>
            <a:endParaRPr lang="en-US" dirty="0">
              <a:solidFill>
                <a:srgbClr val="000000"/>
              </a:solidFill>
              <a:latin typeface="Arial Rounded MT Bold" panose="020F0704030504030204" pitchFamily="34" charset="0"/>
              <a:cs typeface="Calibri" panose="020F0502020204030204" pitchFamily="34" charset="0"/>
            </a:endParaRPr>
          </a:p>
        </p:txBody>
      </p:sp>
    </p:spTree>
    <p:extLst>
      <p:ext uri="{BB962C8B-B14F-4D97-AF65-F5344CB8AC3E}">
        <p14:creationId xmlns:p14="http://schemas.microsoft.com/office/powerpoint/2010/main" val="33823768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922FA-5C82-3B41-2A8C-60F2AC37A21C}"/>
              </a:ext>
            </a:extLst>
          </p:cNvPr>
          <p:cNvSpPr>
            <a:spLocks noGrp="1"/>
          </p:cNvSpPr>
          <p:nvPr>
            <p:ph type="title"/>
          </p:nvPr>
        </p:nvSpPr>
        <p:spPr>
          <a:xfrm>
            <a:off x="330125" y="80815"/>
            <a:ext cx="11531749" cy="1371601"/>
          </a:xfrm>
        </p:spPr>
        <p:txBody>
          <a:bodyPr>
            <a:normAutofit/>
          </a:bodyPr>
          <a:lstStyle/>
          <a:p>
            <a:r>
              <a:rPr lang="en-US" sz="3600" dirty="0">
                <a:solidFill>
                  <a:schemeClr val="accent1">
                    <a:lumMod val="75000"/>
                  </a:schemeClr>
                </a:solidFill>
                <a:latin typeface="Arial Rounded MT Bold" panose="020F0704030504030204" pitchFamily="34" charset="0"/>
              </a:rPr>
              <a:t>How to get started with NHSN AUR Surveillance</a:t>
            </a:r>
          </a:p>
        </p:txBody>
      </p:sp>
      <p:sp>
        <p:nvSpPr>
          <p:cNvPr id="3" name="Content Placeholder 2">
            <a:extLst>
              <a:ext uri="{FF2B5EF4-FFF2-40B4-BE49-F238E27FC236}">
                <a16:creationId xmlns:a16="http://schemas.microsoft.com/office/drawing/2014/main" id="{00ADAA80-9DA5-0B1D-99B6-4F86480ABD79}"/>
              </a:ext>
            </a:extLst>
          </p:cNvPr>
          <p:cNvSpPr>
            <a:spLocks noGrp="1"/>
          </p:cNvSpPr>
          <p:nvPr>
            <p:ph idx="1"/>
          </p:nvPr>
        </p:nvSpPr>
        <p:spPr>
          <a:xfrm>
            <a:off x="930798" y="2187574"/>
            <a:ext cx="10515600" cy="4351338"/>
          </a:xfrm>
        </p:spPr>
        <p:txBody>
          <a:bodyPr>
            <a:normAutofit/>
          </a:bodyPr>
          <a:lstStyle/>
          <a:p>
            <a:r>
              <a:rPr lang="en-US" sz="1800" b="1" dirty="0">
                <a:latin typeface="Arial Rounded MT Bold" panose="020F0704030504030204" pitchFamily="34" charset="0"/>
              </a:rPr>
              <a:t>Website</a:t>
            </a:r>
            <a:r>
              <a:rPr lang="en-US" sz="1800" dirty="0">
                <a:latin typeface="Arial Rounded MT Bold" panose="020F0704030504030204" pitchFamily="34" charset="0"/>
              </a:rPr>
              <a:t> - </a:t>
            </a:r>
            <a:r>
              <a:rPr lang="en-US" sz="1800" dirty="0">
                <a:latin typeface="Arial Rounded MT Bold" panose="020F0704030504030204" pitchFamily="34" charset="0"/>
                <a:hlinkClick r:id="rId2"/>
              </a:rPr>
              <a:t>https://www.cdc.gov/nhsn/psc/aur/index.html</a:t>
            </a:r>
            <a:endParaRPr lang="en-US" sz="1800" dirty="0">
              <a:latin typeface="Arial Rounded MT Bold" panose="020F0704030504030204" pitchFamily="34" charset="0"/>
            </a:endParaRPr>
          </a:p>
          <a:p>
            <a:pPr marL="0" indent="0">
              <a:buNone/>
            </a:pPr>
            <a:endParaRPr lang="en-US" sz="1800" dirty="0">
              <a:latin typeface="Arial Rounded MT Bold" panose="020F0704030504030204" pitchFamily="34" charset="0"/>
            </a:endParaRPr>
          </a:p>
          <a:p>
            <a:r>
              <a:rPr lang="en-US" sz="1800" dirty="0">
                <a:latin typeface="Arial Rounded MT Bold" panose="020F0704030504030204" pitchFamily="34" charset="0"/>
                <a:hlinkClick r:id="rId3"/>
              </a:rPr>
              <a:t>Implementation guide documentation</a:t>
            </a:r>
            <a:endParaRPr lang="en-US" sz="1800" dirty="0">
              <a:latin typeface="Arial Rounded MT Bold" panose="020F0704030504030204" pitchFamily="34" charset="0"/>
            </a:endParaRPr>
          </a:p>
          <a:p>
            <a:pPr marL="0" indent="0">
              <a:buNone/>
            </a:pPr>
            <a:endParaRPr lang="en-US" sz="1800" dirty="0">
              <a:latin typeface="Arial Rounded MT Bold" panose="020F0704030504030204" pitchFamily="34" charset="0"/>
            </a:endParaRPr>
          </a:p>
          <a:p>
            <a:r>
              <a:rPr lang="en-US" sz="1800" dirty="0">
                <a:latin typeface="Arial Rounded MT Bold" panose="020F0704030504030204" pitchFamily="34" charset="0"/>
                <a:hlinkClick r:id="rId4"/>
              </a:rPr>
              <a:t>Promoting Interoperability Program Guidance</a:t>
            </a:r>
            <a:endParaRPr lang="en-US" sz="1800" dirty="0">
              <a:latin typeface="Arial Rounded MT Bold" panose="020F0704030504030204" pitchFamily="34" charset="0"/>
            </a:endParaRPr>
          </a:p>
          <a:p>
            <a:pPr lvl="1"/>
            <a:endParaRPr lang="en-US" dirty="0"/>
          </a:p>
        </p:txBody>
      </p:sp>
      <p:sp>
        <p:nvSpPr>
          <p:cNvPr id="4" name="Slide Number Placeholder 3">
            <a:extLst>
              <a:ext uri="{FF2B5EF4-FFF2-40B4-BE49-F238E27FC236}">
                <a16:creationId xmlns:a16="http://schemas.microsoft.com/office/drawing/2014/main" id="{CE412457-BEFB-591B-983D-8ED10B6C1534}"/>
              </a:ext>
            </a:extLst>
          </p:cNvPr>
          <p:cNvSpPr>
            <a:spLocks noGrp="1"/>
          </p:cNvSpPr>
          <p:nvPr>
            <p:ph type="sldNum" sz="quarter" idx="12"/>
          </p:nvPr>
        </p:nvSpPr>
        <p:spPr/>
        <p:txBody>
          <a:bodyPr/>
          <a:lstStyle/>
          <a:p>
            <a:fld id="{3A98EE3D-8CD1-4C3F-BD1C-C98C9596463C}" type="slidenum">
              <a:rPr lang="en-US" smtClean="0"/>
              <a:t>30</a:t>
            </a:fld>
            <a:endParaRPr lang="en-US" dirty="0"/>
          </a:p>
        </p:txBody>
      </p:sp>
      <p:sp>
        <p:nvSpPr>
          <p:cNvPr id="5" name="TextBox 4">
            <a:extLst>
              <a:ext uri="{FF2B5EF4-FFF2-40B4-BE49-F238E27FC236}">
                <a16:creationId xmlns:a16="http://schemas.microsoft.com/office/drawing/2014/main" id="{14219A1A-A4E9-7568-CA58-41A879F0CC5E}"/>
              </a:ext>
            </a:extLst>
          </p:cNvPr>
          <p:cNvSpPr txBox="1"/>
          <p:nvPr/>
        </p:nvSpPr>
        <p:spPr>
          <a:xfrm>
            <a:off x="629265" y="1248698"/>
            <a:ext cx="9999268" cy="461665"/>
          </a:xfrm>
          <a:prstGeom prst="rect">
            <a:avLst/>
          </a:prstGeom>
          <a:noFill/>
        </p:spPr>
        <p:txBody>
          <a:bodyPr wrap="square" rtlCol="0">
            <a:spAutoFit/>
          </a:bodyPr>
          <a:lstStyle/>
          <a:p>
            <a:r>
              <a:rPr lang="en-US" sz="2400" b="1" dirty="0">
                <a:solidFill>
                  <a:srgbClr val="C00000"/>
                </a:solidFill>
              </a:rPr>
              <a:t>The CDC NHSN has a great website and documentation!</a:t>
            </a:r>
          </a:p>
        </p:txBody>
      </p:sp>
      <p:pic>
        <p:nvPicPr>
          <p:cNvPr id="8" name="Picture 7" descr="Logo&#10;&#10;Description automatically generated">
            <a:extLst>
              <a:ext uri="{FF2B5EF4-FFF2-40B4-BE49-F238E27FC236}">
                <a16:creationId xmlns:a16="http://schemas.microsoft.com/office/drawing/2014/main" id="{5B1A4BBF-4487-FFCB-A546-51F4FB1CDD45}"/>
              </a:ext>
            </a:extLst>
          </p:cNvPr>
          <p:cNvPicPr>
            <a:picLocks noChangeAspect="1"/>
          </p:cNvPicPr>
          <p:nvPr/>
        </p:nvPicPr>
        <p:blipFill>
          <a:blip r:embed="rId5"/>
          <a:stretch>
            <a:fillRect/>
          </a:stretch>
        </p:blipFill>
        <p:spPr>
          <a:xfrm>
            <a:off x="8241876" y="4331831"/>
            <a:ext cx="3423652" cy="1925804"/>
          </a:xfrm>
          <a:prstGeom prst="rect">
            <a:avLst/>
          </a:prstGeom>
        </p:spPr>
      </p:pic>
    </p:spTree>
    <p:extLst>
      <p:ext uri="{BB962C8B-B14F-4D97-AF65-F5344CB8AC3E}">
        <p14:creationId xmlns:p14="http://schemas.microsoft.com/office/powerpoint/2010/main" val="41200940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922FA-5C82-3B41-2A8C-60F2AC37A21C}"/>
              </a:ext>
            </a:extLst>
          </p:cNvPr>
          <p:cNvSpPr>
            <a:spLocks noGrp="1"/>
          </p:cNvSpPr>
          <p:nvPr>
            <p:ph type="title"/>
          </p:nvPr>
        </p:nvSpPr>
        <p:spPr>
          <a:xfrm>
            <a:off x="424872" y="383458"/>
            <a:ext cx="10928927" cy="768043"/>
          </a:xfrm>
        </p:spPr>
        <p:txBody>
          <a:bodyPr>
            <a:normAutofit fontScale="90000"/>
          </a:bodyPr>
          <a:lstStyle/>
          <a:p>
            <a:r>
              <a:rPr lang="en-US" sz="4000" dirty="0">
                <a:solidFill>
                  <a:schemeClr val="accent1">
                    <a:lumMod val="75000"/>
                  </a:schemeClr>
                </a:solidFill>
                <a:latin typeface="Arial Rounded MT Bold" panose="020F0704030504030204" pitchFamily="34" charset="0"/>
              </a:rPr>
              <a:t>How to get started with NHSN AUR Surveillance</a:t>
            </a:r>
            <a:endParaRPr lang="en-US" sz="4000" i="1" dirty="0">
              <a:solidFill>
                <a:schemeClr val="accent1">
                  <a:lumMod val="75000"/>
                </a:schemeClr>
              </a:solidFill>
              <a:latin typeface="+mn-lt"/>
            </a:endParaRPr>
          </a:p>
        </p:txBody>
      </p:sp>
      <p:sp>
        <p:nvSpPr>
          <p:cNvPr id="3" name="Content Placeholder 2">
            <a:extLst>
              <a:ext uri="{FF2B5EF4-FFF2-40B4-BE49-F238E27FC236}">
                <a16:creationId xmlns:a16="http://schemas.microsoft.com/office/drawing/2014/main" id="{00ADAA80-9DA5-0B1D-99B6-4F86480ABD79}"/>
              </a:ext>
            </a:extLst>
          </p:cNvPr>
          <p:cNvSpPr>
            <a:spLocks noGrp="1"/>
          </p:cNvSpPr>
          <p:nvPr>
            <p:ph idx="1"/>
          </p:nvPr>
        </p:nvSpPr>
        <p:spPr>
          <a:xfrm>
            <a:off x="930798" y="1958467"/>
            <a:ext cx="10515600" cy="4351338"/>
          </a:xfrm>
        </p:spPr>
        <p:txBody>
          <a:bodyPr>
            <a:normAutofit/>
          </a:bodyPr>
          <a:lstStyle/>
          <a:p>
            <a:r>
              <a:rPr lang="en-US" sz="1800" dirty="0">
                <a:latin typeface="Arial Rounded MT Bold" panose="020F0704030504030204" pitchFamily="34" charset="0"/>
              </a:rPr>
              <a:t>Must have required systems:</a:t>
            </a:r>
          </a:p>
          <a:p>
            <a:pPr lvl="1">
              <a:buFont typeface="Courier New" panose="02070309020205020404" pitchFamily="49" charset="0"/>
              <a:buChar char="o"/>
            </a:pPr>
            <a:r>
              <a:rPr lang="en-US" sz="1800" dirty="0" err="1">
                <a:latin typeface="Arial Rounded MT Bold" panose="020F0704030504030204" pitchFamily="34" charset="0"/>
              </a:rPr>
              <a:t>eMAR</a:t>
            </a:r>
            <a:r>
              <a:rPr lang="en-US" sz="1800" dirty="0">
                <a:latin typeface="Arial Rounded MT Bold" panose="020F0704030504030204" pitchFamily="34" charset="0"/>
              </a:rPr>
              <a:t> or BCMA for capturing antimicrobial medication administration</a:t>
            </a:r>
          </a:p>
          <a:p>
            <a:pPr lvl="1">
              <a:buFont typeface="Courier New" panose="02070309020205020404" pitchFamily="49" charset="0"/>
              <a:buChar char="o"/>
            </a:pPr>
            <a:r>
              <a:rPr lang="en-US" sz="1800" dirty="0">
                <a:latin typeface="Arial Rounded MT Bold" panose="020F0704030504030204" pitchFamily="34" charset="0"/>
              </a:rPr>
              <a:t>LIS for capturing antimicrobial related results</a:t>
            </a:r>
          </a:p>
          <a:p>
            <a:pPr lvl="1">
              <a:buFont typeface="Courier New" panose="02070309020205020404" pitchFamily="49" charset="0"/>
              <a:buChar char="o"/>
            </a:pPr>
            <a:r>
              <a:rPr lang="en-US" sz="1800" dirty="0">
                <a:latin typeface="Arial Rounded MT Bold" panose="020F0704030504030204" pitchFamily="34" charset="0"/>
              </a:rPr>
              <a:t>ADT system for capturing patient movements within the hospital</a:t>
            </a:r>
          </a:p>
          <a:p>
            <a:r>
              <a:rPr lang="en-US" sz="1800" dirty="0">
                <a:latin typeface="Arial Rounded MT Bold" panose="020F0704030504030204" pitchFamily="34" charset="0"/>
              </a:rPr>
              <a:t>Must have CEHRT technology certified for AUR Surveillance</a:t>
            </a:r>
          </a:p>
          <a:p>
            <a:r>
              <a:rPr lang="en-US" sz="1800" dirty="0">
                <a:latin typeface="Arial Rounded MT Bold" panose="020F0704030504030204" pitchFamily="34" charset="0"/>
              </a:rPr>
              <a:t>Must complete registration with CDC to submit with NHSN:</a:t>
            </a:r>
          </a:p>
          <a:p>
            <a:pPr lvl="1">
              <a:buFont typeface="Courier New" panose="02070309020205020404" pitchFamily="49" charset="0"/>
              <a:buChar char="o"/>
            </a:pPr>
            <a:r>
              <a:rPr lang="en-US" sz="1800" dirty="0">
                <a:latin typeface="Arial Rounded MT Bold" panose="020F0704030504030204" pitchFamily="34" charset="0"/>
              </a:rPr>
              <a:t>Enroll in NHSN</a:t>
            </a:r>
          </a:p>
          <a:p>
            <a:pPr lvl="1">
              <a:buFont typeface="Courier New" panose="02070309020205020404" pitchFamily="49" charset="0"/>
              <a:buChar char="o"/>
            </a:pPr>
            <a:r>
              <a:rPr lang="en-US" sz="1800" dirty="0">
                <a:latin typeface="Arial Rounded MT Bold" panose="020F0704030504030204" pitchFamily="34" charset="0"/>
              </a:rPr>
              <a:t>Map all NHSN location</a:t>
            </a:r>
          </a:p>
          <a:p>
            <a:pPr lvl="1">
              <a:buFont typeface="Courier New" panose="02070309020205020404" pitchFamily="49" charset="0"/>
              <a:buChar char="o"/>
            </a:pPr>
            <a:r>
              <a:rPr lang="en-US" sz="1800" dirty="0">
                <a:latin typeface="Arial Rounded MT Bold" panose="020F0704030504030204" pitchFamily="34" charset="0"/>
              </a:rPr>
              <a:t>Request and enter an NHSN Facility OID</a:t>
            </a:r>
          </a:p>
          <a:p>
            <a:pPr lvl="1">
              <a:buFont typeface="Courier New" panose="02070309020205020404" pitchFamily="49" charset="0"/>
              <a:buChar char="o"/>
            </a:pPr>
            <a:r>
              <a:rPr lang="en-US" sz="1800" dirty="0">
                <a:latin typeface="Arial Rounded MT Bold" panose="020F0704030504030204" pitchFamily="34" charset="0"/>
              </a:rPr>
              <a:t>Complete AUR Module training and enter monthly reporting</a:t>
            </a:r>
            <a:br>
              <a:rPr lang="en-US" sz="1800" dirty="0">
                <a:latin typeface="Arial Rounded MT Bold" panose="020F0704030504030204" pitchFamily="34" charset="0"/>
              </a:rPr>
            </a:br>
            <a:r>
              <a:rPr lang="en-US" sz="1800" dirty="0">
                <a:latin typeface="Arial Rounded MT Bold" panose="020F0704030504030204" pitchFamily="34" charset="0"/>
              </a:rPr>
              <a:t>plans within NHSN</a:t>
            </a:r>
          </a:p>
          <a:p>
            <a:pPr lvl="1"/>
            <a:endParaRPr lang="en-US" dirty="0"/>
          </a:p>
        </p:txBody>
      </p:sp>
      <p:sp>
        <p:nvSpPr>
          <p:cNvPr id="4" name="Slide Number Placeholder 3">
            <a:extLst>
              <a:ext uri="{FF2B5EF4-FFF2-40B4-BE49-F238E27FC236}">
                <a16:creationId xmlns:a16="http://schemas.microsoft.com/office/drawing/2014/main" id="{CE412457-BEFB-591B-983D-8ED10B6C1534}"/>
              </a:ext>
            </a:extLst>
          </p:cNvPr>
          <p:cNvSpPr>
            <a:spLocks noGrp="1"/>
          </p:cNvSpPr>
          <p:nvPr>
            <p:ph type="sldNum" sz="quarter" idx="12"/>
          </p:nvPr>
        </p:nvSpPr>
        <p:spPr/>
        <p:txBody>
          <a:bodyPr/>
          <a:lstStyle/>
          <a:p>
            <a:fld id="{3A98EE3D-8CD1-4C3F-BD1C-C98C9596463C}" type="slidenum">
              <a:rPr lang="en-US" smtClean="0"/>
              <a:t>31</a:t>
            </a:fld>
            <a:endParaRPr lang="en-US" dirty="0"/>
          </a:p>
        </p:txBody>
      </p:sp>
      <p:sp>
        <p:nvSpPr>
          <p:cNvPr id="5" name="TextBox 4">
            <a:extLst>
              <a:ext uri="{FF2B5EF4-FFF2-40B4-BE49-F238E27FC236}">
                <a16:creationId xmlns:a16="http://schemas.microsoft.com/office/drawing/2014/main" id="{14219A1A-A4E9-7568-CA58-41A879F0CC5E}"/>
              </a:ext>
            </a:extLst>
          </p:cNvPr>
          <p:cNvSpPr txBox="1"/>
          <p:nvPr/>
        </p:nvSpPr>
        <p:spPr>
          <a:xfrm>
            <a:off x="599768" y="1053899"/>
            <a:ext cx="9948159" cy="461665"/>
          </a:xfrm>
          <a:prstGeom prst="rect">
            <a:avLst/>
          </a:prstGeom>
          <a:noFill/>
        </p:spPr>
        <p:txBody>
          <a:bodyPr wrap="square" rtlCol="0">
            <a:spAutoFit/>
          </a:bodyPr>
          <a:lstStyle/>
          <a:p>
            <a:r>
              <a:rPr lang="en-US" sz="2400" b="1" dirty="0">
                <a:solidFill>
                  <a:srgbClr val="C00000"/>
                </a:solidFill>
              </a:rPr>
              <a:t>Prerequisites for Antimicrobial Use and Resistance Surveillance</a:t>
            </a:r>
          </a:p>
        </p:txBody>
      </p:sp>
      <p:pic>
        <p:nvPicPr>
          <p:cNvPr id="7" name="Picture 6" descr="Logo, company name&#10;&#10;Description automatically generated">
            <a:extLst>
              <a:ext uri="{FF2B5EF4-FFF2-40B4-BE49-F238E27FC236}">
                <a16:creationId xmlns:a16="http://schemas.microsoft.com/office/drawing/2014/main" id="{9A6482A3-3B2B-5381-5731-21BC102E34FB}"/>
              </a:ext>
            </a:extLst>
          </p:cNvPr>
          <p:cNvPicPr>
            <a:picLocks noChangeAspect="1"/>
          </p:cNvPicPr>
          <p:nvPr/>
        </p:nvPicPr>
        <p:blipFill>
          <a:blip r:embed="rId2"/>
          <a:stretch>
            <a:fillRect/>
          </a:stretch>
        </p:blipFill>
        <p:spPr>
          <a:xfrm>
            <a:off x="9460991" y="3725249"/>
            <a:ext cx="2621281" cy="3132751"/>
          </a:xfrm>
          <a:prstGeom prst="rect">
            <a:avLst/>
          </a:prstGeom>
        </p:spPr>
      </p:pic>
    </p:spTree>
    <p:extLst>
      <p:ext uri="{BB962C8B-B14F-4D97-AF65-F5344CB8AC3E}">
        <p14:creationId xmlns:p14="http://schemas.microsoft.com/office/powerpoint/2010/main" val="30055018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E4F650-5D17-4E15-8BB2-7D1A19F4B4E8}"/>
              </a:ext>
            </a:extLst>
          </p:cNvPr>
          <p:cNvSpPr>
            <a:spLocks noGrp="1"/>
          </p:cNvSpPr>
          <p:nvPr>
            <p:ph type="sldNum" sz="quarter" idx="12"/>
          </p:nvPr>
        </p:nvSpPr>
        <p:spPr/>
        <p:txBody>
          <a:bodyPr/>
          <a:lstStyle/>
          <a:p>
            <a:fld id="{3A98EE3D-8CD1-4C3F-BD1C-C98C9596463C}" type="slidenum">
              <a:rPr lang="en-US" smtClean="0"/>
              <a:t>32</a:t>
            </a:fld>
            <a:endParaRPr lang="en-US" dirty="0"/>
          </a:p>
        </p:txBody>
      </p:sp>
      <p:sp>
        <p:nvSpPr>
          <p:cNvPr id="3" name="Title 2">
            <a:extLst>
              <a:ext uri="{FF2B5EF4-FFF2-40B4-BE49-F238E27FC236}">
                <a16:creationId xmlns:a16="http://schemas.microsoft.com/office/drawing/2014/main" id="{AFD445E3-7904-49E9-94A3-52581B7F2062}"/>
              </a:ext>
            </a:extLst>
          </p:cNvPr>
          <p:cNvSpPr>
            <a:spLocks noGrp="1"/>
          </p:cNvSpPr>
          <p:nvPr>
            <p:ph type="title"/>
          </p:nvPr>
        </p:nvSpPr>
        <p:spPr>
          <a:xfrm>
            <a:off x="1542380" y="2392264"/>
            <a:ext cx="3658324" cy="1705174"/>
          </a:xfrm>
        </p:spPr>
        <p:txBody>
          <a:bodyPr>
            <a:noAutofit/>
          </a:bodyPr>
          <a:lstStyle/>
          <a:p>
            <a:r>
              <a:rPr lang="en-US" sz="2800" dirty="0">
                <a:solidFill>
                  <a:schemeClr val="accent1">
                    <a:lumMod val="75000"/>
                  </a:schemeClr>
                </a:solidFill>
                <a:latin typeface="Arial Rounded MT Bold" panose="020F0704030504030204" pitchFamily="34" charset="0"/>
              </a:rPr>
              <a:t>AUR Module</a:t>
            </a:r>
            <a:br>
              <a:rPr lang="en-US" sz="2800" dirty="0">
                <a:solidFill>
                  <a:schemeClr val="accent1">
                    <a:lumMod val="75000"/>
                  </a:schemeClr>
                </a:solidFill>
                <a:latin typeface="Arial Rounded MT Bold" panose="020F0704030504030204" pitchFamily="34" charset="0"/>
              </a:rPr>
            </a:br>
            <a:r>
              <a:rPr lang="en-US" sz="2800" dirty="0">
                <a:solidFill>
                  <a:schemeClr val="accent1">
                    <a:lumMod val="75000"/>
                  </a:schemeClr>
                </a:solidFill>
                <a:latin typeface="Arial Rounded MT Bold" panose="020F0704030504030204" pitchFamily="34" charset="0"/>
              </a:rPr>
              <a:t>Testing and Validation Steps</a:t>
            </a:r>
            <a:br>
              <a:rPr lang="en-US" dirty="0">
                <a:solidFill>
                  <a:srgbClr val="0070C0"/>
                </a:solidFill>
                <a:latin typeface="+mn-lt"/>
              </a:rPr>
            </a:br>
            <a:endParaRPr lang="en-US" dirty="0">
              <a:solidFill>
                <a:srgbClr val="0070C0"/>
              </a:solidFill>
              <a:latin typeface="+mn-lt"/>
            </a:endParaRPr>
          </a:p>
        </p:txBody>
      </p:sp>
      <p:sp>
        <p:nvSpPr>
          <p:cNvPr id="7" name="Content Placeholder 6">
            <a:extLst>
              <a:ext uri="{FF2B5EF4-FFF2-40B4-BE49-F238E27FC236}">
                <a16:creationId xmlns:a16="http://schemas.microsoft.com/office/drawing/2014/main" id="{99EDB1AD-F6F4-43D7-8012-0DC0F7847012}"/>
              </a:ext>
            </a:extLst>
          </p:cNvPr>
          <p:cNvSpPr txBox="1">
            <a:spLocks/>
          </p:cNvSpPr>
          <p:nvPr/>
        </p:nvSpPr>
        <p:spPr>
          <a:xfrm>
            <a:off x="5775767" y="512315"/>
            <a:ext cx="6111433" cy="58440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chemeClr val="bg1"/>
                </a:solidFill>
              </a:rPr>
              <a:t>Do not proceed with Testing and Validation before completing the steps below:</a:t>
            </a:r>
          </a:p>
          <a:p>
            <a:pPr lvl="1"/>
            <a:r>
              <a:rPr lang="en-US" sz="1800" dirty="0">
                <a:solidFill>
                  <a:schemeClr val="bg1"/>
                </a:solidFill>
              </a:rPr>
              <a:t>Completed registration with NHSN</a:t>
            </a:r>
          </a:p>
          <a:p>
            <a:pPr lvl="1"/>
            <a:r>
              <a:rPr lang="en-US" sz="1800" dirty="0">
                <a:solidFill>
                  <a:schemeClr val="bg1"/>
                </a:solidFill>
              </a:rPr>
              <a:t>Received an email invitation from the CDC to proceed</a:t>
            </a:r>
          </a:p>
          <a:p>
            <a:endParaRPr lang="en-US" sz="2000" dirty="0">
              <a:solidFill>
                <a:schemeClr val="bg1"/>
              </a:solidFill>
            </a:endParaRPr>
          </a:p>
          <a:p>
            <a:pPr marL="0" indent="0">
              <a:buNone/>
            </a:pPr>
            <a:r>
              <a:rPr lang="en-US" sz="1800" dirty="0">
                <a:solidFill>
                  <a:schemeClr val="bg1"/>
                </a:solidFill>
              </a:rPr>
              <a:t>Three test files, generated from your EHR’s AUR reporting module, will be emailed to the NHSN CDA Help Desk.  Files must conform to the specifications outlined in the invitation letter.</a:t>
            </a:r>
          </a:p>
          <a:p>
            <a:pPr lvl="1"/>
            <a:r>
              <a:rPr lang="en-US" sz="1800" dirty="0">
                <a:solidFill>
                  <a:schemeClr val="bg1"/>
                </a:solidFill>
              </a:rPr>
              <a:t>Antimicrobial Use Summary CDA</a:t>
            </a:r>
          </a:p>
          <a:p>
            <a:pPr lvl="1"/>
            <a:r>
              <a:rPr lang="en-US" sz="1800" dirty="0">
                <a:solidFill>
                  <a:schemeClr val="bg1"/>
                </a:solidFill>
              </a:rPr>
              <a:t>Antimicrobial Resistance – Numerator CDA</a:t>
            </a:r>
          </a:p>
          <a:p>
            <a:pPr lvl="1"/>
            <a:r>
              <a:rPr lang="en-US" sz="1800" dirty="0">
                <a:solidFill>
                  <a:schemeClr val="bg1"/>
                </a:solidFill>
              </a:rPr>
              <a:t>Antimicrobial Resistance – Denominator CDA</a:t>
            </a:r>
          </a:p>
          <a:p>
            <a:pPr marL="0" indent="0">
              <a:buNone/>
            </a:pPr>
            <a:endParaRPr lang="en-US" sz="1800" dirty="0">
              <a:solidFill>
                <a:schemeClr val="bg1"/>
              </a:solidFill>
            </a:endParaRPr>
          </a:p>
          <a:p>
            <a:pPr marL="0" indent="0">
              <a:buNone/>
            </a:pPr>
            <a:r>
              <a:rPr lang="en-US" sz="1800" dirty="0">
                <a:solidFill>
                  <a:schemeClr val="bg1"/>
                </a:solidFill>
              </a:rPr>
              <a:t>When all CDAs pass validation, the hospital will receive an email indicating successful validation.  AU &amp; AR data can now be uploaded to the NHSN AUR module.</a:t>
            </a:r>
          </a:p>
          <a:p>
            <a:pPr marL="0" indent="0">
              <a:buNone/>
            </a:pPr>
            <a:endParaRPr lang="en-US" sz="1800" dirty="0">
              <a:solidFill>
                <a:schemeClr val="bg1"/>
              </a:solidFill>
            </a:endParaRPr>
          </a:p>
          <a:p>
            <a:pPr marL="0" indent="0">
              <a:buNone/>
            </a:pPr>
            <a:r>
              <a:rPr lang="en-US" sz="2000" b="1" i="1" dirty="0">
                <a:solidFill>
                  <a:schemeClr val="bg1"/>
                </a:solidFill>
              </a:rPr>
              <a:t>Save this email in your Book of Evidence!</a:t>
            </a:r>
          </a:p>
        </p:txBody>
      </p:sp>
      <p:pic>
        <p:nvPicPr>
          <p:cNvPr id="13" name="Picture 12">
            <a:extLst>
              <a:ext uri="{FF2B5EF4-FFF2-40B4-BE49-F238E27FC236}">
                <a16:creationId xmlns:a16="http://schemas.microsoft.com/office/drawing/2014/main" id="{4A126AFE-20C5-C067-6F54-8173B89EC154}"/>
              </a:ext>
            </a:extLst>
          </p:cNvPr>
          <p:cNvPicPr>
            <a:picLocks noChangeAspect="1"/>
          </p:cNvPicPr>
          <p:nvPr/>
        </p:nvPicPr>
        <p:blipFill>
          <a:blip r:embed="rId2"/>
          <a:stretch>
            <a:fillRect/>
          </a:stretch>
        </p:blipFill>
        <p:spPr>
          <a:xfrm>
            <a:off x="838200" y="3763213"/>
            <a:ext cx="3867612" cy="3094787"/>
          </a:xfrm>
          <a:prstGeom prst="rect">
            <a:avLst/>
          </a:prstGeom>
        </p:spPr>
      </p:pic>
    </p:spTree>
    <p:extLst>
      <p:ext uri="{BB962C8B-B14F-4D97-AF65-F5344CB8AC3E}">
        <p14:creationId xmlns:p14="http://schemas.microsoft.com/office/powerpoint/2010/main" val="16862616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783FCA5-D9D0-4108-A923-06E516F19924}"/>
              </a:ext>
            </a:extLst>
          </p:cNvPr>
          <p:cNvSpPr>
            <a:spLocks noGrp="1"/>
          </p:cNvSpPr>
          <p:nvPr>
            <p:ph type="sldNum" sz="quarter" idx="12"/>
          </p:nvPr>
        </p:nvSpPr>
        <p:spPr/>
        <p:txBody>
          <a:bodyPr/>
          <a:lstStyle/>
          <a:p>
            <a:fld id="{3A98EE3D-8CD1-4C3F-BD1C-C98C9596463C}" type="slidenum">
              <a:rPr lang="en-US" smtClean="0"/>
              <a:t>33</a:t>
            </a:fld>
            <a:endParaRPr lang="en-US" dirty="0"/>
          </a:p>
        </p:txBody>
      </p:sp>
      <p:sp>
        <p:nvSpPr>
          <p:cNvPr id="4" name="Title 3">
            <a:extLst>
              <a:ext uri="{FF2B5EF4-FFF2-40B4-BE49-F238E27FC236}">
                <a16:creationId xmlns:a16="http://schemas.microsoft.com/office/drawing/2014/main" id="{D737EFA5-51BA-4CE3-9B50-E32D6181ED43}"/>
              </a:ext>
            </a:extLst>
          </p:cNvPr>
          <p:cNvSpPr>
            <a:spLocks noGrp="1"/>
          </p:cNvSpPr>
          <p:nvPr>
            <p:ph type="title"/>
          </p:nvPr>
        </p:nvSpPr>
        <p:spPr>
          <a:xfrm>
            <a:off x="8153038" y="1878268"/>
            <a:ext cx="3658324" cy="1613201"/>
          </a:xfrm>
        </p:spPr>
        <p:txBody>
          <a:bodyPr>
            <a:normAutofit/>
          </a:bodyPr>
          <a:lstStyle/>
          <a:p>
            <a:r>
              <a:rPr lang="en-US" sz="3200" dirty="0">
                <a:solidFill>
                  <a:schemeClr val="accent1">
                    <a:lumMod val="75000"/>
                  </a:schemeClr>
                </a:solidFill>
                <a:latin typeface="Arial Rounded MT Bold" panose="020F0704030504030204" pitchFamily="34" charset="0"/>
              </a:rPr>
              <a:t>Submission of Production AUR Data</a:t>
            </a:r>
          </a:p>
        </p:txBody>
      </p:sp>
      <p:sp>
        <p:nvSpPr>
          <p:cNvPr id="7" name="Content Placeholder 6">
            <a:extLst>
              <a:ext uri="{FF2B5EF4-FFF2-40B4-BE49-F238E27FC236}">
                <a16:creationId xmlns:a16="http://schemas.microsoft.com/office/drawing/2014/main" id="{E68BFAC3-2146-49C6-A90D-335FD53BA9A9}"/>
              </a:ext>
            </a:extLst>
          </p:cNvPr>
          <p:cNvSpPr txBox="1">
            <a:spLocks/>
          </p:cNvSpPr>
          <p:nvPr/>
        </p:nvSpPr>
        <p:spPr>
          <a:xfrm>
            <a:off x="380638" y="474562"/>
            <a:ext cx="6396680" cy="60338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chemeClr val="bg1"/>
                </a:solidFill>
              </a:rPr>
              <a:t>Upon completion of testing &amp; validation, the hospital will receive an invitation to proceed with uploading data to the production AUR module.</a:t>
            </a:r>
          </a:p>
          <a:p>
            <a:pPr lvl="1"/>
            <a:r>
              <a:rPr lang="en-US" sz="1800" dirty="0">
                <a:solidFill>
                  <a:schemeClr val="bg1"/>
                </a:solidFill>
              </a:rPr>
              <a:t>Hospital must then enter appropriate information regarding reporting plans within this section of the AUR module</a:t>
            </a:r>
            <a:r>
              <a:rPr lang="en-US" sz="1600" dirty="0">
                <a:solidFill>
                  <a:schemeClr val="bg1"/>
                </a:solidFill>
              </a:rPr>
              <a:t>.</a:t>
            </a:r>
          </a:p>
          <a:p>
            <a:pPr marL="0" indent="0">
              <a:buNone/>
            </a:pPr>
            <a:endParaRPr lang="en-US" sz="2000" dirty="0">
              <a:solidFill>
                <a:schemeClr val="bg1"/>
              </a:solidFill>
            </a:endParaRPr>
          </a:p>
          <a:p>
            <a:pPr marL="0" indent="0">
              <a:buNone/>
            </a:pPr>
            <a:r>
              <a:rPr lang="en-US" sz="2000" dirty="0">
                <a:solidFill>
                  <a:schemeClr val="bg1"/>
                </a:solidFill>
              </a:rPr>
              <a:t>On the 1</a:t>
            </a:r>
            <a:r>
              <a:rPr lang="en-US" sz="2000" baseline="30000" dirty="0">
                <a:solidFill>
                  <a:schemeClr val="bg1"/>
                </a:solidFill>
              </a:rPr>
              <a:t>st</a:t>
            </a:r>
            <a:r>
              <a:rPr lang="en-US" sz="2000" dirty="0">
                <a:solidFill>
                  <a:schemeClr val="bg1"/>
                </a:solidFill>
              </a:rPr>
              <a:t> day of every month, designated NHSN Facility Administrator and Optional Facility Contact will receive an email containing a monthly submission summary</a:t>
            </a:r>
          </a:p>
          <a:p>
            <a:pPr marL="0" indent="0">
              <a:buNone/>
            </a:pPr>
            <a:endParaRPr lang="en-US" sz="2000" i="1" dirty="0">
              <a:solidFill>
                <a:schemeClr val="bg1"/>
              </a:solidFill>
            </a:endParaRPr>
          </a:p>
          <a:p>
            <a:pPr marL="0" indent="0">
              <a:buNone/>
            </a:pPr>
            <a:endParaRPr lang="en-US" sz="2000" i="1" dirty="0">
              <a:solidFill>
                <a:schemeClr val="bg1"/>
              </a:solidFill>
            </a:endParaRPr>
          </a:p>
          <a:p>
            <a:pPr marL="0" indent="0">
              <a:buNone/>
            </a:pPr>
            <a:endParaRPr lang="en-US" sz="2000" i="1" dirty="0">
              <a:solidFill>
                <a:schemeClr val="bg1"/>
              </a:solidFill>
            </a:endParaRPr>
          </a:p>
          <a:p>
            <a:pPr marL="0" indent="0">
              <a:buNone/>
            </a:pPr>
            <a:endParaRPr lang="en-US" sz="2000" i="1" dirty="0">
              <a:solidFill>
                <a:schemeClr val="bg1"/>
              </a:solidFill>
            </a:endParaRPr>
          </a:p>
          <a:p>
            <a:pPr marL="0" indent="0">
              <a:buNone/>
            </a:pPr>
            <a:r>
              <a:rPr lang="en-US" sz="2000" i="1" dirty="0">
                <a:solidFill>
                  <a:schemeClr val="bg1"/>
                </a:solidFill>
              </a:rPr>
              <a:t>On Feb 1 of each year, the hospital will receive an annual report summarizing the submission of AUR &amp; AR data which </a:t>
            </a:r>
            <a:r>
              <a:rPr lang="en-US" sz="2000" i="1" u="sng" dirty="0">
                <a:solidFill>
                  <a:schemeClr val="bg1"/>
                </a:solidFill>
              </a:rPr>
              <a:t>should be saved in your Book of Evidence.</a:t>
            </a:r>
          </a:p>
        </p:txBody>
      </p:sp>
      <p:pic>
        <p:nvPicPr>
          <p:cNvPr id="6" name="Picture 5" descr="A person sitting at a desk&#10;&#10;Description automatically generated with medium confidence">
            <a:extLst>
              <a:ext uri="{FF2B5EF4-FFF2-40B4-BE49-F238E27FC236}">
                <a16:creationId xmlns:a16="http://schemas.microsoft.com/office/drawing/2014/main" id="{9455180A-D65A-3DFF-FF7D-F4CFC6EF4BC9}"/>
              </a:ext>
            </a:extLst>
          </p:cNvPr>
          <p:cNvPicPr>
            <a:picLocks noChangeAspect="1"/>
          </p:cNvPicPr>
          <p:nvPr/>
        </p:nvPicPr>
        <p:blipFill rotWithShape="1">
          <a:blip r:embed="rId2"/>
          <a:srcRect t="25308" b="7775"/>
          <a:stretch/>
        </p:blipFill>
        <p:spPr>
          <a:xfrm>
            <a:off x="7678476" y="3833415"/>
            <a:ext cx="4132886" cy="3024585"/>
          </a:xfrm>
          <a:prstGeom prst="rect">
            <a:avLst/>
          </a:prstGeom>
        </p:spPr>
      </p:pic>
      <p:pic>
        <p:nvPicPr>
          <p:cNvPr id="9" name="Picture 8" descr="Table&#10;&#10;Description automatically generated">
            <a:extLst>
              <a:ext uri="{FF2B5EF4-FFF2-40B4-BE49-F238E27FC236}">
                <a16:creationId xmlns:a16="http://schemas.microsoft.com/office/drawing/2014/main" id="{70141F41-E145-A651-FB3E-84A8BC60B969}"/>
              </a:ext>
            </a:extLst>
          </p:cNvPr>
          <p:cNvPicPr>
            <a:picLocks noChangeAspect="1"/>
          </p:cNvPicPr>
          <p:nvPr/>
        </p:nvPicPr>
        <p:blipFill>
          <a:blip r:embed="rId3"/>
          <a:stretch>
            <a:fillRect/>
          </a:stretch>
        </p:blipFill>
        <p:spPr>
          <a:xfrm>
            <a:off x="340478" y="3833415"/>
            <a:ext cx="6477000" cy="1191083"/>
          </a:xfrm>
          <a:prstGeom prst="rect">
            <a:avLst/>
          </a:prstGeom>
        </p:spPr>
      </p:pic>
    </p:spTree>
    <p:extLst>
      <p:ext uri="{BB962C8B-B14F-4D97-AF65-F5344CB8AC3E}">
        <p14:creationId xmlns:p14="http://schemas.microsoft.com/office/powerpoint/2010/main" val="39226152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42A7C-8FA0-4063-A707-099FC14E969D}"/>
              </a:ext>
            </a:extLst>
          </p:cNvPr>
          <p:cNvSpPr>
            <a:spLocks noGrp="1"/>
          </p:cNvSpPr>
          <p:nvPr>
            <p:ph type="title"/>
          </p:nvPr>
        </p:nvSpPr>
        <p:spPr/>
        <p:txBody>
          <a:bodyPr>
            <a:normAutofit/>
          </a:bodyPr>
          <a:lstStyle/>
          <a:p>
            <a:r>
              <a:rPr lang="en-US" sz="4000" dirty="0">
                <a:solidFill>
                  <a:schemeClr val="accent1">
                    <a:lumMod val="75000"/>
                  </a:schemeClr>
                </a:solidFill>
                <a:latin typeface="Arial Rounded MT Bold" panose="020F0704030504030204" pitchFamily="34" charset="0"/>
              </a:rPr>
              <a:t>CliniSync: Where the Data Originates</a:t>
            </a:r>
          </a:p>
        </p:txBody>
      </p:sp>
      <p:sp>
        <p:nvSpPr>
          <p:cNvPr id="3" name="Slide Number Placeholder 2">
            <a:extLst>
              <a:ext uri="{FF2B5EF4-FFF2-40B4-BE49-F238E27FC236}">
                <a16:creationId xmlns:a16="http://schemas.microsoft.com/office/drawing/2014/main" id="{2F121959-93D4-4761-B3E5-2D562EDA6EAA}"/>
              </a:ext>
            </a:extLst>
          </p:cNvPr>
          <p:cNvSpPr>
            <a:spLocks noGrp="1"/>
          </p:cNvSpPr>
          <p:nvPr>
            <p:ph type="sldNum" sz="quarter" idx="12"/>
          </p:nvPr>
        </p:nvSpPr>
        <p:spPr/>
        <p:txBody>
          <a:bodyPr/>
          <a:lstStyle/>
          <a:p>
            <a:pPr>
              <a:defRPr/>
            </a:pPr>
            <a:fld id="{E9378FD3-DAE7-46E8-9F7D-D11CE1E49A92}" type="slidenum">
              <a:rPr lang="en-US" smtClean="0"/>
              <a:pPr>
                <a:defRPr/>
              </a:pPr>
              <a:t>34</a:t>
            </a:fld>
            <a:endParaRPr lang="en-US" dirty="0"/>
          </a:p>
        </p:txBody>
      </p:sp>
      <p:pic>
        <p:nvPicPr>
          <p:cNvPr id="5" name="Picture 4">
            <a:extLst>
              <a:ext uri="{FF2B5EF4-FFF2-40B4-BE49-F238E27FC236}">
                <a16:creationId xmlns:a16="http://schemas.microsoft.com/office/drawing/2014/main" id="{6EF91502-5D41-42A0-887C-CDA6960818C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320143" y="1975304"/>
            <a:ext cx="4746171" cy="4746171"/>
          </a:xfrm>
          <a:prstGeom prst="rect">
            <a:avLst/>
          </a:prstGeom>
        </p:spPr>
      </p:pic>
      <p:pic>
        <p:nvPicPr>
          <p:cNvPr id="8" name="Picture 7" descr="Logo&#10;&#10;Description automatically generated with medium confidence">
            <a:extLst>
              <a:ext uri="{FF2B5EF4-FFF2-40B4-BE49-F238E27FC236}">
                <a16:creationId xmlns:a16="http://schemas.microsoft.com/office/drawing/2014/main" id="{DE36426A-3750-41B4-85C6-A1EB7D99D7DE}"/>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645895" y="1702254"/>
            <a:ext cx="8336305" cy="5019221"/>
          </a:xfrm>
          <a:prstGeom prst="rect">
            <a:avLst/>
          </a:prstGeom>
        </p:spPr>
      </p:pic>
    </p:spTree>
    <p:extLst>
      <p:ext uri="{BB962C8B-B14F-4D97-AF65-F5344CB8AC3E}">
        <p14:creationId xmlns:p14="http://schemas.microsoft.com/office/powerpoint/2010/main" val="2111994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3223A76-DBF7-4C09-BCB5-DAD52C67D425}"/>
              </a:ext>
            </a:extLst>
          </p:cNvPr>
          <p:cNvSpPr>
            <a:spLocks noGrp="1"/>
          </p:cNvSpPr>
          <p:nvPr>
            <p:ph type="sldNum" sz="quarter" idx="11"/>
          </p:nvPr>
        </p:nvSpPr>
        <p:spPr/>
        <p:txBody>
          <a:bodyPr/>
          <a:lstStyle/>
          <a:p>
            <a:fld id="{9843447B-A999-4B9E-9028-3154FF655645}" type="slidenum">
              <a:rPr lang="en-US" smtClean="0"/>
              <a:pPr/>
              <a:t>35</a:t>
            </a:fld>
            <a:endParaRPr lang="en-US" dirty="0"/>
          </a:p>
        </p:txBody>
      </p:sp>
      <p:grpSp>
        <p:nvGrpSpPr>
          <p:cNvPr id="23" name="Group 22">
            <a:extLst>
              <a:ext uri="{FF2B5EF4-FFF2-40B4-BE49-F238E27FC236}">
                <a16:creationId xmlns:a16="http://schemas.microsoft.com/office/drawing/2014/main" id="{68A0BF1B-544F-4A2D-9A0C-A6A2B6E7F61E}"/>
              </a:ext>
            </a:extLst>
          </p:cNvPr>
          <p:cNvGrpSpPr/>
          <p:nvPr/>
        </p:nvGrpSpPr>
        <p:grpSpPr>
          <a:xfrm>
            <a:off x="157655" y="1661605"/>
            <a:ext cx="11748157" cy="5088444"/>
            <a:chOff x="247953" y="1826345"/>
            <a:chExt cx="11619625" cy="4778353"/>
          </a:xfrm>
        </p:grpSpPr>
        <p:grpSp>
          <p:nvGrpSpPr>
            <p:cNvPr id="24" name="Group 23">
              <a:extLst>
                <a:ext uri="{FF2B5EF4-FFF2-40B4-BE49-F238E27FC236}">
                  <a16:creationId xmlns:a16="http://schemas.microsoft.com/office/drawing/2014/main" id="{150EA599-B7D0-4401-913F-A4153A10BDE3}"/>
                </a:ext>
              </a:extLst>
            </p:cNvPr>
            <p:cNvGrpSpPr/>
            <p:nvPr/>
          </p:nvGrpSpPr>
          <p:grpSpPr>
            <a:xfrm>
              <a:off x="247953" y="1826345"/>
              <a:ext cx="11619625" cy="3808882"/>
              <a:chOff x="2403486" y="2025135"/>
              <a:chExt cx="8889014" cy="3872714"/>
            </a:xfrm>
          </p:grpSpPr>
          <p:sp>
            <p:nvSpPr>
              <p:cNvPr id="29" name="Rectangle: Rounded Corners 28">
                <a:extLst>
                  <a:ext uri="{FF2B5EF4-FFF2-40B4-BE49-F238E27FC236}">
                    <a16:creationId xmlns:a16="http://schemas.microsoft.com/office/drawing/2014/main" id="{EC6B1CEF-2F0E-4E09-B4A6-48B8A26A7F97}"/>
                  </a:ext>
                </a:extLst>
              </p:cNvPr>
              <p:cNvSpPr/>
              <p:nvPr/>
            </p:nvSpPr>
            <p:spPr>
              <a:xfrm>
                <a:off x="2403487" y="2048607"/>
                <a:ext cx="995153" cy="836752"/>
              </a:xfrm>
              <a:prstGeom prst="roundRect">
                <a:avLst>
                  <a:gd name="adj" fmla="val 16670"/>
                </a:avLst>
              </a:prstGeom>
              <a:ln/>
            </p:spPr>
            <p:style>
              <a:lnRef idx="2">
                <a:schemeClr val="accent1"/>
              </a:lnRef>
              <a:fillRef idx="1">
                <a:schemeClr val="lt1"/>
              </a:fillRef>
              <a:effectRef idx="0">
                <a:schemeClr val="accent1"/>
              </a:effectRef>
              <a:fontRef idx="minor">
                <a:schemeClr val="dk1"/>
              </a:fontRef>
            </p:style>
          </p:sp>
          <p:sp>
            <p:nvSpPr>
              <p:cNvPr id="30" name="Freeform: Shape 29">
                <a:extLst>
                  <a:ext uri="{FF2B5EF4-FFF2-40B4-BE49-F238E27FC236}">
                    <a16:creationId xmlns:a16="http://schemas.microsoft.com/office/drawing/2014/main" id="{944876BC-FB7F-4A71-9DEF-C4BA47C50356}"/>
                  </a:ext>
                </a:extLst>
              </p:cNvPr>
              <p:cNvSpPr/>
              <p:nvPr/>
            </p:nvSpPr>
            <p:spPr>
              <a:xfrm>
                <a:off x="3520100" y="2025135"/>
                <a:ext cx="7772400" cy="836752"/>
              </a:xfrm>
              <a:custGeom>
                <a:avLst/>
                <a:gdLst>
                  <a:gd name="connsiteX0" fmla="*/ 0 w 6766546"/>
                  <a:gd name="connsiteY0" fmla="*/ 165892 h 995153"/>
                  <a:gd name="connsiteX1" fmla="*/ 165892 w 6766546"/>
                  <a:gd name="connsiteY1" fmla="*/ 0 h 995153"/>
                  <a:gd name="connsiteX2" fmla="*/ 6600654 w 6766546"/>
                  <a:gd name="connsiteY2" fmla="*/ 0 h 995153"/>
                  <a:gd name="connsiteX3" fmla="*/ 6766546 w 6766546"/>
                  <a:gd name="connsiteY3" fmla="*/ 165892 h 995153"/>
                  <a:gd name="connsiteX4" fmla="*/ 6766546 w 6766546"/>
                  <a:gd name="connsiteY4" fmla="*/ 829261 h 995153"/>
                  <a:gd name="connsiteX5" fmla="*/ 6600654 w 6766546"/>
                  <a:gd name="connsiteY5" fmla="*/ 995153 h 995153"/>
                  <a:gd name="connsiteX6" fmla="*/ 165892 w 6766546"/>
                  <a:gd name="connsiteY6" fmla="*/ 995153 h 995153"/>
                  <a:gd name="connsiteX7" fmla="*/ 0 w 6766546"/>
                  <a:gd name="connsiteY7" fmla="*/ 829261 h 995153"/>
                  <a:gd name="connsiteX8" fmla="*/ 0 w 6766546"/>
                  <a:gd name="connsiteY8" fmla="*/ 165892 h 995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6546" h="995153">
                    <a:moveTo>
                      <a:pt x="0" y="165892"/>
                    </a:moveTo>
                    <a:cubicBezTo>
                      <a:pt x="0" y="74272"/>
                      <a:pt x="74272" y="0"/>
                      <a:pt x="165892" y="0"/>
                    </a:cubicBezTo>
                    <a:lnTo>
                      <a:pt x="6600654" y="0"/>
                    </a:lnTo>
                    <a:cubicBezTo>
                      <a:pt x="6692274" y="0"/>
                      <a:pt x="6766546" y="74272"/>
                      <a:pt x="6766546" y="165892"/>
                    </a:cubicBezTo>
                    <a:lnTo>
                      <a:pt x="6766546" y="829261"/>
                    </a:lnTo>
                    <a:cubicBezTo>
                      <a:pt x="6766546" y="920881"/>
                      <a:pt x="6692274" y="995153"/>
                      <a:pt x="6600654" y="995153"/>
                    </a:cubicBezTo>
                    <a:lnTo>
                      <a:pt x="165892" y="995153"/>
                    </a:lnTo>
                    <a:cubicBezTo>
                      <a:pt x="74272" y="995153"/>
                      <a:pt x="0" y="920881"/>
                      <a:pt x="0" y="829261"/>
                    </a:cubicBezTo>
                    <a:lnTo>
                      <a:pt x="0" y="165892"/>
                    </a:lnTo>
                    <a:close/>
                  </a:path>
                </a:pathLst>
              </a:custGeom>
              <a:solidFill>
                <a:schemeClr val="accent2">
                  <a:lumMod val="60000"/>
                  <a:lumOff val="40000"/>
                </a:schemeClr>
              </a:solidFill>
              <a:ln w="28575">
                <a:solidFill>
                  <a:schemeClr val="tx1"/>
                </a:solidFill>
              </a:ln>
            </p:spPr>
            <p:style>
              <a:lnRef idx="2">
                <a:schemeClr val="accent1"/>
              </a:lnRef>
              <a:fillRef idx="1">
                <a:schemeClr val="lt1"/>
              </a:fillRef>
              <a:effectRef idx="0">
                <a:schemeClr val="accent1"/>
              </a:effectRef>
              <a:fontRef idx="minor">
                <a:schemeClr val="dk1"/>
              </a:fontRef>
            </p:style>
            <p:txBody>
              <a:bodyPr spcFirstLastPara="0" vert="horz" wrap="square" lIns="190828" tIns="190828" rIns="190828" bIns="190828" numCol="1" spcCol="1270" anchor="ctr" anchorCtr="0">
                <a:noAutofit/>
              </a:bodyPr>
              <a:lstStyle/>
              <a:p>
                <a:pPr marL="0" marR="0" lvl="0" indent="0" defTabSz="711200" eaLnBrk="0" fontAlgn="base" latinLnBrk="0" hangingPunct="0">
                  <a:lnSpc>
                    <a:spcPct val="100000"/>
                  </a:lnSpc>
                  <a:spcBef>
                    <a:spcPct val="0"/>
                  </a:spcBef>
                  <a:spcAft>
                    <a:spcPts val="0"/>
                  </a:spcAft>
                  <a:buClrTx/>
                  <a:buSzTx/>
                  <a:buFontTx/>
                  <a:buNone/>
                  <a:tabLst/>
                  <a:defRPr/>
                </a:pPr>
                <a:r>
                  <a:rPr kumimoji="0" lang="en-US" b="1" i="0" u="none" strike="noStrike" kern="0" cap="none" spc="0" normalizeH="0" baseline="0" noProof="0" dirty="0">
                    <a:solidFill>
                      <a:schemeClr val="tx1"/>
                    </a:solidFill>
                    <a:effectLst/>
                    <a:uLnTx/>
                    <a:uFillTx/>
                    <a:latin typeface="Calibri" panose="020F0502020204030204" pitchFamily="34" charset="0"/>
                    <a:ea typeface="+mn-ea"/>
                    <a:cs typeface="+mn-cs"/>
                  </a:rPr>
                  <a:t>18M</a:t>
                </a:r>
                <a:r>
                  <a:rPr kumimoji="0" lang="en-US" b="0" i="0" u="none" strike="noStrike" kern="0" cap="none" spc="0" normalizeH="0" baseline="0" noProof="0" dirty="0">
                    <a:solidFill>
                      <a:schemeClr val="tx1"/>
                    </a:solidFill>
                    <a:effectLst/>
                    <a:uLnTx/>
                    <a:uFillTx/>
                    <a:latin typeface="Calibri" panose="020F0502020204030204" pitchFamily="34" charset="0"/>
                    <a:ea typeface="+mn-ea"/>
                    <a:cs typeface="+mn-cs"/>
                  </a:rPr>
                  <a:t> </a:t>
                </a:r>
                <a:r>
                  <a:rPr kumimoji="0" lang="en-US" b="1" i="0" u="none" strike="noStrike" kern="0" cap="none" spc="0" normalizeH="0" baseline="0" noProof="0" dirty="0">
                    <a:solidFill>
                      <a:schemeClr val="tx1"/>
                    </a:solidFill>
                    <a:effectLst/>
                    <a:uLnTx/>
                    <a:uFillTx/>
                    <a:latin typeface="Calibri" panose="020F0502020204030204" pitchFamily="34" charset="0"/>
                    <a:ea typeface="+mn-ea"/>
                    <a:cs typeface="+mn-cs"/>
                  </a:rPr>
                  <a:t>Unique patient records in CliniSync HIE</a:t>
                </a:r>
              </a:p>
            </p:txBody>
          </p:sp>
          <p:sp>
            <p:nvSpPr>
              <p:cNvPr id="31" name="Rectangle: Rounded Corners 30">
                <a:extLst>
                  <a:ext uri="{FF2B5EF4-FFF2-40B4-BE49-F238E27FC236}">
                    <a16:creationId xmlns:a16="http://schemas.microsoft.com/office/drawing/2014/main" id="{59324BBD-7CC5-42F8-8CEE-E616E4F3FE99}"/>
                  </a:ext>
                </a:extLst>
              </p:cNvPr>
              <p:cNvSpPr/>
              <p:nvPr/>
            </p:nvSpPr>
            <p:spPr>
              <a:xfrm>
                <a:off x="2403487" y="3042560"/>
                <a:ext cx="995153" cy="836752"/>
              </a:xfrm>
              <a:prstGeom prst="roundRect">
                <a:avLst>
                  <a:gd name="adj" fmla="val 16670"/>
                </a:avLst>
              </a:prstGeom>
              <a:ln/>
            </p:spPr>
            <p:style>
              <a:lnRef idx="2">
                <a:schemeClr val="accent1"/>
              </a:lnRef>
              <a:fillRef idx="1">
                <a:schemeClr val="lt1"/>
              </a:fillRef>
              <a:effectRef idx="0">
                <a:schemeClr val="accent1"/>
              </a:effectRef>
              <a:fontRef idx="minor">
                <a:schemeClr val="dk1"/>
              </a:fontRef>
            </p:style>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solidFill>
                    <a:schemeClr val="tx1"/>
                  </a:solidFill>
                  <a:effectLst/>
                  <a:uLnTx/>
                  <a:uFillTx/>
                  <a:latin typeface="Calibri" panose="020F0502020204030204" pitchFamily="34" charset="0"/>
                  <a:ea typeface="+mn-ea"/>
                  <a:cs typeface="+mn-cs"/>
                </a:endParaRPr>
              </a:p>
            </p:txBody>
          </p:sp>
          <p:sp>
            <p:nvSpPr>
              <p:cNvPr id="32" name="Freeform: Shape 31">
                <a:extLst>
                  <a:ext uri="{FF2B5EF4-FFF2-40B4-BE49-F238E27FC236}">
                    <a16:creationId xmlns:a16="http://schemas.microsoft.com/office/drawing/2014/main" id="{5D98B7C1-5702-451A-948A-A365A130D815}"/>
                  </a:ext>
                </a:extLst>
              </p:cNvPr>
              <p:cNvSpPr/>
              <p:nvPr/>
            </p:nvSpPr>
            <p:spPr>
              <a:xfrm>
                <a:off x="3501982" y="3042560"/>
                <a:ext cx="7772400" cy="836752"/>
              </a:xfrm>
              <a:custGeom>
                <a:avLst/>
                <a:gdLst>
                  <a:gd name="connsiteX0" fmla="*/ 0 w 6590193"/>
                  <a:gd name="connsiteY0" fmla="*/ 165892 h 995153"/>
                  <a:gd name="connsiteX1" fmla="*/ 165892 w 6590193"/>
                  <a:gd name="connsiteY1" fmla="*/ 0 h 995153"/>
                  <a:gd name="connsiteX2" fmla="*/ 6424301 w 6590193"/>
                  <a:gd name="connsiteY2" fmla="*/ 0 h 995153"/>
                  <a:gd name="connsiteX3" fmla="*/ 6590193 w 6590193"/>
                  <a:gd name="connsiteY3" fmla="*/ 165892 h 995153"/>
                  <a:gd name="connsiteX4" fmla="*/ 6590193 w 6590193"/>
                  <a:gd name="connsiteY4" fmla="*/ 829261 h 995153"/>
                  <a:gd name="connsiteX5" fmla="*/ 6424301 w 6590193"/>
                  <a:gd name="connsiteY5" fmla="*/ 995153 h 995153"/>
                  <a:gd name="connsiteX6" fmla="*/ 165892 w 6590193"/>
                  <a:gd name="connsiteY6" fmla="*/ 995153 h 995153"/>
                  <a:gd name="connsiteX7" fmla="*/ 0 w 6590193"/>
                  <a:gd name="connsiteY7" fmla="*/ 829261 h 995153"/>
                  <a:gd name="connsiteX8" fmla="*/ 0 w 6590193"/>
                  <a:gd name="connsiteY8" fmla="*/ 165892 h 995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90193" h="995153">
                    <a:moveTo>
                      <a:pt x="0" y="165892"/>
                    </a:moveTo>
                    <a:cubicBezTo>
                      <a:pt x="0" y="74272"/>
                      <a:pt x="74272" y="0"/>
                      <a:pt x="165892" y="0"/>
                    </a:cubicBezTo>
                    <a:lnTo>
                      <a:pt x="6424301" y="0"/>
                    </a:lnTo>
                    <a:cubicBezTo>
                      <a:pt x="6515921" y="0"/>
                      <a:pt x="6590193" y="74272"/>
                      <a:pt x="6590193" y="165892"/>
                    </a:cubicBezTo>
                    <a:lnTo>
                      <a:pt x="6590193" y="829261"/>
                    </a:lnTo>
                    <a:cubicBezTo>
                      <a:pt x="6590193" y="920881"/>
                      <a:pt x="6515921" y="995153"/>
                      <a:pt x="6424301" y="995153"/>
                    </a:cubicBezTo>
                    <a:lnTo>
                      <a:pt x="165892" y="995153"/>
                    </a:lnTo>
                    <a:cubicBezTo>
                      <a:pt x="74272" y="995153"/>
                      <a:pt x="0" y="920881"/>
                      <a:pt x="0" y="829261"/>
                    </a:cubicBezTo>
                    <a:lnTo>
                      <a:pt x="0" y="165892"/>
                    </a:lnTo>
                    <a:close/>
                  </a:path>
                </a:pathLst>
              </a:custGeom>
              <a:solidFill>
                <a:schemeClr val="accent4">
                  <a:lumMod val="40000"/>
                  <a:lumOff val="60000"/>
                </a:schemeClr>
              </a:solidFill>
              <a:ln w="28575">
                <a:solidFill>
                  <a:schemeClr val="tx1"/>
                </a:solidFill>
              </a:ln>
            </p:spPr>
            <p:style>
              <a:lnRef idx="2">
                <a:schemeClr val="accent1"/>
              </a:lnRef>
              <a:fillRef idx="1">
                <a:schemeClr val="lt1"/>
              </a:fillRef>
              <a:effectRef idx="0">
                <a:schemeClr val="accent1"/>
              </a:effectRef>
              <a:fontRef idx="minor">
                <a:schemeClr val="dk1"/>
              </a:fontRef>
            </p:style>
            <p:txBody>
              <a:bodyPr spcFirstLastPara="0" vert="horz" wrap="square" lIns="162380" tIns="162380" rIns="162380" bIns="162380" numCol="1" spcCol="1270" anchor="ctr" anchorCtr="0">
                <a:noAutofit/>
              </a:bodyPr>
              <a:lstStyle/>
              <a:p>
                <a:pPr marL="0" marR="0" lvl="0" indent="0" defTabSz="711200" eaLnBrk="0" fontAlgn="base" latinLnBrk="0" hangingPunct="0">
                  <a:lnSpc>
                    <a:spcPct val="100000"/>
                  </a:lnSpc>
                  <a:spcBef>
                    <a:spcPct val="0"/>
                  </a:spcBef>
                  <a:spcAft>
                    <a:spcPts val="0"/>
                  </a:spcAft>
                  <a:buClrTx/>
                  <a:buSzTx/>
                  <a:buFontTx/>
                  <a:buNone/>
                  <a:tabLst/>
                  <a:defRPr/>
                </a:pPr>
                <a:endParaRPr kumimoji="0" lang="en-US" sz="2400" b="1" u="none" strike="noStrike" kern="0" cap="none" spc="0" normalizeH="0" baseline="0" noProof="0" dirty="0">
                  <a:solidFill>
                    <a:schemeClr val="tx1"/>
                  </a:solidFill>
                  <a:effectLst/>
                  <a:uLnTx/>
                  <a:uFillTx/>
                  <a:latin typeface="Calibri" panose="020F0502020204030204" pitchFamily="34" charset="0"/>
                  <a:ea typeface="+mn-ea"/>
                  <a:cs typeface="+mn-cs"/>
                </a:endParaRPr>
              </a:p>
              <a:p>
                <a:pPr marL="0" marR="0" lvl="0" indent="0" defTabSz="711200" eaLnBrk="0" fontAlgn="base" latinLnBrk="0" hangingPunct="0">
                  <a:lnSpc>
                    <a:spcPct val="100000"/>
                  </a:lnSpc>
                  <a:spcBef>
                    <a:spcPct val="0"/>
                  </a:spcBef>
                  <a:spcAft>
                    <a:spcPts val="0"/>
                  </a:spcAft>
                  <a:buClrTx/>
                  <a:buSzTx/>
                  <a:buFontTx/>
                  <a:buNone/>
                  <a:tabLst/>
                  <a:defRPr/>
                </a:pPr>
                <a:r>
                  <a:rPr kumimoji="0" lang="en-US" b="1" u="none" strike="noStrike" kern="0" cap="none" spc="0" normalizeH="0" baseline="0" noProof="0" dirty="0">
                    <a:solidFill>
                      <a:schemeClr val="tx1"/>
                    </a:solidFill>
                    <a:effectLst/>
                    <a:uLnTx/>
                    <a:uFillTx/>
                    <a:latin typeface="Calibri" panose="020F0502020204030204" pitchFamily="34" charset="0"/>
                    <a:ea typeface="+mn-ea"/>
                    <a:cs typeface="+mn-cs"/>
                  </a:rPr>
                  <a:t>156 Participating hospitals </a:t>
                </a:r>
                <a:r>
                  <a:rPr lang="en-US" b="1" kern="0" dirty="0">
                    <a:solidFill>
                      <a:schemeClr val="tx1"/>
                    </a:solidFill>
                    <a:latin typeface="Calibri" panose="020F0502020204030204" pitchFamily="34" charset="0"/>
                  </a:rPr>
                  <a:t>(</a:t>
                </a:r>
                <a:r>
                  <a:rPr kumimoji="0" lang="en-US" b="1" u="none" strike="noStrike" kern="0" cap="none" spc="0" normalizeH="0" baseline="0" noProof="0" dirty="0">
                    <a:solidFill>
                      <a:schemeClr val="tx1"/>
                    </a:solidFill>
                    <a:effectLst/>
                    <a:uLnTx/>
                    <a:uFillTx/>
                    <a:latin typeface="Calibri" panose="020F0502020204030204" pitchFamily="34" charset="0"/>
                    <a:ea typeface="+mn-ea"/>
                    <a:cs typeface="+mn-cs"/>
                  </a:rPr>
                  <a:t>Ohio, West Virginia &amp; Kentucky) and</a:t>
                </a:r>
              </a:p>
              <a:p>
                <a:pPr defTabSz="711200">
                  <a:spcAft>
                    <a:spcPts val="0"/>
                  </a:spcAft>
                  <a:defRPr/>
                </a:pPr>
                <a:r>
                  <a:rPr lang="en-US" b="1" kern="0" dirty="0">
                    <a:solidFill>
                      <a:schemeClr val="tx1"/>
                    </a:solidFill>
                    <a:latin typeface="Calibri" panose="020F0502020204030204" pitchFamily="34" charset="0"/>
                  </a:rPr>
                  <a:t>15,000 Independent and hospital-employed physicians</a:t>
                </a:r>
              </a:p>
              <a:p>
                <a:pPr marL="0" marR="0" lvl="0" indent="0" defTabSz="711200" eaLnBrk="0" fontAlgn="base" latinLnBrk="0" hangingPunct="0">
                  <a:lnSpc>
                    <a:spcPct val="100000"/>
                  </a:lnSpc>
                  <a:spcBef>
                    <a:spcPct val="0"/>
                  </a:spcBef>
                  <a:spcAft>
                    <a:spcPts val="0"/>
                  </a:spcAft>
                  <a:buClrTx/>
                  <a:buSzTx/>
                  <a:buFontTx/>
                  <a:buNone/>
                  <a:tabLst/>
                  <a:defRPr/>
                </a:pPr>
                <a:endParaRPr kumimoji="0" lang="en-US" sz="2400" b="0" i="1" u="none" strike="noStrike" kern="0" cap="none" spc="0" normalizeH="0" baseline="0" noProof="0" dirty="0">
                  <a:solidFill>
                    <a:schemeClr val="tx1"/>
                  </a:solidFill>
                  <a:effectLst/>
                  <a:uLnTx/>
                  <a:uFillTx/>
                  <a:latin typeface="Calibri" panose="020F0502020204030204" pitchFamily="34" charset="0"/>
                  <a:ea typeface="+mn-ea"/>
                  <a:cs typeface="+mn-cs"/>
                </a:endParaRPr>
              </a:p>
            </p:txBody>
          </p:sp>
          <p:sp>
            <p:nvSpPr>
              <p:cNvPr id="33" name="Rectangle: Rounded Corners 32">
                <a:extLst>
                  <a:ext uri="{FF2B5EF4-FFF2-40B4-BE49-F238E27FC236}">
                    <a16:creationId xmlns:a16="http://schemas.microsoft.com/office/drawing/2014/main" id="{9B72D540-582A-4F5D-AD7C-4EC3C0ABC534}"/>
                  </a:ext>
                </a:extLst>
              </p:cNvPr>
              <p:cNvSpPr/>
              <p:nvPr/>
            </p:nvSpPr>
            <p:spPr>
              <a:xfrm>
                <a:off x="2405854" y="4064286"/>
                <a:ext cx="995153" cy="836752"/>
              </a:xfrm>
              <a:prstGeom prst="roundRect">
                <a:avLst>
                  <a:gd name="adj" fmla="val 16670"/>
                </a:avLst>
              </a:prstGeom>
              <a:ln/>
            </p:spPr>
            <p:style>
              <a:lnRef idx="2">
                <a:schemeClr val="accent1"/>
              </a:lnRef>
              <a:fillRef idx="1">
                <a:schemeClr val="lt1"/>
              </a:fillRef>
              <a:effectRef idx="0">
                <a:schemeClr val="accent1"/>
              </a:effectRef>
              <a:fontRef idx="minor">
                <a:schemeClr val="dk1"/>
              </a:fontRef>
            </p:style>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solidFill>
                    <a:schemeClr val="tx1"/>
                  </a:solidFill>
                  <a:effectLst/>
                  <a:uLnTx/>
                  <a:uFillTx/>
                  <a:latin typeface="Calibri" panose="020F0502020204030204" pitchFamily="34" charset="0"/>
                  <a:ea typeface="+mn-ea"/>
                  <a:cs typeface="+mn-cs"/>
                </a:endParaRPr>
              </a:p>
            </p:txBody>
          </p:sp>
          <p:sp>
            <p:nvSpPr>
              <p:cNvPr id="34" name="Freeform: Shape 33">
                <a:extLst>
                  <a:ext uri="{FF2B5EF4-FFF2-40B4-BE49-F238E27FC236}">
                    <a16:creationId xmlns:a16="http://schemas.microsoft.com/office/drawing/2014/main" id="{4B13864D-BF8A-40CB-8D4D-ACCE440464C4}"/>
                  </a:ext>
                </a:extLst>
              </p:cNvPr>
              <p:cNvSpPr/>
              <p:nvPr/>
            </p:nvSpPr>
            <p:spPr>
              <a:xfrm>
                <a:off x="3501981" y="3972645"/>
                <a:ext cx="7772400" cy="928392"/>
              </a:xfrm>
              <a:custGeom>
                <a:avLst/>
                <a:gdLst>
                  <a:gd name="connsiteX0" fmla="*/ 0 w 6590193"/>
                  <a:gd name="connsiteY0" fmla="*/ 165892 h 995153"/>
                  <a:gd name="connsiteX1" fmla="*/ 165892 w 6590193"/>
                  <a:gd name="connsiteY1" fmla="*/ 0 h 995153"/>
                  <a:gd name="connsiteX2" fmla="*/ 6424301 w 6590193"/>
                  <a:gd name="connsiteY2" fmla="*/ 0 h 995153"/>
                  <a:gd name="connsiteX3" fmla="*/ 6590193 w 6590193"/>
                  <a:gd name="connsiteY3" fmla="*/ 165892 h 995153"/>
                  <a:gd name="connsiteX4" fmla="*/ 6590193 w 6590193"/>
                  <a:gd name="connsiteY4" fmla="*/ 829261 h 995153"/>
                  <a:gd name="connsiteX5" fmla="*/ 6424301 w 6590193"/>
                  <a:gd name="connsiteY5" fmla="*/ 995153 h 995153"/>
                  <a:gd name="connsiteX6" fmla="*/ 165892 w 6590193"/>
                  <a:gd name="connsiteY6" fmla="*/ 995153 h 995153"/>
                  <a:gd name="connsiteX7" fmla="*/ 0 w 6590193"/>
                  <a:gd name="connsiteY7" fmla="*/ 829261 h 995153"/>
                  <a:gd name="connsiteX8" fmla="*/ 0 w 6590193"/>
                  <a:gd name="connsiteY8" fmla="*/ 165892 h 995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90193" h="995153">
                    <a:moveTo>
                      <a:pt x="0" y="165892"/>
                    </a:moveTo>
                    <a:cubicBezTo>
                      <a:pt x="0" y="74272"/>
                      <a:pt x="74272" y="0"/>
                      <a:pt x="165892" y="0"/>
                    </a:cubicBezTo>
                    <a:lnTo>
                      <a:pt x="6424301" y="0"/>
                    </a:lnTo>
                    <a:cubicBezTo>
                      <a:pt x="6515921" y="0"/>
                      <a:pt x="6590193" y="74272"/>
                      <a:pt x="6590193" y="165892"/>
                    </a:cubicBezTo>
                    <a:lnTo>
                      <a:pt x="6590193" y="829261"/>
                    </a:lnTo>
                    <a:cubicBezTo>
                      <a:pt x="6590193" y="920881"/>
                      <a:pt x="6515921" y="995153"/>
                      <a:pt x="6424301" y="995153"/>
                    </a:cubicBezTo>
                    <a:lnTo>
                      <a:pt x="165892" y="995153"/>
                    </a:lnTo>
                    <a:cubicBezTo>
                      <a:pt x="74272" y="995153"/>
                      <a:pt x="0" y="920881"/>
                      <a:pt x="0" y="829261"/>
                    </a:cubicBezTo>
                    <a:lnTo>
                      <a:pt x="0" y="165892"/>
                    </a:lnTo>
                    <a:close/>
                  </a:path>
                </a:pathLst>
              </a:custGeom>
              <a:solidFill>
                <a:schemeClr val="accent6">
                  <a:lumMod val="40000"/>
                  <a:lumOff val="60000"/>
                </a:schemeClr>
              </a:solidFill>
              <a:ln w="28575">
                <a:solidFill>
                  <a:schemeClr val="tx1"/>
                </a:solidFill>
              </a:ln>
            </p:spPr>
            <p:style>
              <a:lnRef idx="2">
                <a:schemeClr val="accent1"/>
              </a:lnRef>
              <a:fillRef idx="1">
                <a:schemeClr val="lt1"/>
              </a:fillRef>
              <a:effectRef idx="0">
                <a:schemeClr val="accent1"/>
              </a:effectRef>
              <a:fontRef idx="minor">
                <a:schemeClr val="dk1"/>
              </a:fontRef>
            </p:style>
            <p:txBody>
              <a:bodyPr spcFirstLastPara="0" vert="horz" wrap="square" lIns="162380" tIns="162380" rIns="162380" bIns="162380" numCol="1" spcCol="1270" anchor="ctr" anchorCtr="0">
                <a:noAutofit/>
              </a:bodyPr>
              <a:lstStyle/>
              <a:p>
                <a:pPr defTabSz="711200">
                  <a:lnSpc>
                    <a:spcPct val="90000"/>
                  </a:lnSpc>
                  <a:spcAft>
                    <a:spcPct val="35000"/>
                  </a:spcAft>
                  <a:defRPr/>
                </a:pPr>
                <a:r>
                  <a:rPr lang="en-US" b="1" kern="0" dirty="0">
                    <a:solidFill>
                      <a:schemeClr val="tx1"/>
                    </a:solidFill>
                    <a:latin typeface="Calibri" panose="020F0502020204030204" pitchFamily="34" charset="0"/>
                  </a:rPr>
                  <a:t>&gt;500 LTC and Post-Acute Care        </a:t>
                </a:r>
                <a:r>
                  <a:rPr lang="en-US" b="1" dirty="0">
                    <a:latin typeface="Calibri" panose="020F0502020204030204" pitchFamily="34" charset="0"/>
                  </a:rPr>
                  <a:t>67 Home Health	          31 Hospice</a:t>
                </a:r>
                <a:endParaRPr lang="en-US" b="1" i="1" kern="0" dirty="0">
                  <a:solidFill>
                    <a:schemeClr val="tx1"/>
                  </a:solidFill>
                  <a:latin typeface="Calibri" panose="020F0502020204030204" pitchFamily="34" charset="0"/>
                </a:endParaRPr>
              </a:p>
            </p:txBody>
          </p:sp>
          <p:sp>
            <p:nvSpPr>
              <p:cNvPr id="35" name="Rectangle: Rounded Corners 34">
                <a:extLst>
                  <a:ext uri="{FF2B5EF4-FFF2-40B4-BE49-F238E27FC236}">
                    <a16:creationId xmlns:a16="http://schemas.microsoft.com/office/drawing/2014/main" id="{B959C7A1-00E6-4723-8364-B6A48D2465DD}"/>
                  </a:ext>
                </a:extLst>
              </p:cNvPr>
              <p:cNvSpPr/>
              <p:nvPr/>
            </p:nvSpPr>
            <p:spPr>
              <a:xfrm>
                <a:off x="2403486" y="5061097"/>
                <a:ext cx="995153" cy="836752"/>
              </a:xfrm>
              <a:prstGeom prst="roundRect">
                <a:avLst>
                  <a:gd name="adj" fmla="val 16670"/>
                </a:avLst>
              </a:prstGeom>
              <a:ln/>
            </p:spPr>
            <p:style>
              <a:lnRef idx="2">
                <a:schemeClr val="accent1"/>
              </a:lnRef>
              <a:fillRef idx="1">
                <a:schemeClr val="lt1"/>
              </a:fillRef>
              <a:effectRef idx="0">
                <a:schemeClr val="accent1"/>
              </a:effectRef>
              <a:fontRef idx="minor">
                <a:schemeClr val="dk1"/>
              </a:fontRef>
            </p:style>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solidFill>
                    <a:schemeClr val="tx1"/>
                  </a:solidFill>
                  <a:effectLst/>
                  <a:uLnTx/>
                  <a:uFillTx/>
                  <a:latin typeface="Calibri" panose="020F0502020204030204" pitchFamily="34" charset="0"/>
                  <a:ea typeface="+mn-ea"/>
                  <a:cs typeface="+mn-cs"/>
                </a:endParaRPr>
              </a:p>
            </p:txBody>
          </p:sp>
          <p:sp>
            <p:nvSpPr>
              <p:cNvPr id="36" name="Freeform: Shape 35">
                <a:extLst>
                  <a:ext uri="{FF2B5EF4-FFF2-40B4-BE49-F238E27FC236}">
                    <a16:creationId xmlns:a16="http://schemas.microsoft.com/office/drawing/2014/main" id="{B41A4FBF-A2D7-4B44-86F4-734EBABE774D}"/>
                  </a:ext>
                </a:extLst>
              </p:cNvPr>
              <p:cNvSpPr/>
              <p:nvPr/>
            </p:nvSpPr>
            <p:spPr>
              <a:xfrm>
                <a:off x="3501981" y="5061097"/>
                <a:ext cx="7772400" cy="836752"/>
              </a:xfrm>
              <a:custGeom>
                <a:avLst/>
                <a:gdLst>
                  <a:gd name="connsiteX0" fmla="*/ 0 w 6590193"/>
                  <a:gd name="connsiteY0" fmla="*/ 165892 h 995153"/>
                  <a:gd name="connsiteX1" fmla="*/ 165892 w 6590193"/>
                  <a:gd name="connsiteY1" fmla="*/ 0 h 995153"/>
                  <a:gd name="connsiteX2" fmla="*/ 6424301 w 6590193"/>
                  <a:gd name="connsiteY2" fmla="*/ 0 h 995153"/>
                  <a:gd name="connsiteX3" fmla="*/ 6590193 w 6590193"/>
                  <a:gd name="connsiteY3" fmla="*/ 165892 h 995153"/>
                  <a:gd name="connsiteX4" fmla="*/ 6590193 w 6590193"/>
                  <a:gd name="connsiteY4" fmla="*/ 829261 h 995153"/>
                  <a:gd name="connsiteX5" fmla="*/ 6424301 w 6590193"/>
                  <a:gd name="connsiteY5" fmla="*/ 995153 h 995153"/>
                  <a:gd name="connsiteX6" fmla="*/ 165892 w 6590193"/>
                  <a:gd name="connsiteY6" fmla="*/ 995153 h 995153"/>
                  <a:gd name="connsiteX7" fmla="*/ 0 w 6590193"/>
                  <a:gd name="connsiteY7" fmla="*/ 829261 h 995153"/>
                  <a:gd name="connsiteX8" fmla="*/ 0 w 6590193"/>
                  <a:gd name="connsiteY8" fmla="*/ 165892 h 995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90193" h="995153">
                    <a:moveTo>
                      <a:pt x="0" y="165892"/>
                    </a:moveTo>
                    <a:cubicBezTo>
                      <a:pt x="0" y="74272"/>
                      <a:pt x="74272" y="0"/>
                      <a:pt x="165892" y="0"/>
                    </a:cubicBezTo>
                    <a:lnTo>
                      <a:pt x="6424301" y="0"/>
                    </a:lnTo>
                    <a:cubicBezTo>
                      <a:pt x="6515921" y="0"/>
                      <a:pt x="6590193" y="74272"/>
                      <a:pt x="6590193" y="165892"/>
                    </a:cubicBezTo>
                    <a:lnTo>
                      <a:pt x="6590193" y="829261"/>
                    </a:lnTo>
                    <a:cubicBezTo>
                      <a:pt x="6590193" y="920881"/>
                      <a:pt x="6515921" y="995153"/>
                      <a:pt x="6424301" y="995153"/>
                    </a:cubicBezTo>
                    <a:lnTo>
                      <a:pt x="165892" y="995153"/>
                    </a:lnTo>
                    <a:cubicBezTo>
                      <a:pt x="74272" y="995153"/>
                      <a:pt x="0" y="920881"/>
                      <a:pt x="0" y="829261"/>
                    </a:cubicBezTo>
                    <a:lnTo>
                      <a:pt x="0" y="165892"/>
                    </a:lnTo>
                    <a:close/>
                  </a:path>
                </a:pathLst>
              </a:custGeom>
              <a:solidFill>
                <a:schemeClr val="accent5">
                  <a:lumMod val="40000"/>
                  <a:lumOff val="60000"/>
                </a:schemeClr>
              </a:solidFill>
              <a:ln w="28575">
                <a:solidFill>
                  <a:schemeClr val="tx1"/>
                </a:solidFill>
              </a:ln>
            </p:spPr>
            <p:style>
              <a:lnRef idx="2">
                <a:schemeClr val="accent1"/>
              </a:lnRef>
              <a:fillRef idx="1">
                <a:schemeClr val="lt1"/>
              </a:fillRef>
              <a:effectRef idx="0">
                <a:schemeClr val="accent1"/>
              </a:effectRef>
              <a:fontRef idx="minor">
                <a:schemeClr val="dk1"/>
              </a:fontRef>
            </p:style>
            <p:txBody>
              <a:bodyPr spcFirstLastPara="0" vert="horz" wrap="square" lIns="162380" tIns="162380" rIns="162380" bIns="162380" numCol="1" spcCol="1270" anchor="ctr" anchorCtr="0">
                <a:noAutofit/>
              </a:bodyPr>
              <a:lstStyle/>
              <a:p>
                <a:pPr marL="0" marR="0" lvl="0" indent="0" defTabSz="711200" eaLnBrk="0" fontAlgn="base" latinLnBrk="0" hangingPunct="0">
                  <a:lnSpc>
                    <a:spcPct val="90000"/>
                  </a:lnSpc>
                  <a:spcBef>
                    <a:spcPct val="0"/>
                  </a:spcBef>
                  <a:spcAft>
                    <a:spcPct val="35000"/>
                  </a:spcAft>
                  <a:buClrTx/>
                  <a:buSzTx/>
                  <a:buFontTx/>
                  <a:buNone/>
                  <a:tabLst/>
                  <a:defRPr/>
                </a:pPr>
                <a:r>
                  <a:rPr kumimoji="0" lang="en-US" b="1" i="0" u="none" strike="noStrike" kern="0" cap="none" spc="0" normalizeH="0" baseline="0" noProof="0" dirty="0">
                    <a:solidFill>
                      <a:schemeClr val="tx1"/>
                    </a:solidFill>
                    <a:effectLst/>
                    <a:uLnTx/>
                    <a:uFillTx/>
                    <a:latin typeface="Calibri" panose="020F0502020204030204" pitchFamily="34" charset="0"/>
                    <a:ea typeface="+mn-ea"/>
                    <a:cs typeface="+mn-cs"/>
                  </a:rPr>
                  <a:t>13</a:t>
                </a:r>
                <a:r>
                  <a:rPr kumimoji="0" lang="en-US" b="0" i="0" u="none" strike="noStrike" kern="0" cap="none" spc="0" normalizeH="0" baseline="0" noProof="0" dirty="0">
                    <a:solidFill>
                      <a:schemeClr val="tx1"/>
                    </a:solidFill>
                    <a:effectLst/>
                    <a:uLnTx/>
                    <a:uFillTx/>
                    <a:latin typeface="Calibri" panose="020F0502020204030204" pitchFamily="34" charset="0"/>
                    <a:ea typeface="+mn-ea"/>
                    <a:cs typeface="+mn-cs"/>
                  </a:rPr>
                  <a:t> </a:t>
                </a:r>
                <a:r>
                  <a:rPr kumimoji="0" lang="en-US" b="1" i="0" u="none" strike="noStrike" kern="0" cap="none" spc="0" normalizeH="0" baseline="0" noProof="0" dirty="0">
                    <a:solidFill>
                      <a:schemeClr val="tx1"/>
                    </a:solidFill>
                    <a:effectLst/>
                    <a:uLnTx/>
                    <a:uFillTx/>
                    <a:latin typeface="Calibri" panose="020F0502020204030204" pitchFamily="34" charset="0"/>
                    <a:ea typeface="+mn-ea"/>
                    <a:cs typeface="+mn-cs"/>
                  </a:rPr>
                  <a:t>Health plans including 5 Medicaid Managed Care Plans</a:t>
                </a:r>
              </a:p>
            </p:txBody>
          </p:sp>
          <p:pic>
            <p:nvPicPr>
              <p:cNvPr id="37" name="Picture 36">
                <a:extLst>
                  <a:ext uri="{FF2B5EF4-FFF2-40B4-BE49-F238E27FC236}">
                    <a16:creationId xmlns:a16="http://schemas.microsoft.com/office/drawing/2014/main" id="{AB0CBC7D-9EA9-4CE0-BA49-E9082E7BC1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0656" y="2074848"/>
                <a:ext cx="760812" cy="782738"/>
              </a:xfrm>
              <a:prstGeom prst="rect">
                <a:avLst/>
              </a:prstGeom>
              <a:ln>
                <a:noFill/>
              </a:ln>
            </p:spPr>
            <p:style>
              <a:lnRef idx="2">
                <a:schemeClr val="accent1"/>
              </a:lnRef>
              <a:fillRef idx="1">
                <a:schemeClr val="lt1"/>
              </a:fillRef>
              <a:effectRef idx="0">
                <a:schemeClr val="accent1"/>
              </a:effectRef>
              <a:fontRef idx="minor">
                <a:schemeClr val="dk1"/>
              </a:fontRef>
            </p:style>
          </p:pic>
          <p:pic>
            <p:nvPicPr>
              <p:cNvPr id="38" name="Picture 37">
                <a:extLst>
                  <a:ext uri="{FF2B5EF4-FFF2-40B4-BE49-F238E27FC236}">
                    <a16:creationId xmlns:a16="http://schemas.microsoft.com/office/drawing/2014/main" id="{D63DF3B7-3BFF-4405-96EB-F25DECA6EF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3741" y="3073717"/>
                <a:ext cx="826668" cy="805595"/>
              </a:xfrm>
              <a:prstGeom prst="rect">
                <a:avLst/>
              </a:prstGeom>
              <a:ln>
                <a:noFill/>
              </a:ln>
            </p:spPr>
            <p:style>
              <a:lnRef idx="2">
                <a:schemeClr val="accent1"/>
              </a:lnRef>
              <a:fillRef idx="1">
                <a:schemeClr val="lt1"/>
              </a:fillRef>
              <a:effectRef idx="0">
                <a:schemeClr val="accent1"/>
              </a:effectRef>
              <a:fontRef idx="minor">
                <a:schemeClr val="dk1"/>
              </a:fontRef>
            </p:style>
          </p:pic>
          <p:pic>
            <p:nvPicPr>
              <p:cNvPr id="39" name="Picture 38">
                <a:extLst>
                  <a:ext uri="{FF2B5EF4-FFF2-40B4-BE49-F238E27FC236}">
                    <a16:creationId xmlns:a16="http://schemas.microsoft.com/office/drawing/2014/main" id="{111482EB-87F6-444A-95C0-EE8BBBC20D1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6303" y="4103116"/>
                <a:ext cx="692186" cy="761915"/>
              </a:xfrm>
              <a:prstGeom prst="rect">
                <a:avLst/>
              </a:prstGeom>
              <a:ln/>
            </p:spPr>
            <p:style>
              <a:lnRef idx="2">
                <a:schemeClr val="accent1"/>
              </a:lnRef>
              <a:fillRef idx="1">
                <a:schemeClr val="lt1"/>
              </a:fillRef>
              <a:effectRef idx="0">
                <a:schemeClr val="accent1"/>
              </a:effectRef>
              <a:fontRef idx="minor">
                <a:schemeClr val="dk1"/>
              </a:fontRef>
            </p:style>
          </p:pic>
          <p:pic>
            <p:nvPicPr>
              <p:cNvPr id="40" name="Picture 39">
                <a:extLst>
                  <a:ext uri="{FF2B5EF4-FFF2-40B4-BE49-F238E27FC236}">
                    <a16:creationId xmlns:a16="http://schemas.microsoft.com/office/drawing/2014/main" id="{F955C7AC-8635-432E-9595-2B4F312243A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04071" y="5114213"/>
                <a:ext cx="766007" cy="783636"/>
              </a:xfrm>
              <a:prstGeom prst="rect">
                <a:avLst/>
              </a:prstGeom>
              <a:ln>
                <a:noFill/>
              </a:ln>
            </p:spPr>
            <p:style>
              <a:lnRef idx="2">
                <a:schemeClr val="accent1"/>
              </a:lnRef>
              <a:fillRef idx="1">
                <a:schemeClr val="lt1"/>
              </a:fillRef>
              <a:effectRef idx="0">
                <a:schemeClr val="accent1"/>
              </a:effectRef>
              <a:fontRef idx="minor">
                <a:schemeClr val="dk1"/>
              </a:fontRef>
            </p:style>
          </p:pic>
        </p:grpSp>
        <p:sp>
          <p:nvSpPr>
            <p:cNvPr id="25" name="Freeform: Shape 24">
              <a:extLst>
                <a:ext uri="{FF2B5EF4-FFF2-40B4-BE49-F238E27FC236}">
                  <a16:creationId xmlns:a16="http://schemas.microsoft.com/office/drawing/2014/main" id="{AE28B01C-5432-47D7-AC7C-BFD78897C822}"/>
                </a:ext>
              </a:extLst>
            </p:cNvPr>
            <p:cNvSpPr/>
            <p:nvPr/>
          </p:nvSpPr>
          <p:spPr>
            <a:xfrm>
              <a:off x="1683894" y="5755641"/>
              <a:ext cx="10159999" cy="822960"/>
            </a:xfrm>
            <a:custGeom>
              <a:avLst/>
              <a:gdLst>
                <a:gd name="connsiteX0" fmla="*/ 0 w 6766546"/>
                <a:gd name="connsiteY0" fmla="*/ 165892 h 995153"/>
                <a:gd name="connsiteX1" fmla="*/ 165892 w 6766546"/>
                <a:gd name="connsiteY1" fmla="*/ 0 h 995153"/>
                <a:gd name="connsiteX2" fmla="*/ 6600654 w 6766546"/>
                <a:gd name="connsiteY2" fmla="*/ 0 h 995153"/>
                <a:gd name="connsiteX3" fmla="*/ 6766546 w 6766546"/>
                <a:gd name="connsiteY3" fmla="*/ 165892 h 995153"/>
                <a:gd name="connsiteX4" fmla="*/ 6766546 w 6766546"/>
                <a:gd name="connsiteY4" fmla="*/ 829261 h 995153"/>
                <a:gd name="connsiteX5" fmla="*/ 6600654 w 6766546"/>
                <a:gd name="connsiteY5" fmla="*/ 995153 h 995153"/>
                <a:gd name="connsiteX6" fmla="*/ 165892 w 6766546"/>
                <a:gd name="connsiteY6" fmla="*/ 995153 h 995153"/>
                <a:gd name="connsiteX7" fmla="*/ 0 w 6766546"/>
                <a:gd name="connsiteY7" fmla="*/ 829261 h 995153"/>
                <a:gd name="connsiteX8" fmla="*/ 0 w 6766546"/>
                <a:gd name="connsiteY8" fmla="*/ 165892 h 995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6546" h="995153">
                  <a:moveTo>
                    <a:pt x="0" y="165892"/>
                  </a:moveTo>
                  <a:cubicBezTo>
                    <a:pt x="0" y="74272"/>
                    <a:pt x="74272" y="0"/>
                    <a:pt x="165892" y="0"/>
                  </a:cubicBezTo>
                  <a:lnTo>
                    <a:pt x="6600654" y="0"/>
                  </a:lnTo>
                  <a:cubicBezTo>
                    <a:pt x="6692274" y="0"/>
                    <a:pt x="6766546" y="74272"/>
                    <a:pt x="6766546" y="165892"/>
                  </a:cubicBezTo>
                  <a:lnTo>
                    <a:pt x="6766546" y="829261"/>
                  </a:lnTo>
                  <a:cubicBezTo>
                    <a:pt x="6766546" y="920881"/>
                    <a:pt x="6692274" y="995153"/>
                    <a:pt x="6600654" y="995153"/>
                  </a:cubicBezTo>
                  <a:lnTo>
                    <a:pt x="165892" y="995153"/>
                  </a:lnTo>
                  <a:cubicBezTo>
                    <a:pt x="74272" y="995153"/>
                    <a:pt x="0" y="920881"/>
                    <a:pt x="0" y="829261"/>
                  </a:cubicBezTo>
                  <a:lnTo>
                    <a:pt x="0" y="165892"/>
                  </a:lnTo>
                  <a:close/>
                </a:path>
              </a:pathLst>
            </a:custGeom>
            <a:solidFill>
              <a:schemeClr val="tx2">
                <a:lumMod val="20000"/>
                <a:lumOff val="80000"/>
              </a:schemeClr>
            </a:solidFill>
            <a:ln w="28575">
              <a:solidFill>
                <a:schemeClr val="tx1"/>
              </a:solidFill>
            </a:ln>
          </p:spPr>
          <p:style>
            <a:lnRef idx="2">
              <a:schemeClr val="accent1"/>
            </a:lnRef>
            <a:fillRef idx="1">
              <a:schemeClr val="lt1"/>
            </a:fillRef>
            <a:effectRef idx="0">
              <a:schemeClr val="accent1"/>
            </a:effectRef>
            <a:fontRef idx="minor">
              <a:schemeClr val="dk1"/>
            </a:fontRef>
          </p:style>
          <p:txBody>
            <a:bodyPr spcFirstLastPara="0" vert="horz" wrap="square" lIns="190828" tIns="190828" rIns="190828" bIns="190828" numCol="1" spcCol="1270" anchor="ctr" anchorCtr="0">
              <a:noAutofit/>
            </a:bodyPr>
            <a:lstStyle/>
            <a:p>
              <a:pPr marL="0" marR="0" lvl="0" indent="0" defTabSz="889000" eaLnBrk="0" fontAlgn="base" latinLnBrk="0" hangingPunct="0">
                <a:lnSpc>
                  <a:spcPct val="90000"/>
                </a:lnSpc>
                <a:spcBef>
                  <a:spcPct val="0"/>
                </a:spcBef>
                <a:spcAft>
                  <a:spcPct val="35000"/>
                </a:spcAft>
                <a:buClrTx/>
                <a:buSzTx/>
                <a:buFont typeface="Arial" panose="020B0604020202020204" pitchFamily="34" charset="0"/>
                <a:buNone/>
                <a:tabLst/>
                <a:defRPr/>
              </a:pPr>
              <a:r>
                <a:rPr lang="en-US" b="1" kern="0" dirty="0">
                  <a:solidFill>
                    <a:schemeClr val="tx1"/>
                  </a:solidFill>
                  <a:latin typeface="Calibri" panose="020F0502020204030204" pitchFamily="34" charset="0"/>
                </a:rPr>
                <a:t>8</a:t>
              </a:r>
              <a:r>
                <a:rPr kumimoji="0" lang="en-US" b="1" i="0" u="none" strike="noStrike" kern="0" cap="none" spc="0" normalizeH="0" baseline="0" noProof="0" dirty="0">
                  <a:solidFill>
                    <a:schemeClr val="tx1"/>
                  </a:solidFill>
                  <a:effectLst/>
                  <a:uLnTx/>
                  <a:uFillTx/>
                  <a:latin typeface="Calibri" panose="020F0502020204030204" pitchFamily="34" charset="0"/>
                  <a:ea typeface="+mn-ea"/>
                  <a:cs typeface="+mn-cs"/>
                </a:rPr>
                <a:t>0+ Connected EHR vendors</a:t>
              </a:r>
            </a:p>
          </p:txBody>
        </p:sp>
        <p:sp>
          <p:nvSpPr>
            <p:cNvPr id="26" name="Rectangle: Rounded Corners 25">
              <a:extLst>
                <a:ext uri="{FF2B5EF4-FFF2-40B4-BE49-F238E27FC236}">
                  <a16:creationId xmlns:a16="http://schemas.microsoft.com/office/drawing/2014/main" id="{71065DBD-01C3-432D-A144-527D40EC94DF}"/>
                </a:ext>
              </a:extLst>
            </p:cNvPr>
            <p:cNvSpPr/>
            <p:nvPr/>
          </p:nvSpPr>
          <p:spPr>
            <a:xfrm>
              <a:off x="247953" y="5781738"/>
              <a:ext cx="1300853" cy="822960"/>
            </a:xfrm>
            <a:prstGeom prst="roundRect">
              <a:avLst>
                <a:gd name="adj" fmla="val 16670"/>
              </a:avLst>
            </a:prstGeom>
            <a:ln/>
          </p:spPr>
          <p:style>
            <a:lnRef idx="2">
              <a:schemeClr val="accent1"/>
            </a:lnRef>
            <a:fillRef idx="1">
              <a:schemeClr val="lt1"/>
            </a:fillRef>
            <a:effectRef idx="0">
              <a:schemeClr val="accent1"/>
            </a:effectRef>
            <a:fontRef idx="minor">
              <a:schemeClr val="dk1"/>
            </a:fontRef>
          </p:style>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solidFill>
                  <a:schemeClr val="tx1"/>
                </a:solidFill>
                <a:effectLst/>
                <a:uLnTx/>
                <a:uFillTx/>
                <a:latin typeface="Calibri" panose="020F0502020204030204" pitchFamily="34" charset="0"/>
                <a:ea typeface="+mn-ea"/>
                <a:cs typeface="+mn-cs"/>
              </a:endParaRPr>
            </a:p>
          </p:txBody>
        </p:sp>
        <p:pic>
          <p:nvPicPr>
            <p:cNvPr id="27" name="Picture 26">
              <a:extLst>
                <a:ext uri="{FF2B5EF4-FFF2-40B4-BE49-F238E27FC236}">
                  <a16:creationId xmlns:a16="http://schemas.microsoft.com/office/drawing/2014/main" id="{CAB61988-9930-4CC5-B701-1506AB7FAF3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4228" y="5832707"/>
              <a:ext cx="994525" cy="745894"/>
            </a:xfrm>
            <a:prstGeom prst="rect">
              <a:avLst/>
            </a:prstGeom>
            <a:ln>
              <a:noFill/>
            </a:ln>
          </p:spPr>
          <p:style>
            <a:lnRef idx="2">
              <a:schemeClr val="accent1"/>
            </a:lnRef>
            <a:fillRef idx="1">
              <a:schemeClr val="lt1"/>
            </a:fillRef>
            <a:effectRef idx="0">
              <a:schemeClr val="accent1"/>
            </a:effectRef>
            <a:fontRef idx="minor">
              <a:schemeClr val="dk1"/>
            </a:fontRef>
          </p:style>
        </p:pic>
      </p:grpSp>
      <p:sp>
        <p:nvSpPr>
          <p:cNvPr id="41" name="Title 1">
            <a:extLst>
              <a:ext uri="{FF2B5EF4-FFF2-40B4-BE49-F238E27FC236}">
                <a16:creationId xmlns:a16="http://schemas.microsoft.com/office/drawing/2014/main" id="{E70F9D89-7FF4-4D84-89D2-EE17B7B9AA8D}"/>
              </a:ext>
            </a:extLst>
          </p:cNvPr>
          <p:cNvSpPr txBox="1">
            <a:spLocks/>
          </p:cNvSpPr>
          <p:nvPr/>
        </p:nvSpPr>
        <p:spPr bwMode="auto">
          <a:xfrm>
            <a:off x="0" y="156019"/>
            <a:ext cx="12192000" cy="984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lnSpc>
                <a:spcPct val="90000"/>
              </a:lnSpc>
              <a:spcBef>
                <a:spcPct val="0"/>
              </a:spcBef>
              <a:spcAft>
                <a:spcPct val="0"/>
              </a:spcAft>
              <a:defRPr sz="6000" kern="1200">
                <a:solidFill>
                  <a:srgbClr val="C25745"/>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3200" b="1" u="none" strike="noStrike" kern="1200" cap="none" spc="0" normalizeH="0" baseline="0" noProof="0" dirty="0">
                <a:ln>
                  <a:noFill/>
                </a:ln>
                <a:solidFill>
                  <a:schemeClr val="accent1">
                    <a:lumMod val="75000"/>
                  </a:schemeClr>
                </a:solidFill>
                <a:effectLst/>
                <a:uLnTx/>
                <a:uFillTx/>
                <a:latin typeface="Arial Rounded MT Bold" panose="020F0704030504030204" pitchFamily="34" charset="0"/>
              </a:rPr>
              <a:t>CliniSync: </a:t>
            </a:r>
            <a:br>
              <a:rPr kumimoji="0" lang="en-US" sz="3200" b="1" u="none" strike="noStrike" kern="1200" cap="none" spc="0" normalizeH="0" baseline="0" noProof="0" dirty="0">
                <a:ln>
                  <a:noFill/>
                </a:ln>
                <a:solidFill>
                  <a:schemeClr val="accent1">
                    <a:lumMod val="75000"/>
                  </a:schemeClr>
                </a:solidFill>
                <a:effectLst/>
                <a:uLnTx/>
                <a:uFillTx/>
                <a:latin typeface="Arial Rounded MT Bold" panose="020F0704030504030204" pitchFamily="34" charset="0"/>
              </a:rPr>
            </a:br>
            <a:r>
              <a:rPr kumimoji="0" lang="en-US" sz="3200" b="1" u="none" strike="noStrike" kern="1200" cap="none" spc="0" normalizeH="0" baseline="0" noProof="0" dirty="0">
                <a:ln>
                  <a:noFill/>
                </a:ln>
                <a:solidFill>
                  <a:schemeClr val="accent1">
                    <a:lumMod val="75000"/>
                  </a:schemeClr>
                </a:solidFill>
                <a:effectLst/>
                <a:uLnTx/>
                <a:uFillTx/>
                <a:latin typeface="Arial Rounded MT Bold" panose="020F0704030504030204" pitchFamily="34" charset="0"/>
              </a:rPr>
              <a:t>Connecting Across Ohio</a:t>
            </a:r>
          </a:p>
        </p:txBody>
      </p:sp>
      <p:sp>
        <p:nvSpPr>
          <p:cNvPr id="22" name="TextBox 21">
            <a:extLst>
              <a:ext uri="{FF2B5EF4-FFF2-40B4-BE49-F238E27FC236}">
                <a16:creationId xmlns:a16="http://schemas.microsoft.com/office/drawing/2014/main" id="{F045563C-09FF-4AD1-BC7E-A6727EF524A1}"/>
              </a:ext>
            </a:extLst>
          </p:cNvPr>
          <p:cNvSpPr txBox="1"/>
          <p:nvPr/>
        </p:nvSpPr>
        <p:spPr>
          <a:xfrm>
            <a:off x="11814495" y="6475254"/>
            <a:ext cx="377505" cy="246221"/>
          </a:xfrm>
          <a:prstGeom prst="rect">
            <a:avLst/>
          </a:prstGeom>
          <a:noFill/>
        </p:spPr>
        <p:txBody>
          <a:bodyPr wrap="square" rtlCol="0">
            <a:spAutoFit/>
          </a:bodyPr>
          <a:lstStyle/>
          <a:p>
            <a:pPr algn="r"/>
            <a:r>
              <a:rPr lang="en-US" sz="1000" dirty="0"/>
              <a:t>18</a:t>
            </a:r>
          </a:p>
        </p:txBody>
      </p:sp>
      <p:sp>
        <p:nvSpPr>
          <p:cNvPr id="2" name="Rectangle 1">
            <a:extLst>
              <a:ext uri="{FF2B5EF4-FFF2-40B4-BE49-F238E27FC236}">
                <a16:creationId xmlns:a16="http://schemas.microsoft.com/office/drawing/2014/main" id="{C24834AE-C88C-0B70-C8FA-542DBF533BC6}"/>
              </a:ext>
            </a:extLst>
          </p:cNvPr>
          <p:cNvSpPr/>
          <p:nvPr/>
        </p:nvSpPr>
        <p:spPr>
          <a:xfrm>
            <a:off x="157655" y="1511929"/>
            <a:ext cx="11876689" cy="111751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55467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42A7C-8FA0-4063-A707-099FC14E969D}"/>
              </a:ext>
            </a:extLst>
          </p:cNvPr>
          <p:cNvSpPr>
            <a:spLocks noGrp="1"/>
          </p:cNvSpPr>
          <p:nvPr>
            <p:ph type="title"/>
          </p:nvPr>
        </p:nvSpPr>
        <p:spPr/>
        <p:txBody>
          <a:bodyPr>
            <a:normAutofit/>
          </a:bodyPr>
          <a:lstStyle/>
          <a:p>
            <a:r>
              <a:rPr lang="en-US" sz="3600" dirty="0">
                <a:solidFill>
                  <a:schemeClr val="accent1">
                    <a:lumMod val="75000"/>
                  </a:schemeClr>
                </a:solidFill>
                <a:latin typeface="Arial Rounded MT Bold" panose="020F0704030504030204" pitchFamily="34" charset="0"/>
              </a:rPr>
              <a:t>What Data Is Contributed by CliniSync’s Providers?</a:t>
            </a:r>
          </a:p>
        </p:txBody>
      </p:sp>
      <p:sp>
        <p:nvSpPr>
          <p:cNvPr id="3" name="Slide Number Placeholder 2">
            <a:extLst>
              <a:ext uri="{FF2B5EF4-FFF2-40B4-BE49-F238E27FC236}">
                <a16:creationId xmlns:a16="http://schemas.microsoft.com/office/drawing/2014/main" id="{2F121959-93D4-4761-B3E5-2D562EDA6EAA}"/>
              </a:ext>
            </a:extLst>
          </p:cNvPr>
          <p:cNvSpPr>
            <a:spLocks noGrp="1"/>
          </p:cNvSpPr>
          <p:nvPr>
            <p:ph type="sldNum" sz="quarter" idx="12"/>
          </p:nvPr>
        </p:nvSpPr>
        <p:spPr/>
        <p:txBody>
          <a:bodyPr/>
          <a:lstStyle/>
          <a:p>
            <a:pPr>
              <a:defRPr/>
            </a:pPr>
            <a:fld id="{E9378FD3-DAE7-46E8-9F7D-D11CE1E49A92}" type="slidenum">
              <a:rPr lang="en-US" smtClean="0"/>
              <a:pPr>
                <a:defRPr/>
              </a:pPr>
              <a:t>36</a:t>
            </a:fld>
            <a:endParaRPr lang="en-US" dirty="0"/>
          </a:p>
        </p:txBody>
      </p:sp>
      <p:sp>
        <p:nvSpPr>
          <p:cNvPr id="4" name="TextBox 3">
            <a:extLst>
              <a:ext uri="{FF2B5EF4-FFF2-40B4-BE49-F238E27FC236}">
                <a16:creationId xmlns:a16="http://schemas.microsoft.com/office/drawing/2014/main" id="{AB8054B1-E69A-30A9-DFE2-0309F139C96A}"/>
              </a:ext>
            </a:extLst>
          </p:cNvPr>
          <p:cNvSpPr txBox="1"/>
          <p:nvPr/>
        </p:nvSpPr>
        <p:spPr>
          <a:xfrm>
            <a:off x="718458" y="1534885"/>
            <a:ext cx="10515599" cy="5047536"/>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Rounded MT Bold" panose="020F0704030504030204" pitchFamily="34" charset="0"/>
              </a:rPr>
              <a:t>Information that appears in the Community Health Record will depend on what is contributed by a given organization or type of practice.</a:t>
            </a:r>
          </a:p>
          <a:p>
            <a:pPr marL="285750" indent="-285750">
              <a:buFont typeface="Arial" panose="020B0604020202020204" pitchFamily="34" charset="0"/>
              <a:buChar char="•"/>
            </a:pPr>
            <a:endParaRPr lang="en-US" dirty="0">
              <a:latin typeface="Arial Rounded MT Bold" panose="020F0704030504030204" pitchFamily="34" charset="0"/>
            </a:endParaRPr>
          </a:p>
          <a:p>
            <a:pPr marL="285750" indent="-285750">
              <a:buFont typeface="Arial" panose="020B0604020202020204" pitchFamily="34" charset="0"/>
              <a:buChar char="•"/>
            </a:pPr>
            <a:r>
              <a:rPr lang="en-US" dirty="0">
                <a:latin typeface="Arial Rounded MT Bold" panose="020F0704030504030204" pitchFamily="34" charset="0"/>
              </a:rPr>
              <a:t>Normally, </a:t>
            </a:r>
            <a:r>
              <a:rPr lang="en-US" b="1" dirty="0">
                <a:latin typeface="Arial Rounded MT Bold" panose="020F0704030504030204" pitchFamily="34" charset="0"/>
              </a:rPr>
              <a:t>hospitals</a:t>
            </a:r>
            <a:r>
              <a:rPr lang="en-US" dirty="0">
                <a:latin typeface="Arial Rounded MT Bold" panose="020F0704030504030204" pitchFamily="34" charset="0"/>
              </a:rPr>
              <a:t> contribute the following:</a:t>
            </a:r>
          </a:p>
          <a:p>
            <a:pPr marL="742950" lvl="1" indent="-285750">
              <a:buFont typeface="Courier New" panose="02070309020205020404" pitchFamily="49" charset="0"/>
              <a:buChar char="o"/>
            </a:pPr>
            <a:r>
              <a:rPr lang="en-US" sz="1600" dirty="0">
                <a:latin typeface="Arial Rounded MT Bold" panose="020F0704030504030204" pitchFamily="34" charset="0"/>
              </a:rPr>
              <a:t>Admission and discharge notifications</a:t>
            </a:r>
          </a:p>
          <a:p>
            <a:pPr marL="742950" lvl="1" indent="-285750">
              <a:buFont typeface="Courier New" panose="02070309020205020404" pitchFamily="49" charset="0"/>
              <a:buChar char="o"/>
            </a:pPr>
            <a:r>
              <a:rPr lang="en-US" sz="1600" dirty="0">
                <a:latin typeface="Arial Rounded MT Bold" panose="020F0704030504030204" pitchFamily="34" charset="0"/>
              </a:rPr>
              <a:t>CCD summary of care documents (includes at a minimum diagnoses, allergies, meds, demographic data) and:</a:t>
            </a:r>
          </a:p>
          <a:p>
            <a:pPr marL="1200150" lvl="2" indent="-285750">
              <a:buFont typeface="Wingdings" panose="05000000000000000000" pitchFamily="2" charset="2"/>
              <a:buChar char="§"/>
            </a:pPr>
            <a:r>
              <a:rPr lang="en-US" sz="1600" dirty="0">
                <a:latin typeface="Arial Rounded MT Bold" panose="020F0704030504030204" pitchFamily="34" charset="0"/>
              </a:rPr>
              <a:t>Lab results</a:t>
            </a:r>
          </a:p>
          <a:p>
            <a:pPr marL="1200150" lvl="2" indent="-285750">
              <a:buFont typeface="Wingdings" panose="05000000000000000000" pitchFamily="2" charset="2"/>
              <a:buChar char="§"/>
            </a:pPr>
            <a:r>
              <a:rPr lang="en-US" sz="1600" dirty="0">
                <a:latin typeface="Arial Rounded MT Bold" panose="020F0704030504030204" pitchFamily="34" charset="0"/>
              </a:rPr>
              <a:t>Imaging studies reports</a:t>
            </a:r>
          </a:p>
          <a:p>
            <a:pPr marL="1200150" lvl="2" indent="-285750">
              <a:buFont typeface="Wingdings" panose="05000000000000000000" pitchFamily="2" charset="2"/>
              <a:buChar char="§"/>
            </a:pPr>
            <a:r>
              <a:rPr lang="en-US" sz="1600" dirty="0">
                <a:latin typeface="Arial Rounded MT Bold" panose="020F0704030504030204" pitchFamily="34" charset="0"/>
              </a:rPr>
              <a:t>Progress notes</a:t>
            </a:r>
          </a:p>
          <a:p>
            <a:pPr marL="1200150" lvl="2" indent="-285750">
              <a:buFont typeface="Wingdings" panose="05000000000000000000" pitchFamily="2" charset="2"/>
              <a:buChar char="§"/>
            </a:pPr>
            <a:r>
              <a:rPr lang="en-US" sz="1600" dirty="0">
                <a:latin typeface="Arial Rounded MT Bold" panose="020F0704030504030204" pitchFamily="34" charset="0"/>
              </a:rPr>
              <a:t>Nursing notes</a:t>
            </a:r>
          </a:p>
          <a:p>
            <a:pPr marL="1200150" lvl="2" indent="-285750">
              <a:buFont typeface="Wingdings" panose="05000000000000000000" pitchFamily="2" charset="2"/>
              <a:buChar char="§"/>
            </a:pPr>
            <a:r>
              <a:rPr lang="en-US" sz="1600" dirty="0">
                <a:latin typeface="Arial Rounded MT Bold" panose="020F0704030504030204" pitchFamily="34" charset="0"/>
              </a:rPr>
              <a:t>Care treatment plans</a:t>
            </a:r>
          </a:p>
          <a:p>
            <a:pPr marL="1200150" lvl="2" indent="-285750">
              <a:buFont typeface="Wingdings" panose="05000000000000000000" pitchFamily="2" charset="2"/>
              <a:buChar char="§"/>
            </a:pPr>
            <a:r>
              <a:rPr lang="en-US" sz="1600" dirty="0">
                <a:latin typeface="Arial Rounded MT Bold" panose="020F0704030504030204" pitchFamily="34" charset="0"/>
              </a:rPr>
              <a:t>Discharge information</a:t>
            </a:r>
          </a:p>
          <a:p>
            <a:pPr marL="742950" lvl="1" indent="-285750">
              <a:buFont typeface="Courier New" panose="02070309020205020404" pitchFamily="49" charset="0"/>
              <a:buChar char="o"/>
            </a:pPr>
            <a:endParaRPr lang="en-US" sz="1600" dirty="0">
              <a:latin typeface="Arial Rounded MT Bold" panose="020F0704030504030204" pitchFamily="34" charset="0"/>
            </a:endParaRPr>
          </a:p>
          <a:p>
            <a:pPr marL="285750" indent="-285750">
              <a:buFont typeface="Arial" panose="020B0604020202020204" pitchFamily="34" charset="0"/>
              <a:buChar char="•"/>
            </a:pPr>
            <a:r>
              <a:rPr lang="en-US" b="1" dirty="0">
                <a:latin typeface="Arial Rounded MT Bold" panose="020F0704030504030204" pitchFamily="34" charset="0"/>
              </a:rPr>
              <a:t>Provider practices </a:t>
            </a:r>
            <a:r>
              <a:rPr lang="en-US" dirty="0">
                <a:latin typeface="Arial Rounded MT Bold" panose="020F0704030504030204" pitchFamily="34" charset="0"/>
              </a:rPr>
              <a:t>contribute CCD summary of care documents created at the time of an encounter.</a:t>
            </a:r>
          </a:p>
          <a:p>
            <a:r>
              <a:rPr lang="en-US" dirty="0">
                <a:latin typeface="Arial Rounded MT Bold" panose="020F0704030504030204" pitchFamily="34" charset="0"/>
              </a:rPr>
              <a:t> </a:t>
            </a:r>
          </a:p>
          <a:p>
            <a:pPr marL="285750" indent="-285750">
              <a:buFont typeface="Arial" panose="020B0604020202020204" pitchFamily="34" charset="0"/>
              <a:buChar char="•"/>
            </a:pPr>
            <a:r>
              <a:rPr lang="en-US" b="1" dirty="0">
                <a:latin typeface="Arial Rounded MT Bold" panose="020F0704030504030204" pitchFamily="34" charset="0"/>
              </a:rPr>
              <a:t>LTPAC</a:t>
            </a:r>
            <a:r>
              <a:rPr lang="en-US" dirty="0">
                <a:latin typeface="Arial Rounded MT Bold" panose="020F0704030504030204" pitchFamily="34" charset="0"/>
              </a:rPr>
              <a:t> sites</a:t>
            </a:r>
            <a:r>
              <a:rPr lang="en-US" b="1" dirty="0">
                <a:latin typeface="Arial Rounded MT Bold" panose="020F0704030504030204" pitchFamily="34" charset="0"/>
              </a:rPr>
              <a:t> </a:t>
            </a:r>
            <a:r>
              <a:rPr lang="en-US" dirty="0">
                <a:latin typeface="Arial Rounded MT Bold" panose="020F0704030504030204" pitchFamily="34" charset="0"/>
              </a:rPr>
              <a:t>contribute a summary of care document at the time a patient is transferred to a hospital or another facility or are discharged from the LTPAC site.</a:t>
            </a:r>
          </a:p>
        </p:txBody>
      </p:sp>
    </p:spTree>
    <p:extLst>
      <p:ext uri="{BB962C8B-B14F-4D97-AF65-F5344CB8AC3E}">
        <p14:creationId xmlns:p14="http://schemas.microsoft.com/office/powerpoint/2010/main" val="161891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FDB324-22FA-453B-98E8-8B9BFDDF8B15}"/>
              </a:ext>
            </a:extLst>
          </p:cNvPr>
          <p:cNvSpPr txBox="1">
            <a:spLocks/>
          </p:cNvSpPr>
          <p:nvPr/>
        </p:nvSpPr>
        <p:spPr>
          <a:xfrm>
            <a:off x="675290" y="285256"/>
            <a:ext cx="11111242" cy="565382"/>
          </a:xfrm>
          <a:prstGeom prst="rect">
            <a:avLst/>
          </a:prstGeom>
        </p:spPr>
        <p:txBody>
          <a:bodyPr/>
          <a:lst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altLang="en-US" sz="3600" u="none" strike="noStrike" kern="1200" cap="none" spc="-150" normalizeH="0" baseline="0" noProof="0" dirty="0">
                <a:ln>
                  <a:noFill/>
                </a:ln>
                <a:solidFill>
                  <a:schemeClr val="accent1">
                    <a:lumMod val="75000"/>
                  </a:schemeClr>
                </a:solidFill>
                <a:effectLst/>
                <a:uLnTx/>
                <a:uFillTx/>
                <a:latin typeface="Arial Rounded MT Bold" panose="020F0704030504030204" pitchFamily="34" charset="0"/>
              </a:rPr>
              <a:t>Connecting to National Networks</a:t>
            </a:r>
          </a:p>
        </p:txBody>
      </p:sp>
      <p:sp>
        <p:nvSpPr>
          <p:cNvPr id="4" name="TextBox 3">
            <a:extLst>
              <a:ext uri="{FF2B5EF4-FFF2-40B4-BE49-F238E27FC236}">
                <a16:creationId xmlns:a16="http://schemas.microsoft.com/office/drawing/2014/main" id="{0B0E4F06-2CD0-43B0-81A9-C4578E72A8A7}"/>
              </a:ext>
            </a:extLst>
          </p:cNvPr>
          <p:cNvSpPr txBox="1"/>
          <p:nvPr/>
        </p:nvSpPr>
        <p:spPr>
          <a:xfrm>
            <a:off x="675290" y="987287"/>
            <a:ext cx="9906893" cy="400110"/>
          </a:xfrm>
          <a:prstGeom prst="rect">
            <a:avLst/>
          </a:prstGeom>
          <a:noFill/>
        </p:spPr>
        <p:txBody>
          <a:bodyPr wrap="square" rtlCol="0">
            <a:spAutoFit/>
          </a:bodyPr>
          <a:lstStyle/>
          <a:p>
            <a:r>
              <a:rPr lang="en-US" sz="2000" b="1" i="1" dirty="0"/>
              <a:t>Connecting via CliniSync: Applicable to any CliniSync participant</a:t>
            </a:r>
          </a:p>
        </p:txBody>
      </p:sp>
      <p:sp>
        <p:nvSpPr>
          <p:cNvPr id="9" name="Rectangle: Rounded Corners 8">
            <a:extLst>
              <a:ext uri="{FF2B5EF4-FFF2-40B4-BE49-F238E27FC236}">
                <a16:creationId xmlns:a16="http://schemas.microsoft.com/office/drawing/2014/main" id="{6979581F-A29A-411B-A59A-9B1A50B04726}"/>
              </a:ext>
            </a:extLst>
          </p:cNvPr>
          <p:cNvSpPr/>
          <p:nvPr/>
        </p:nvSpPr>
        <p:spPr>
          <a:xfrm>
            <a:off x="1071879" y="2631440"/>
            <a:ext cx="1381760" cy="166624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b="1" i="1" dirty="0"/>
              <a:t>CliniSync Participant</a:t>
            </a:r>
          </a:p>
          <a:p>
            <a:pPr algn="ctr"/>
            <a:r>
              <a:rPr lang="en-US" sz="1600" b="1" i="1" dirty="0"/>
              <a:t>Provider</a:t>
            </a:r>
          </a:p>
        </p:txBody>
      </p:sp>
      <p:sp>
        <p:nvSpPr>
          <p:cNvPr id="15" name="Rectangle: Rounded Corners 14">
            <a:extLst>
              <a:ext uri="{FF2B5EF4-FFF2-40B4-BE49-F238E27FC236}">
                <a16:creationId xmlns:a16="http://schemas.microsoft.com/office/drawing/2014/main" id="{55CF0FCA-E1A3-4DF6-B003-2E058E0307C3}"/>
              </a:ext>
            </a:extLst>
          </p:cNvPr>
          <p:cNvSpPr/>
          <p:nvPr/>
        </p:nvSpPr>
        <p:spPr>
          <a:xfrm>
            <a:off x="8931564" y="2752436"/>
            <a:ext cx="2854968" cy="1545244"/>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b="1" i="1" dirty="0"/>
              <a:t>CliniSync sends query to eHealth Exchange Hub and CareQuality</a:t>
            </a:r>
            <a:r>
              <a:rPr lang="en-US" sz="1600" b="1" dirty="0"/>
              <a:t>.</a:t>
            </a:r>
          </a:p>
        </p:txBody>
      </p:sp>
      <p:sp>
        <p:nvSpPr>
          <p:cNvPr id="10" name="Arrow: Right 9">
            <a:extLst>
              <a:ext uri="{FF2B5EF4-FFF2-40B4-BE49-F238E27FC236}">
                <a16:creationId xmlns:a16="http://schemas.microsoft.com/office/drawing/2014/main" id="{453783EA-0614-4890-BFF8-CDB23972860F}"/>
              </a:ext>
            </a:extLst>
          </p:cNvPr>
          <p:cNvSpPr/>
          <p:nvPr/>
        </p:nvSpPr>
        <p:spPr>
          <a:xfrm>
            <a:off x="3616036" y="1591750"/>
            <a:ext cx="4959927" cy="2079380"/>
          </a:xfrm>
          <a:prstGeom prst="rightArrow">
            <a:avLst/>
          </a:prstGeom>
          <a:solidFill>
            <a:srgbClr val="7CC8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a:solidFill>
                  <a:schemeClr val="tx1"/>
                </a:solidFill>
              </a:rPr>
              <a:t>Client queries CliniSync Community Health Record (CHR) for patient information.</a:t>
            </a:r>
          </a:p>
        </p:txBody>
      </p:sp>
      <p:sp>
        <p:nvSpPr>
          <p:cNvPr id="16" name="Arrow: Left 15">
            <a:extLst>
              <a:ext uri="{FF2B5EF4-FFF2-40B4-BE49-F238E27FC236}">
                <a16:creationId xmlns:a16="http://schemas.microsoft.com/office/drawing/2014/main" id="{8A3BB9B1-803A-4D46-89D7-B78F03F7050F}"/>
              </a:ext>
            </a:extLst>
          </p:cNvPr>
          <p:cNvSpPr/>
          <p:nvPr/>
        </p:nvSpPr>
        <p:spPr>
          <a:xfrm>
            <a:off x="3980873" y="5028848"/>
            <a:ext cx="3417454" cy="45719"/>
          </a:xfrm>
          <a:prstGeom prst="leftArrow">
            <a:avLst>
              <a:gd name="adj1" fmla="val 98683"/>
              <a:gd name="adj2" fmla="val 50000"/>
            </a:avLst>
          </a:prstGeom>
          <a:solidFill>
            <a:srgbClr val="7CC8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i="1" dirty="0">
                <a:solidFill>
                  <a:schemeClr val="tx1"/>
                </a:solidFill>
              </a:rPr>
              <a:t>Data presents back to the client in two forms within the CHR:</a:t>
            </a:r>
          </a:p>
          <a:p>
            <a:pPr marL="285750" indent="-285750">
              <a:buFont typeface="Arial" panose="020B0604020202020204" pitchFamily="34" charset="0"/>
              <a:buChar char="•"/>
            </a:pPr>
            <a:r>
              <a:rPr lang="en-US" sz="1400" b="1" i="1" dirty="0">
                <a:solidFill>
                  <a:schemeClr val="tx1"/>
                </a:solidFill>
              </a:rPr>
              <a:t>Patient data from Ohio CliniSync network is pulled into the Consolidated CCD.</a:t>
            </a:r>
          </a:p>
          <a:p>
            <a:pPr marL="285750" indent="-285750">
              <a:buFont typeface="Arial" panose="020B0604020202020204" pitchFamily="34" charset="0"/>
              <a:buChar char="•"/>
            </a:pPr>
            <a:endParaRPr lang="en-US" sz="1400" b="1" i="1" dirty="0">
              <a:solidFill>
                <a:schemeClr val="tx1"/>
              </a:solidFill>
            </a:endParaRPr>
          </a:p>
          <a:p>
            <a:pPr marL="285750" indent="-285750">
              <a:buFont typeface="Arial" panose="020B0604020202020204" pitchFamily="34" charset="0"/>
              <a:buChar char="•"/>
            </a:pPr>
            <a:r>
              <a:rPr lang="en-US" sz="1400" b="1" i="1" dirty="0">
                <a:solidFill>
                  <a:schemeClr val="tx1"/>
                </a:solidFill>
              </a:rPr>
              <a:t>All data found on patient from eHealthExchange Hub participants and CareQuality members (in or outside of Ohio) will come back as separate documents within the CHR. </a:t>
            </a:r>
          </a:p>
        </p:txBody>
      </p:sp>
      <p:sp>
        <p:nvSpPr>
          <p:cNvPr id="2" name="Arrow: Curved Down 1">
            <a:extLst>
              <a:ext uri="{FF2B5EF4-FFF2-40B4-BE49-F238E27FC236}">
                <a16:creationId xmlns:a16="http://schemas.microsoft.com/office/drawing/2014/main" id="{92A5BD1D-81B9-427C-5961-811CB3856853}"/>
              </a:ext>
            </a:extLst>
          </p:cNvPr>
          <p:cNvSpPr/>
          <p:nvPr/>
        </p:nvSpPr>
        <p:spPr>
          <a:xfrm rot="20658303">
            <a:off x="1339273" y="1537458"/>
            <a:ext cx="2466108" cy="66816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Arrow: Curved Left 6">
            <a:extLst>
              <a:ext uri="{FF2B5EF4-FFF2-40B4-BE49-F238E27FC236}">
                <a16:creationId xmlns:a16="http://schemas.microsoft.com/office/drawing/2014/main" id="{DF8B00C9-EBBD-9405-E0B0-D849EA1BCFD6}"/>
              </a:ext>
            </a:extLst>
          </p:cNvPr>
          <p:cNvSpPr/>
          <p:nvPr/>
        </p:nvSpPr>
        <p:spPr>
          <a:xfrm rot="17237781">
            <a:off x="9163312" y="351780"/>
            <a:ext cx="667795" cy="303952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Rounded Corners 7">
            <a:extLst>
              <a:ext uri="{FF2B5EF4-FFF2-40B4-BE49-F238E27FC236}">
                <a16:creationId xmlns:a16="http://schemas.microsoft.com/office/drawing/2014/main" id="{FECBF1C9-9631-F9F0-9BFC-43D031A0ACA5}"/>
              </a:ext>
            </a:extLst>
          </p:cNvPr>
          <p:cNvSpPr/>
          <p:nvPr/>
        </p:nvSpPr>
        <p:spPr>
          <a:xfrm>
            <a:off x="3768436" y="3842327"/>
            <a:ext cx="3740728" cy="2521528"/>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71386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6C7CC-1116-3B14-2BE7-6AE188038DDF}"/>
              </a:ext>
            </a:extLst>
          </p:cNvPr>
          <p:cNvSpPr>
            <a:spLocks noGrp="1"/>
          </p:cNvSpPr>
          <p:nvPr>
            <p:ph type="title"/>
          </p:nvPr>
        </p:nvSpPr>
        <p:spPr>
          <a:xfrm>
            <a:off x="543208" y="144856"/>
            <a:ext cx="11067767" cy="1403288"/>
          </a:xfrm>
        </p:spPr>
        <p:txBody>
          <a:bodyPr>
            <a:normAutofit/>
          </a:bodyPr>
          <a:lstStyle/>
          <a:p>
            <a:r>
              <a:rPr lang="en-US" sz="3200" b="1" dirty="0">
                <a:solidFill>
                  <a:schemeClr val="bg1"/>
                </a:solidFill>
                <a:latin typeface="Arial Rounded MT Bold" panose="020F0704030504030204" pitchFamily="34" charset="0"/>
              </a:rPr>
              <a:t>Using the e-Health Exchange Hub to retrieve data </a:t>
            </a:r>
            <a:r>
              <a:rPr lang="en-US" sz="3200" dirty="0">
                <a:solidFill>
                  <a:schemeClr val="bg1"/>
                </a:solidFill>
                <a:latin typeface="Arial Rounded MT Bold" panose="020F0704030504030204" pitchFamily="34" charset="0"/>
              </a:rPr>
              <a:t>through</a:t>
            </a:r>
            <a:r>
              <a:rPr lang="en-US" sz="3200" b="1" dirty="0">
                <a:solidFill>
                  <a:schemeClr val="bg1"/>
                </a:solidFill>
                <a:latin typeface="Arial Rounded MT Bold" panose="020F0704030504030204" pitchFamily="34" charset="0"/>
              </a:rPr>
              <a:t> Clinisync</a:t>
            </a:r>
          </a:p>
        </p:txBody>
      </p:sp>
      <p:sp>
        <p:nvSpPr>
          <p:cNvPr id="3" name="Slide Number Placeholder 2">
            <a:extLst>
              <a:ext uri="{FF2B5EF4-FFF2-40B4-BE49-F238E27FC236}">
                <a16:creationId xmlns:a16="http://schemas.microsoft.com/office/drawing/2014/main" id="{FCABE3D4-68FD-B679-D9C0-E0017D6F605E}"/>
              </a:ext>
            </a:extLst>
          </p:cNvPr>
          <p:cNvSpPr>
            <a:spLocks noGrp="1"/>
          </p:cNvSpPr>
          <p:nvPr>
            <p:ph type="sldNum" sz="quarter" idx="12"/>
          </p:nvPr>
        </p:nvSpPr>
        <p:spPr/>
        <p:txBody>
          <a:bodyPr/>
          <a:lstStyle/>
          <a:p>
            <a:pPr>
              <a:defRPr/>
            </a:pPr>
            <a:fld id="{E562AE6A-9B43-4861-892F-138A3CE9EE31}" type="slidenum">
              <a:rPr lang="en-US" altLang="en-US" smtClean="0"/>
              <a:pPr>
                <a:defRPr/>
              </a:pPr>
              <a:t>38</a:t>
            </a:fld>
            <a:endParaRPr lang="en-US" altLang="en-US" dirty="0"/>
          </a:p>
        </p:txBody>
      </p:sp>
      <p:graphicFrame>
        <p:nvGraphicFramePr>
          <p:cNvPr id="4" name="Diagram 3">
            <a:extLst>
              <a:ext uri="{FF2B5EF4-FFF2-40B4-BE49-F238E27FC236}">
                <a16:creationId xmlns:a16="http://schemas.microsoft.com/office/drawing/2014/main" id="{A5266B88-C1C9-7621-EAD7-BC40ADADCAC0}"/>
              </a:ext>
            </a:extLst>
          </p:cNvPr>
          <p:cNvGraphicFramePr/>
          <p:nvPr/>
        </p:nvGraphicFramePr>
        <p:xfrm>
          <a:off x="2046082" y="2154725"/>
          <a:ext cx="8113917" cy="3983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Connector 5">
            <a:extLst>
              <a:ext uri="{FF2B5EF4-FFF2-40B4-BE49-F238E27FC236}">
                <a16:creationId xmlns:a16="http://schemas.microsoft.com/office/drawing/2014/main" id="{3A2A1BAB-3AC2-68A9-C42A-F38FF923D762}"/>
              </a:ext>
            </a:extLst>
          </p:cNvPr>
          <p:cNvCxnSpPr>
            <a:cxnSpLocks/>
          </p:cNvCxnSpPr>
          <p:nvPr/>
        </p:nvCxnSpPr>
        <p:spPr>
          <a:xfrm>
            <a:off x="6020554" y="3259248"/>
            <a:ext cx="0" cy="28065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EED23BE-A6DF-FC1B-4E44-166878CED07B}"/>
              </a:ext>
            </a:extLst>
          </p:cNvPr>
          <p:cNvCxnSpPr/>
          <p:nvPr/>
        </p:nvCxnSpPr>
        <p:spPr>
          <a:xfrm>
            <a:off x="6020554" y="3259248"/>
            <a:ext cx="0" cy="2987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573C120-8B4B-E339-9C80-CF53B1296D93}"/>
              </a:ext>
            </a:extLst>
          </p:cNvPr>
          <p:cNvCxnSpPr/>
          <p:nvPr/>
        </p:nvCxnSpPr>
        <p:spPr>
          <a:xfrm flipV="1">
            <a:off x="6096000" y="3259248"/>
            <a:ext cx="0" cy="2806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CD93CA55-D7F5-7632-97BD-7BED2C57BC95}"/>
              </a:ext>
            </a:extLst>
          </p:cNvPr>
          <p:cNvSpPr/>
          <p:nvPr/>
        </p:nvSpPr>
        <p:spPr>
          <a:xfrm>
            <a:off x="1184012" y="2605725"/>
            <a:ext cx="2218080" cy="326830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TextBox 15">
            <a:extLst>
              <a:ext uri="{FF2B5EF4-FFF2-40B4-BE49-F238E27FC236}">
                <a16:creationId xmlns:a16="http://schemas.microsoft.com/office/drawing/2014/main" id="{0D4F460C-01D7-0655-F8C6-940FDA92164D}"/>
              </a:ext>
            </a:extLst>
          </p:cNvPr>
          <p:cNvSpPr txBox="1"/>
          <p:nvPr/>
        </p:nvSpPr>
        <p:spPr>
          <a:xfrm>
            <a:off x="1339912" y="2679827"/>
            <a:ext cx="1973655" cy="3170099"/>
          </a:xfrm>
          <a:prstGeom prst="rect">
            <a:avLst/>
          </a:prstGeom>
          <a:noFill/>
        </p:spPr>
        <p:txBody>
          <a:bodyPr wrap="square" rtlCol="0">
            <a:spAutoFit/>
          </a:bodyPr>
          <a:lstStyle/>
          <a:p>
            <a:r>
              <a:rPr lang="en-US" sz="1400" b="1" dirty="0"/>
              <a:t>eHealth Exchange (eHx) </a:t>
            </a:r>
            <a:r>
              <a:rPr lang="en-US" sz="1400" dirty="0"/>
              <a:t>was originally established to allow for exchange of clinical information between federal and private sector organizations.</a:t>
            </a:r>
          </a:p>
          <a:p>
            <a:pPr marL="285750" indent="-285750">
              <a:buFont typeface="Arial" panose="020B0604020202020204" pitchFamily="34" charset="0"/>
              <a:buChar char="•"/>
            </a:pPr>
            <a:r>
              <a:rPr lang="en-US" sz="1400" dirty="0"/>
              <a:t>Widest use now by federal agencies is to exchange clinical information on VA or Department of Defense patients.</a:t>
            </a:r>
          </a:p>
          <a:p>
            <a:endParaRPr lang="en-US" dirty="0"/>
          </a:p>
        </p:txBody>
      </p:sp>
      <p:sp>
        <p:nvSpPr>
          <p:cNvPr id="5" name="Hexagon 4">
            <a:extLst>
              <a:ext uri="{FF2B5EF4-FFF2-40B4-BE49-F238E27FC236}">
                <a16:creationId xmlns:a16="http://schemas.microsoft.com/office/drawing/2014/main" id="{DAEDC174-6B74-4380-104C-0EE286BE69C5}"/>
              </a:ext>
            </a:extLst>
          </p:cNvPr>
          <p:cNvSpPr/>
          <p:nvPr/>
        </p:nvSpPr>
        <p:spPr>
          <a:xfrm>
            <a:off x="7135137" y="4922982"/>
            <a:ext cx="1916499" cy="1228437"/>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CareQuality Implementers</a:t>
            </a:r>
          </a:p>
          <a:p>
            <a:pPr algn="ctr"/>
            <a:r>
              <a:rPr lang="en-US" sz="1400" b="1" dirty="0">
                <a:solidFill>
                  <a:schemeClr val="tx1"/>
                </a:solidFill>
              </a:rPr>
              <a:t>(e.g., CommonWell)</a:t>
            </a:r>
          </a:p>
        </p:txBody>
      </p:sp>
      <p:cxnSp>
        <p:nvCxnSpPr>
          <p:cNvPr id="8" name="Straight Arrow Connector 7">
            <a:extLst>
              <a:ext uri="{FF2B5EF4-FFF2-40B4-BE49-F238E27FC236}">
                <a16:creationId xmlns:a16="http://schemas.microsoft.com/office/drawing/2014/main" id="{3F74E6CC-3E1F-D23F-B18C-BED00B5A84BD}"/>
              </a:ext>
            </a:extLst>
          </p:cNvPr>
          <p:cNvCxnSpPr>
            <a:cxnSpLocks/>
          </p:cNvCxnSpPr>
          <p:nvPr/>
        </p:nvCxnSpPr>
        <p:spPr>
          <a:xfrm>
            <a:off x="7866454" y="4585086"/>
            <a:ext cx="252308" cy="337896"/>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FEF96FA1-F8A0-36D9-D5CB-FD38D28419B1}"/>
              </a:ext>
            </a:extLst>
          </p:cNvPr>
          <p:cNvSpPr/>
          <p:nvPr/>
        </p:nvSpPr>
        <p:spPr>
          <a:xfrm>
            <a:off x="9753600" y="2605725"/>
            <a:ext cx="2004291" cy="326830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81489F8-DE68-CFD5-9974-D0789785809F}"/>
              </a:ext>
            </a:extLst>
          </p:cNvPr>
          <p:cNvSpPr txBox="1"/>
          <p:nvPr/>
        </p:nvSpPr>
        <p:spPr>
          <a:xfrm>
            <a:off x="10018942" y="3656390"/>
            <a:ext cx="1592032" cy="2246769"/>
          </a:xfrm>
          <a:prstGeom prst="rect">
            <a:avLst/>
          </a:prstGeom>
          <a:noFill/>
        </p:spPr>
        <p:txBody>
          <a:bodyPr wrap="square" rtlCol="0">
            <a:spAutoFit/>
          </a:bodyPr>
          <a:lstStyle/>
          <a:p>
            <a:r>
              <a:rPr lang="en-US" sz="1400" b="1" dirty="0"/>
              <a:t>CliniSync can access data from numerous 3</a:t>
            </a:r>
            <a:r>
              <a:rPr lang="en-US" sz="1400" b="1" baseline="30000" dirty="0"/>
              <a:t>rd</a:t>
            </a:r>
            <a:r>
              <a:rPr lang="en-US" sz="1400" b="1" dirty="0"/>
              <a:t> parties </a:t>
            </a:r>
            <a:r>
              <a:rPr lang="en-US" sz="1400" dirty="0"/>
              <a:t>as long as their EHR system is connected to one of the national networks and they are contributing data.</a:t>
            </a:r>
          </a:p>
        </p:txBody>
      </p:sp>
      <p:pic>
        <p:nvPicPr>
          <p:cNvPr id="17" name="Picture 16" descr="A picture containing indoor, open, opened&#10;&#10;Description automatically generated">
            <a:extLst>
              <a:ext uri="{FF2B5EF4-FFF2-40B4-BE49-F238E27FC236}">
                <a16:creationId xmlns:a16="http://schemas.microsoft.com/office/drawing/2014/main" id="{FEB453CE-0D58-A500-6BB4-F87E7A7363E8}"/>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10018942" y="2636398"/>
            <a:ext cx="1473605" cy="982403"/>
          </a:xfrm>
          <a:prstGeom prst="rect">
            <a:avLst/>
          </a:prstGeom>
        </p:spPr>
      </p:pic>
    </p:spTree>
    <p:extLst>
      <p:ext uri="{BB962C8B-B14F-4D97-AF65-F5344CB8AC3E}">
        <p14:creationId xmlns:p14="http://schemas.microsoft.com/office/powerpoint/2010/main" val="38910191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7B8F0F-3510-4405-8EF0-490882F52219}"/>
              </a:ext>
            </a:extLst>
          </p:cNvPr>
          <p:cNvSpPr>
            <a:spLocks noGrp="1"/>
          </p:cNvSpPr>
          <p:nvPr>
            <p:ph type="sldNum" sz="quarter" idx="12"/>
          </p:nvPr>
        </p:nvSpPr>
        <p:spPr/>
        <p:txBody>
          <a:bodyPr/>
          <a:lstStyle/>
          <a:p>
            <a:fld id="{3A98EE3D-8CD1-4C3F-BD1C-C98C9596463C}" type="slidenum">
              <a:rPr lang="en-US" smtClean="0"/>
              <a:t>39</a:t>
            </a:fld>
            <a:endParaRPr lang="en-US" dirty="0"/>
          </a:p>
        </p:txBody>
      </p:sp>
      <p:pic>
        <p:nvPicPr>
          <p:cNvPr id="12" name="Picture Placeholder 11" descr="A close up of a logo&#10;&#10;Description automatically generated">
            <a:extLst>
              <a:ext uri="{FF2B5EF4-FFF2-40B4-BE49-F238E27FC236}">
                <a16:creationId xmlns:a16="http://schemas.microsoft.com/office/drawing/2014/main" id="{095F93C9-5262-4C5B-843A-7C9E6D3FA4B8}"/>
              </a:ext>
            </a:extLst>
          </p:cNvPr>
          <p:cNvPicPr>
            <a:picLocks noGrp="1" noChangeAspect="1"/>
          </p:cNvPicPr>
          <p:nvPr>
            <p:ph type="pic" sz="quarter" idx="13"/>
          </p:nvPr>
        </p:nvPicPr>
        <p:blipFill>
          <a:blip r:embed="rId2"/>
          <a:srcRect l="36603" r="36603"/>
          <a:stretch>
            <a:fillRect/>
          </a:stretch>
        </p:blipFill>
        <p:spPr/>
      </p:pic>
      <p:sp>
        <p:nvSpPr>
          <p:cNvPr id="3" name="Title 2">
            <a:extLst>
              <a:ext uri="{FF2B5EF4-FFF2-40B4-BE49-F238E27FC236}">
                <a16:creationId xmlns:a16="http://schemas.microsoft.com/office/drawing/2014/main" id="{BFE67FFD-EEBA-0F43-9CCE-29C860613EC9}"/>
              </a:ext>
            </a:extLst>
          </p:cNvPr>
          <p:cNvSpPr>
            <a:spLocks noGrp="1"/>
          </p:cNvSpPr>
          <p:nvPr>
            <p:ph type="title"/>
          </p:nvPr>
        </p:nvSpPr>
        <p:spPr>
          <a:xfrm>
            <a:off x="4365617" y="2005013"/>
            <a:ext cx="2945494" cy="607572"/>
          </a:xfrm>
        </p:spPr>
        <p:txBody>
          <a:bodyPr/>
          <a:lstStyle/>
          <a:p>
            <a:r>
              <a:rPr lang="en-US" b="1" dirty="0">
                <a:solidFill>
                  <a:schemeClr val="tx2"/>
                </a:solidFill>
                <a:latin typeface="+mn-lt"/>
              </a:rPr>
              <a:t>Contact us</a:t>
            </a:r>
          </a:p>
        </p:txBody>
      </p:sp>
      <p:sp>
        <p:nvSpPr>
          <p:cNvPr id="5" name="Content Placeholder 4">
            <a:extLst>
              <a:ext uri="{FF2B5EF4-FFF2-40B4-BE49-F238E27FC236}">
                <a16:creationId xmlns:a16="http://schemas.microsoft.com/office/drawing/2014/main" id="{26F122C6-29E6-4EA4-B532-7C5DBF3710D9}"/>
              </a:ext>
            </a:extLst>
          </p:cNvPr>
          <p:cNvSpPr>
            <a:spLocks noGrp="1"/>
          </p:cNvSpPr>
          <p:nvPr>
            <p:ph sz="quarter" idx="14"/>
          </p:nvPr>
        </p:nvSpPr>
        <p:spPr>
          <a:xfrm>
            <a:off x="7429500" y="1120140"/>
            <a:ext cx="4486275" cy="5489665"/>
          </a:xfrm>
        </p:spPr>
        <p:txBody>
          <a:bodyPr>
            <a:noAutofit/>
          </a:bodyPr>
          <a:lstStyle/>
          <a:p>
            <a:pPr defTabSz="952500" eaLnBrk="1" hangingPunct="1"/>
            <a:endParaRPr lang="en-US" altLang="en-US" sz="2800" dirty="0">
              <a:solidFill>
                <a:srgbClr val="3E69B2"/>
              </a:solidFill>
            </a:endParaRPr>
          </a:p>
          <a:p>
            <a:pPr defTabSz="952500" eaLnBrk="1" hangingPunct="1"/>
            <a:r>
              <a:rPr lang="en-US" altLang="en-US" sz="2400" b="1" dirty="0">
                <a:solidFill>
                  <a:schemeClr val="tx2"/>
                </a:solidFill>
              </a:rPr>
              <a:t>Scott Mash, </a:t>
            </a:r>
            <a:r>
              <a:rPr lang="en-US" sz="2400" b="1" dirty="0">
                <a:solidFill>
                  <a:schemeClr val="tx2"/>
                </a:solidFill>
              </a:rPr>
              <a:t>MSLIT, CPHIMS, FHIMSS</a:t>
            </a:r>
          </a:p>
          <a:p>
            <a:pPr marL="457200" lvl="1" indent="0" defTabSz="952500">
              <a:buNone/>
            </a:pPr>
            <a:r>
              <a:rPr lang="en-US" altLang="en-US" sz="1600" dirty="0">
                <a:solidFill>
                  <a:schemeClr val="tx2"/>
                </a:solidFill>
                <a:hlinkClick r:id="rId3">
                  <a:extLst>
                    <a:ext uri="{A12FA001-AC4F-418D-AE19-62706E023703}">
                      <ahyp:hlinkClr xmlns:ahyp="http://schemas.microsoft.com/office/drawing/2018/hyperlinkcolor" val="tx"/>
                    </a:ext>
                  </a:extLst>
                </a:hlinkClick>
              </a:rPr>
              <a:t>smash@ohiponline.org</a:t>
            </a:r>
            <a:r>
              <a:rPr lang="en-US" altLang="en-US" sz="1600" b="1" dirty="0">
                <a:solidFill>
                  <a:schemeClr val="tx2"/>
                </a:solidFill>
              </a:rPr>
              <a:t> </a:t>
            </a:r>
          </a:p>
          <a:p>
            <a:pPr marL="457200" lvl="1" indent="0" defTabSz="952500">
              <a:buNone/>
            </a:pPr>
            <a:r>
              <a:rPr lang="en-US" sz="1600" dirty="0">
                <a:solidFill>
                  <a:schemeClr val="tx2"/>
                </a:solidFill>
                <a:effectLst/>
                <a:ea typeface="Calibri" panose="020F0502020204030204" pitchFamily="34" charset="0"/>
              </a:rPr>
              <a:t>(614) 541-2296</a:t>
            </a:r>
            <a:endParaRPr lang="en-US" altLang="en-US" sz="1600" dirty="0">
              <a:solidFill>
                <a:schemeClr val="tx2"/>
              </a:solidFill>
            </a:endParaRPr>
          </a:p>
          <a:p>
            <a:pPr defTabSz="952500" eaLnBrk="1" hangingPunct="1"/>
            <a:endParaRPr lang="en-US" altLang="en-US" sz="1800" b="1" dirty="0">
              <a:solidFill>
                <a:schemeClr val="tx2"/>
              </a:solidFill>
            </a:endParaRPr>
          </a:p>
          <a:p>
            <a:pPr defTabSz="952500" eaLnBrk="1" hangingPunct="1"/>
            <a:r>
              <a:rPr lang="en-US" altLang="en-US" sz="2400" b="1" dirty="0">
                <a:solidFill>
                  <a:schemeClr val="tx2"/>
                </a:solidFill>
              </a:rPr>
              <a:t>Cathy Costello, JD, CPHIMS</a:t>
            </a:r>
          </a:p>
          <a:p>
            <a:pPr marL="457200" lvl="1" indent="0" defTabSz="952500">
              <a:buNone/>
            </a:pPr>
            <a:r>
              <a:rPr lang="en-US" altLang="en-US" sz="1600" dirty="0">
                <a:solidFill>
                  <a:schemeClr val="tx2"/>
                </a:solidFill>
                <a:hlinkClick r:id="rId4">
                  <a:extLst>
                    <a:ext uri="{A12FA001-AC4F-418D-AE19-62706E023703}">
                      <ahyp:hlinkClr xmlns:ahyp="http://schemas.microsoft.com/office/drawing/2018/hyperlinkcolor" val="tx"/>
                    </a:ext>
                  </a:extLst>
                </a:hlinkClick>
              </a:rPr>
              <a:t>ccostello@ohiponline.org</a:t>
            </a:r>
            <a:endParaRPr lang="en-US" altLang="en-US" sz="1600" dirty="0">
              <a:solidFill>
                <a:schemeClr val="tx2"/>
              </a:solidFill>
            </a:endParaRPr>
          </a:p>
          <a:p>
            <a:pPr marL="457200" lvl="1" indent="0" defTabSz="952500">
              <a:buNone/>
            </a:pPr>
            <a:r>
              <a:rPr lang="en-US" altLang="en-US" sz="1600" dirty="0">
                <a:solidFill>
                  <a:schemeClr val="tx2"/>
                </a:solidFill>
              </a:rPr>
              <a:t>(614) 664-2607 </a:t>
            </a:r>
          </a:p>
          <a:p>
            <a:pPr defTabSz="952500" eaLnBrk="1" hangingPunct="1"/>
            <a:endParaRPr lang="en-US" altLang="en-US" sz="2400" b="1" dirty="0">
              <a:solidFill>
                <a:srgbClr val="3E69B2"/>
              </a:solidFill>
            </a:endParaRPr>
          </a:p>
          <a:p>
            <a:pPr defTabSz="952500" eaLnBrk="1" hangingPunct="1"/>
            <a:r>
              <a:rPr lang="en-US" altLang="en-US" sz="2400" b="1" dirty="0">
                <a:solidFill>
                  <a:schemeClr val="tx2"/>
                </a:solidFill>
              </a:rPr>
              <a:t>Cathy Rich</a:t>
            </a:r>
          </a:p>
          <a:p>
            <a:pPr marL="457200" lvl="1" indent="0" defTabSz="952500">
              <a:buNone/>
            </a:pPr>
            <a:r>
              <a:rPr lang="en-US" altLang="en-US" sz="1600" dirty="0">
                <a:solidFill>
                  <a:schemeClr val="tx2"/>
                </a:solidFill>
                <a:hlinkClick r:id="rId5">
                  <a:extLst>
                    <a:ext uri="{A12FA001-AC4F-418D-AE19-62706E023703}">
                      <ahyp:hlinkClr xmlns:ahyp="http://schemas.microsoft.com/office/drawing/2018/hyperlinkcolor" val="tx"/>
                    </a:ext>
                  </a:extLst>
                </a:hlinkClick>
              </a:rPr>
              <a:t>crich@ohiponline.org</a:t>
            </a:r>
            <a:endParaRPr lang="en-US" altLang="en-US" sz="1600" dirty="0">
              <a:solidFill>
                <a:schemeClr val="tx2"/>
              </a:solidFill>
            </a:endParaRPr>
          </a:p>
          <a:p>
            <a:pPr marL="457200" lvl="1" indent="0" defTabSz="952500">
              <a:buNone/>
            </a:pPr>
            <a:r>
              <a:rPr lang="en-US" altLang="en-US" sz="1600" dirty="0">
                <a:solidFill>
                  <a:schemeClr val="tx2"/>
                </a:solidFill>
              </a:rPr>
              <a:t>(614) 664-2606 </a:t>
            </a:r>
          </a:p>
          <a:p>
            <a:pPr defTabSz="952500" eaLnBrk="1" hangingPunct="1"/>
            <a:endParaRPr lang="en-US" altLang="en-US" sz="2400" b="1" dirty="0">
              <a:solidFill>
                <a:srgbClr val="3E69B2"/>
              </a:solidFill>
            </a:endParaRPr>
          </a:p>
          <a:p>
            <a:pPr marL="0" indent="0">
              <a:buNone/>
            </a:pPr>
            <a:endParaRPr lang="en-US" sz="2400" dirty="0">
              <a:latin typeface="Garamond" panose="02020404030301010803" pitchFamily="18" charset="0"/>
            </a:endParaRPr>
          </a:p>
        </p:txBody>
      </p:sp>
      <p:sp>
        <p:nvSpPr>
          <p:cNvPr id="6" name="TextBox 5">
            <a:extLst>
              <a:ext uri="{FF2B5EF4-FFF2-40B4-BE49-F238E27FC236}">
                <a16:creationId xmlns:a16="http://schemas.microsoft.com/office/drawing/2014/main" id="{F2E2C8F0-30F8-4FA8-984E-F14CBF842F5C}"/>
              </a:ext>
            </a:extLst>
          </p:cNvPr>
          <p:cNvSpPr txBox="1"/>
          <p:nvPr/>
        </p:nvSpPr>
        <p:spPr>
          <a:xfrm>
            <a:off x="4365617" y="2723541"/>
            <a:ext cx="2442754" cy="1200329"/>
          </a:xfrm>
          <a:prstGeom prst="rect">
            <a:avLst/>
          </a:prstGeom>
          <a:noFill/>
        </p:spPr>
        <p:txBody>
          <a:bodyPr wrap="square" rtlCol="0">
            <a:spAutoFit/>
          </a:bodyPr>
          <a:lstStyle/>
          <a:p>
            <a:pPr lvl="0" eaLnBrk="0" fontAlgn="base" hangingPunct="0">
              <a:lnSpc>
                <a:spcPct val="90000"/>
              </a:lnSpc>
              <a:spcBef>
                <a:spcPts val="750"/>
              </a:spcBef>
              <a:spcAft>
                <a:spcPct val="0"/>
              </a:spcAft>
              <a:defRPr/>
            </a:pPr>
            <a:r>
              <a:rPr lang="en-US" altLang="en-US" sz="2100" b="1" dirty="0">
                <a:solidFill>
                  <a:schemeClr val="tx2"/>
                </a:solidFill>
              </a:rPr>
              <a:t>Visit or website for more information </a:t>
            </a:r>
            <a:r>
              <a:rPr lang="en-US" altLang="en-US" b="1" dirty="0">
                <a:solidFill>
                  <a:schemeClr val="tx2"/>
                </a:solidFill>
                <a:hlinkClick r:id="rId6">
                  <a:extLst>
                    <a:ext uri="{A12FA001-AC4F-418D-AE19-62706E023703}">
                      <ahyp:hlinkClr xmlns:ahyp="http://schemas.microsoft.com/office/drawing/2018/hyperlinkcolor" val="tx"/>
                    </a:ext>
                  </a:extLst>
                </a:hlinkClick>
              </a:rPr>
              <a:t>www.clinisync.org</a:t>
            </a:r>
            <a:r>
              <a:rPr lang="en-US" altLang="en-US" b="1" dirty="0">
                <a:solidFill>
                  <a:schemeClr val="tx2"/>
                </a:solidFill>
              </a:rPr>
              <a:t> </a:t>
            </a:r>
          </a:p>
          <a:p>
            <a:pPr algn="ctr"/>
            <a:endParaRPr lang="en-US" dirty="0">
              <a:latin typeface="+mj-lt"/>
            </a:endParaRPr>
          </a:p>
        </p:txBody>
      </p:sp>
    </p:spTree>
    <p:extLst>
      <p:ext uri="{BB962C8B-B14F-4D97-AF65-F5344CB8AC3E}">
        <p14:creationId xmlns:p14="http://schemas.microsoft.com/office/powerpoint/2010/main" val="4009153543"/>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7C1796F9-0B4D-BF7A-4426-6650E5283A12}"/>
              </a:ext>
            </a:extLst>
          </p:cNvPr>
          <p:cNvSpPr>
            <a:spLocks noGrp="1" noChangeArrowheads="1"/>
          </p:cNvSpPr>
          <p:nvPr>
            <p:ph type="title"/>
          </p:nvPr>
        </p:nvSpPr>
        <p:spPr bwMode="auto">
          <a:xfrm>
            <a:off x="535709" y="387928"/>
            <a:ext cx="11075266" cy="969818"/>
          </a:xfrm>
        </p:spPr>
        <p:txBody>
          <a:bodyPr wrap="square" numCol="1" anchorCtr="0" compatLnSpc="1">
            <a:prstTxWarp prst="textNoShape">
              <a:avLst/>
            </a:prstTxWarp>
            <a:normAutofit/>
          </a:bodyPr>
          <a:lstStyle/>
          <a:p>
            <a:pPr eaLnBrk="1" hangingPunct="1">
              <a:defRPr/>
            </a:pPr>
            <a:r>
              <a:rPr lang="en-US" altLang="en-US" sz="3600" cap="none" dirty="0">
                <a:solidFill>
                  <a:schemeClr val="bg1"/>
                </a:solidFill>
                <a:latin typeface="Arial Rounded MT Bold" panose="020F0704030504030204" pitchFamily="34" charset="0"/>
                <a:cs typeface="Open Sans" panose="020B0606030504020204" pitchFamily="34" charset="0"/>
              </a:rPr>
              <a:t>EPCS Ohio Law: Broader in Scope</a:t>
            </a:r>
          </a:p>
        </p:txBody>
      </p:sp>
      <p:sp>
        <p:nvSpPr>
          <p:cNvPr id="28675" name="Slide Number Placeholder 2">
            <a:extLst>
              <a:ext uri="{FF2B5EF4-FFF2-40B4-BE49-F238E27FC236}">
                <a16:creationId xmlns:a16="http://schemas.microsoft.com/office/drawing/2014/main" id="{F25ABE96-ACA6-BAE9-17B2-04F7F4B57EF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986910D-65E6-4103-BE6A-71DCADF0185D}" type="slidenum">
              <a:rPr lang="en-US" altLang="en-US" smtClean="0">
                <a:solidFill>
                  <a:srgbClr val="404040"/>
                </a:solidFill>
                <a:latin typeface="Garamond" panose="02020404030301010803" pitchFamily="18" charset="0"/>
              </a:rPr>
              <a:pPr fontAlgn="base">
                <a:spcBef>
                  <a:spcPct val="0"/>
                </a:spcBef>
                <a:spcAft>
                  <a:spcPct val="0"/>
                </a:spcAft>
              </a:pPr>
              <a:t>4</a:t>
            </a:fld>
            <a:endParaRPr lang="en-US" altLang="en-US">
              <a:solidFill>
                <a:srgbClr val="404040"/>
              </a:solidFill>
              <a:latin typeface="Garamond" panose="02020404030301010803" pitchFamily="18" charset="0"/>
            </a:endParaRPr>
          </a:p>
        </p:txBody>
      </p:sp>
      <p:sp>
        <p:nvSpPr>
          <p:cNvPr id="2" name="TextBox 1">
            <a:extLst>
              <a:ext uri="{FF2B5EF4-FFF2-40B4-BE49-F238E27FC236}">
                <a16:creationId xmlns:a16="http://schemas.microsoft.com/office/drawing/2014/main" id="{F11262D7-D048-6AAE-105F-DE176507E6D9}"/>
              </a:ext>
            </a:extLst>
          </p:cNvPr>
          <p:cNvSpPr txBox="1"/>
          <p:nvPr/>
        </p:nvSpPr>
        <p:spPr>
          <a:xfrm>
            <a:off x="353962" y="2005781"/>
            <a:ext cx="10814332" cy="4708981"/>
          </a:xfrm>
          <a:prstGeom prst="rect">
            <a:avLst/>
          </a:prstGeom>
          <a:noFill/>
        </p:spPr>
        <p:txBody>
          <a:bodyPr wrap="square" rtlCol="0">
            <a:spAutoFit/>
          </a:bodyPr>
          <a:lstStyle/>
          <a:p>
            <a:r>
              <a:rPr lang="en-US" sz="2400" b="1" dirty="0">
                <a:solidFill>
                  <a:srgbClr val="359CA1"/>
                </a:solidFill>
                <a:latin typeface="Arial Rounded MT Bold" panose="020F0704030504030204" pitchFamily="34" charset="0"/>
              </a:rPr>
              <a:t>New law on ePrescribing of Controlled Substances (EPCS) in Ohio is effective September 23, 2022 (H.B. 193)</a:t>
            </a:r>
          </a:p>
          <a:p>
            <a:pPr marL="342900" indent="-342900">
              <a:buFont typeface="Wingdings" panose="05000000000000000000" pitchFamily="2" charset="2"/>
              <a:buChar char="§"/>
            </a:pPr>
            <a:r>
              <a:rPr lang="en-US" dirty="0">
                <a:latin typeface="Arial Rounded MT Bold" panose="020F0704030504030204" pitchFamily="34" charset="0"/>
                <a:cs typeface="Calibri" panose="020F0502020204030204" pitchFamily="34" charset="0"/>
              </a:rPr>
              <a:t>Law requires that EPCS be used for all prescriptions for Schedule II Controlled Substances unless there is a specific exception.</a:t>
            </a:r>
          </a:p>
          <a:p>
            <a:endParaRPr lang="en-US" dirty="0">
              <a:latin typeface="Arial Rounded MT Bold" panose="020F0704030504030204" pitchFamily="34" charset="0"/>
              <a:cs typeface="Calibri" panose="020F0502020204030204" pitchFamily="34" charset="0"/>
            </a:endParaRPr>
          </a:p>
          <a:p>
            <a:pPr marL="342900" indent="-342900">
              <a:buFont typeface="Wingdings" panose="05000000000000000000" pitchFamily="2" charset="2"/>
              <a:buChar char="§"/>
            </a:pPr>
            <a:r>
              <a:rPr lang="en-US" u="sng" dirty="0">
                <a:latin typeface="Arial Rounded MT Bold" panose="020F0704030504030204" pitchFamily="34" charset="0"/>
                <a:cs typeface="Calibri" panose="020F0502020204030204" pitchFamily="34" charset="0"/>
              </a:rPr>
              <a:t>Exceptions</a:t>
            </a:r>
            <a:r>
              <a:rPr lang="en-US" dirty="0">
                <a:latin typeface="Arial Rounded MT Bold" panose="020F0704030504030204" pitchFamily="34" charset="0"/>
                <a:cs typeface="Calibri" panose="020F0502020204030204" pitchFamily="34" charset="0"/>
              </a:rPr>
              <a:t> include the following:</a:t>
            </a:r>
          </a:p>
          <a:p>
            <a:pPr marL="800100" lvl="1" indent="-342900">
              <a:buFont typeface="Courier New" panose="02070309020205020404" pitchFamily="49" charset="0"/>
              <a:buChar char="o"/>
            </a:pPr>
            <a:r>
              <a:rPr lang="en-US" dirty="0">
                <a:latin typeface="Arial Rounded MT Bold" panose="020F0704030504030204" pitchFamily="34" charset="0"/>
                <a:cs typeface="Calibri" panose="020F0502020204030204" pitchFamily="34" charset="0"/>
              </a:rPr>
              <a:t>A </a:t>
            </a:r>
            <a:r>
              <a:rPr lang="en-US" b="1" dirty="0">
                <a:latin typeface="Arial Rounded MT Bold" panose="020F0704030504030204" pitchFamily="34" charset="0"/>
                <a:cs typeface="Calibri" panose="020F0502020204030204" pitchFamily="34" charset="0"/>
              </a:rPr>
              <a:t>temporary</a:t>
            </a:r>
            <a:r>
              <a:rPr lang="en-US" dirty="0">
                <a:latin typeface="Arial Rounded MT Bold" panose="020F0704030504030204" pitchFamily="34" charset="0"/>
                <a:cs typeface="Calibri" panose="020F0502020204030204" pitchFamily="34" charset="0"/>
              </a:rPr>
              <a:t> technical, electrical, or broadband failure.</a:t>
            </a:r>
          </a:p>
          <a:p>
            <a:pPr marL="800100" lvl="1" indent="-342900">
              <a:buFont typeface="Courier New" panose="02070309020205020404" pitchFamily="49" charset="0"/>
              <a:buChar char="o"/>
            </a:pPr>
            <a:r>
              <a:rPr lang="en-US" dirty="0">
                <a:latin typeface="Arial Rounded MT Bold" panose="020F0704030504030204" pitchFamily="34" charset="0"/>
                <a:cs typeface="Calibri" panose="020F0502020204030204" pitchFamily="34" charset="0"/>
              </a:rPr>
              <a:t>Prescriptions for </a:t>
            </a:r>
            <a:r>
              <a:rPr lang="en-US" b="1" dirty="0">
                <a:latin typeface="Arial Rounded MT Bold" panose="020F0704030504030204" pitchFamily="34" charset="0"/>
                <a:cs typeface="Calibri" panose="020F0502020204030204" pitchFamily="34" charset="0"/>
              </a:rPr>
              <a:t>nursing home residents or hospice </a:t>
            </a:r>
            <a:r>
              <a:rPr lang="en-US" dirty="0">
                <a:latin typeface="Arial Rounded MT Bold" panose="020F0704030504030204" pitchFamily="34" charset="0"/>
                <a:cs typeface="Calibri" panose="020F0502020204030204" pitchFamily="34" charset="0"/>
              </a:rPr>
              <a:t>patients.</a:t>
            </a:r>
          </a:p>
          <a:p>
            <a:pPr marL="800100" lvl="1" indent="-342900">
              <a:buFont typeface="Courier New" panose="02070309020205020404" pitchFamily="49" charset="0"/>
              <a:buChar char="o"/>
            </a:pPr>
            <a:r>
              <a:rPr lang="en-US" dirty="0">
                <a:latin typeface="Arial Rounded MT Bold" panose="020F0704030504030204" pitchFamily="34" charset="0"/>
                <a:cs typeface="Calibri" panose="020F0502020204030204" pitchFamily="34" charset="0"/>
              </a:rPr>
              <a:t>Prescriber is employed or under contract with </a:t>
            </a:r>
            <a:r>
              <a:rPr lang="en-US" b="1" dirty="0">
                <a:latin typeface="Arial Rounded MT Bold" panose="020F0704030504030204" pitchFamily="34" charset="0"/>
                <a:cs typeface="Calibri" panose="020F0502020204030204" pitchFamily="34" charset="0"/>
              </a:rPr>
              <a:t>organization that operates the pharmacy</a:t>
            </a:r>
            <a:r>
              <a:rPr lang="en-US" dirty="0">
                <a:latin typeface="Arial Rounded MT Bold" panose="020F0704030504030204" pitchFamily="34" charset="0"/>
                <a:cs typeface="Calibri" panose="020F0502020204030204" pitchFamily="34" charset="0"/>
              </a:rPr>
              <a:t>.</a:t>
            </a:r>
          </a:p>
          <a:p>
            <a:pPr marL="800100" lvl="1" indent="-342900">
              <a:buFont typeface="Courier New" panose="02070309020205020404" pitchFamily="49" charset="0"/>
              <a:buChar char="o"/>
            </a:pPr>
            <a:r>
              <a:rPr lang="en-US" dirty="0">
                <a:latin typeface="Arial Rounded MT Bold" panose="020F0704030504030204" pitchFamily="34" charset="0"/>
                <a:cs typeface="Calibri" panose="020F0502020204030204" pitchFamily="34" charset="0"/>
              </a:rPr>
              <a:t>Prescriber determines that an electronic prescription </a:t>
            </a:r>
            <a:r>
              <a:rPr lang="en-US" b="1" dirty="0">
                <a:latin typeface="Arial Rounded MT Bold" panose="020F0704030504030204" pitchFamily="34" charset="0"/>
                <a:cs typeface="Calibri" panose="020F0502020204030204" pitchFamily="34" charset="0"/>
              </a:rPr>
              <a:t>cannot be issued in a timely manner and the patient’s medical condition is at risk</a:t>
            </a:r>
            <a:r>
              <a:rPr lang="en-US" dirty="0">
                <a:latin typeface="Arial Rounded MT Bold" panose="020F0704030504030204" pitchFamily="34" charset="0"/>
                <a:cs typeface="Calibri" panose="020F0502020204030204" pitchFamily="34" charset="0"/>
              </a:rPr>
              <a:t>. </a:t>
            </a:r>
          </a:p>
          <a:p>
            <a:pPr marL="800100" lvl="1" indent="-342900">
              <a:buFont typeface="Courier New" panose="02070309020205020404" pitchFamily="49" charset="0"/>
              <a:buChar char="o"/>
            </a:pPr>
            <a:r>
              <a:rPr lang="en-US" dirty="0">
                <a:latin typeface="Arial Rounded MT Bold" panose="020F0704030504030204" pitchFamily="34" charset="0"/>
                <a:cs typeface="Calibri" panose="020F0502020204030204" pitchFamily="34" charset="0"/>
              </a:rPr>
              <a:t>Prescription is issued from a </a:t>
            </a:r>
            <a:r>
              <a:rPr lang="en-US" b="1" dirty="0">
                <a:latin typeface="Arial Rounded MT Bold" panose="020F0704030504030204" pitchFamily="34" charset="0"/>
                <a:cs typeface="Calibri" panose="020F0502020204030204" pitchFamily="34" charset="0"/>
              </a:rPr>
              <a:t>health care facility (including the ED), </a:t>
            </a:r>
            <a:r>
              <a:rPr lang="en-US" dirty="0">
                <a:latin typeface="Arial Rounded MT Bold" panose="020F0704030504030204" pitchFamily="34" charset="0"/>
                <a:cs typeface="Calibri" panose="020F0502020204030204" pitchFamily="34" charset="0"/>
              </a:rPr>
              <a:t>and the prescriber reasonably determines that an </a:t>
            </a:r>
            <a:r>
              <a:rPr lang="en-US" b="1" dirty="0">
                <a:latin typeface="Arial Rounded MT Bold" panose="020F0704030504030204" pitchFamily="34" charset="0"/>
                <a:cs typeface="Calibri" panose="020F0502020204030204" pitchFamily="34" charset="0"/>
              </a:rPr>
              <a:t>electronic prescription would be impractical </a:t>
            </a:r>
            <a:r>
              <a:rPr lang="en-US" dirty="0">
                <a:latin typeface="Arial Rounded MT Bold" panose="020F0704030504030204" pitchFamily="34" charset="0"/>
                <a:cs typeface="Calibri" panose="020F0502020204030204" pitchFamily="34" charset="0"/>
              </a:rPr>
              <a:t>for the patient or would cause delay that may adversely impact the patient’s medical condition. </a:t>
            </a:r>
          </a:p>
          <a:p>
            <a:pPr marL="800100" lvl="1" indent="-342900">
              <a:buFont typeface="Courier New" panose="02070309020205020404" pitchFamily="49" charset="0"/>
              <a:buChar char="o"/>
            </a:pPr>
            <a:r>
              <a:rPr lang="en-US" b="1" dirty="0">
                <a:latin typeface="Arial Rounded MT Bold" panose="020F0704030504030204" pitchFamily="34" charset="0"/>
                <a:cs typeface="Calibri" panose="020F0502020204030204" pitchFamily="34" charset="0"/>
              </a:rPr>
              <a:t>Prescriber writes </a:t>
            </a:r>
            <a:r>
              <a:rPr lang="en-US" b="1" u="sng" dirty="0">
                <a:latin typeface="Arial Rounded MT Bold" panose="020F0704030504030204" pitchFamily="34" charset="0"/>
                <a:cs typeface="Calibri" panose="020F0502020204030204" pitchFamily="34" charset="0"/>
              </a:rPr>
              <a:t>&lt; </a:t>
            </a:r>
            <a:r>
              <a:rPr lang="en-US" b="1" dirty="0">
                <a:latin typeface="Arial Rounded MT Bold" panose="020F0704030504030204" pitchFamily="34" charset="0"/>
                <a:cs typeface="Calibri" panose="020F0502020204030204" pitchFamily="34" charset="0"/>
              </a:rPr>
              <a:t>50 prescriptions for Schedule II/year</a:t>
            </a:r>
            <a:r>
              <a:rPr lang="en-US" dirty="0">
                <a:latin typeface="Arial Rounded MT Bold" panose="020F0704030504030204" pitchFamily="34" charset="0"/>
                <a:cs typeface="Calibri" panose="020F0502020204030204" pitchFamily="34" charset="0"/>
              </a:rPr>
              <a:t>.</a:t>
            </a:r>
          </a:p>
          <a:p>
            <a:pPr marL="800100" lvl="1" indent="-342900">
              <a:buFont typeface="Courier New" panose="02070309020205020404" pitchFamily="49" charset="0"/>
              <a:buChar char="o"/>
            </a:pPr>
            <a:r>
              <a:rPr lang="en-US" dirty="0">
                <a:latin typeface="Arial Rounded MT Bold" panose="020F0704030504030204" pitchFamily="34" charset="0"/>
                <a:cs typeface="Calibri" panose="020F0502020204030204" pitchFamily="34" charset="0"/>
              </a:rPr>
              <a:t>Prescriber is </a:t>
            </a:r>
            <a:r>
              <a:rPr lang="en-US" b="1" dirty="0">
                <a:latin typeface="Arial Rounded MT Bold" panose="020F0704030504030204" pitchFamily="34" charset="0"/>
                <a:cs typeface="Calibri" panose="020F0502020204030204" pitchFamily="34" charset="0"/>
              </a:rPr>
              <a:t>a veterinarian</a:t>
            </a:r>
            <a:r>
              <a:rPr lang="en-US" dirty="0">
                <a:latin typeface="Arial Rounded MT Bold" panose="020F0704030504030204" pitchFamily="34" charset="0"/>
                <a:cs typeface="Calibri" panose="020F0502020204030204" pitchFamily="34" charset="0"/>
              </a:rPr>
              <a:t>.</a:t>
            </a:r>
          </a:p>
        </p:txBody>
      </p:sp>
    </p:spTree>
    <p:extLst>
      <p:ext uri="{BB962C8B-B14F-4D97-AF65-F5344CB8AC3E}">
        <p14:creationId xmlns:p14="http://schemas.microsoft.com/office/powerpoint/2010/main" val="3953404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7C1796F9-0B4D-BF7A-4426-6650E5283A12}"/>
              </a:ext>
            </a:extLst>
          </p:cNvPr>
          <p:cNvSpPr>
            <a:spLocks noGrp="1" noChangeArrowheads="1"/>
          </p:cNvSpPr>
          <p:nvPr>
            <p:ph type="title"/>
          </p:nvPr>
        </p:nvSpPr>
        <p:spPr bwMode="auto">
          <a:xfrm>
            <a:off x="554038" y="528638"/>
            <a:ext cx="11056937" cy="849312"/>
          </a:xfrm>
        </p:spPr>
        <p:txBody>
          <a:bodyPr wrap="square" numCol="1" anchorCtr="0" compatLnSpc="1">
            <a:prstTxWarp prst="textNoShape">
              <a:avLst/>
            </a:prstTxWarp>
            <a:normAutofit fontScale="90000"/>
          </a:bodyPr>
          <a:lstStyle/>
          <a:p>
            <a:pPr eaLnBrk="1" hangingPunct="1">
              <a:defRPr/>
            </a:pPr>
            <a:r>
              <a:rPr lang="en-US" altLang="en-US" sz="4000" cap="none" dirty="0">
                <a:solidFill>
                  <a:schemeClr val="bg1"/>
                </a:solidFill>
                <a:latin typeface="Arial Rounded MT Bold" panose="020F0704030504030204" pitchFamily="34" charset="0"/>
                <a:cs typeface="Open Sans" panose="020B0606030504020204" pitchFamily="34" charset="0"/>
              </a:rPr>
              <a:t>Takeaway between Federal and Ohio Changes</a:t>
            </a:r>
          </a:p>
        </p:txBody>
      </p:sp>
      <p:sp>
        <p:nvSpPr>
          <p:cNvPr id="28675" name="Slide Number Placeholder 2">
            <a:extLst>
              <a:ext uri="{FF2B5EF4-FFF2-40B4-BE49-F238E27FC236}">
                <a16:creationId xmlns:a16="http://schemas.microsoft.com/office/drawing/2014/main" id="{F25ABE96-ACA6-BAE9-17B2-04F7F4B57EF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986910D-65E6-4103-BE6A-71DCADF0185D}" type="slidenum">
              <a:rPr lang="en-US" altLang="en-US" smtClean="0">
                <a:solidFill>
                  <a:srgbClr val="404040"/>
                </a:solidFill>
                <a:latin typeface="Garamond" panose="02020404030301010803" pitchFamily="18" charset="0"/>
              </a:rPr>
              <a:pPr fontAlgn="base">
                <a:spcBef>
                  <a:spcPct val="0"/>
                </a:spcBef>
                <a:spcAft>
                  <a:spcPct val="0"/>
                </a:spcAft>
              </a:pPr>
              <a:t>5</a:t>
            </a:fld>
            <a:endParaRPr lang="en-US" altLang="en-US">
              <a:solidFill>
                <a:srgbClr val="404040"/>
              </a:solidFill>
              <a:latin typeface="Garamond" panose="02020404030301010803" pitchFamily="18" charset="0"/>
            </a:endParaRPr>
          </a:p>
        </p:txBody>
      </p:sp>
      <p:sp>
        <p:nvSpPr>
          <p:cNvPr id="2" name="TextBox 1">
            <a:extLst>
              <a:ext uri="{FF2B5EF4-FFF2-40B4-BE49-F238E27FC236}">
                <a16:creationId xmlns:a16="http://schemas.microsoft.com/office/drawing/2014/main" id="{F11262D7-D048-6AAE-105F-DE176507E6D9}"/>
              </a:ext>
            </a:extLst>
          </p:cNvPr>
          <p:cNvSpPr txBox="1"/>
          <p:nvPr/>
        </p:nvSpPr>
        <p:spPr>
          <a:xfrm>
            <a:off x="932873" y="2530764"/>
            <a:ext cx="10248914" cy="4524315"/>
          </a:xfrm>
          <a:prstGeom prst="rect">
            <a:avLst/>
          </a:prstGeom>
          <a:noFill/>
        </p:spPr>
        <p:txBody>
          <a:bodyPr wrap="square" rtlCol="0">
            <a:spAutoFit/>
          </a:bodyPr>
          <a:lstStyle/>
          <a:p>
            <a:pPr marL="342900" indent="-342900">
              <a:buFont typeface="Wingdings" panose="05000000000000000000" pitchFamily="2" charset="2"/>
              <a:buChar char="§"/>
            </a:pPr>
            <a:r>
              <a:rPr lang="en-US" dirty="0">
                <a:solidFill>
                  <a:srgbClr val="000000"/>
                </a:solidFill>
                <a:latin typeface="Arial Rounded MT Bold" panose="020F0704030504030204" pitchFamily="34" charset="0"/>
                <a:cs typeface="Calibri" panose="020F0502020204030204" pitchFamily="34" charset="0"/>
              </a:rPr>
              <a:t>Prescriber must use EPCS if he/she </a:t>
            </a:r>
            <a:r>
              <a:rPr lang="en-US" b="1" dirty="0">
                <a:solidFill>
                  <a:srgbClr val="000000"/>
                </a:solidFill>
                <a:latin typeface="Arial Rounded MT Bold" panose="020F0704030504030204" pitchFamily="34" charset="0"/>
                <a:cs typeface="Calibri" panose="020F0502020204030204" pitchFamily="34" charset="0"/>
              </a:rPr>
              <a:t>writes &gt; 50 Schedule II </a:t>
            </a:r>
            <a:r>
              <a:rPr lang="en-US" dirty="0">
                <a:solidFill>
                  <a:srgbClr val="000000"/>
                </a:solidFill>
                <a:latin typeface="Arial Rounded MT Bold" panose="020F0704030504030204" pitchFamily="34" charset="0"/>
                <a:cs typeface="Calibri" panose="020F0502020204030204" pitchFamily="34" charset="0"/>
              </a:rPr>
              <a:t>prescriptions/year (Ohio).</a:t>
            </a:r>
          </a:p>
          <a:p>
            <a:pPr marL="342900" indent="-342900">
              <a:buFont typeface="Wingdings" panose="05000000000000000000" pitchFamily="2" charset="2"/>
              <a:buChar char="§"/>
            </a:pPr>
            <a:endParaRPr lang="en-US" dirty="0">
              <a:solidFill>
                <a:srgbClr val="000000"/>
              </a:solidFill>
              <a:latin typeface="Arial Rounded MT Bold" panose="020F0704030504030204" pitchFamily="34" charset="0"/>
              <a:cs typeface="Calibri" panose="020F0502020204030204" pitchFamily="34" charset="0"/>
            </a:endParaRPr>
          </a:p>
          <a:p>
            <a:pPr marL="342900" indent="-342900">
              <a:buFont typeface="Wingdings" panose="05000000000000000000" pitchFamily="2" charset="2"/>
              <a:buChar char="§"/>
            </a:pPr>
            <a:r>
              <a:rPr lang="en-US" dirty="0">
                <a:solidFill>
                  <a:srgbClr val="000000"/>
                </a:solidFill>
                <a:latin typeface="Arial Rounded MT Bold" panose="020F0704030504030204" pitchFamily="34" charset="0"/>
                <a:cs typeface="Calibri" panose="020F0502020204030204" pitchFamily="34" charset="0"/>
              </a:rPr>
              <a:t>For </a:t>
            </a:r>
            <a:r>
              <a:rPr lang="en-US" b="1" dirty="0">
                <a:solidFill>
                  <a:srgbClr val="000000"/>
                </a:solidFill>
                <a:latin typeface="Arial Rounded MT Bold" panose="020F0704030504030204" pitchFamily="34" charset="0"/>
                <a:cs typeface="Calibri" panose="020F0502020204030204" pitchFamily="34" charset="0"/>
              </a:rPr>
              <a:t>inpatient and ED patients</a:t>
            </a:r>
            <a:r>
              <a:rPr lang="en-US" dirty="0">
                <a:solidFill>
                  <a:srgbClr val="000000"/>
                </a:solidFill>
                <a:latin typeface="Arial Rounded MT Bold" panose="020F0704030504030204" pitchFamily="34" charset="0"/>
                <a:cs typeface="Calibri" panose="020F0502020204030204" pitchFamily="34" charset="0"/>
              </a:rPr>
              <a:t>, prescription can still be hand-written if prescriber determines it is impractical or would cause delay that would adversely impact the patient.</a:t>
            </a:r>
          </a:p>
          <a:p>
            <a:pPr marL="342900" indent="-342900">
              <a:buFont typeface="Wingdings" panose="05000000000000000000" pitchFamily="2" charset="2"/>
              <a:buChar char="§"/>
            </a:pPr>
            <a:endParaRPr lang="en-US" dirty="0">
              <a:solidFill>
                <a:srgbClr val="000000"/>
              </a:solidFill>
              <a:latin typeface="Arial Rounded MT Bold" panose="020F0704030504030204" pitchFamily="34" charset="0"/>
              <a:cs typeface="Calibri" panose="020F0502020204030204" pitchFamily="34" charset="0"/>
            </a:endParaRPr>
          </a:p>
          <a:p>
            <a:pPr marL="342900" indent="-342900">
              <a:buFont typeface="Wingdings" panose="05000000000000000000" pitchFamily="2" charset="2"/>
              <a:buChar char="§"/>
            </a:pPr>
            <a:r>
              <a:rPr lang="en-US" dirty="0">
                <a:solidFill>
                  <a:srgbClr val="000000"/>
                </a:solidFill>
                <a:latin typeface="Arial Rounded MT Bold" panose="020F0704030504030204" pitchFamily="34" charset="0"/>
                <a:cs typeface="Calibri" panose="020F0502020204030204" pitchFamily="34" charset="0"/>
              </a:rPr>
              <a:t>For </a:t>
            </a:r>
            <a:r>
              <a:rPr lang="en-US" b="1" dirty="0">
                <a:solidFill>
                  <a:srgbClr val="000000"/>
                </a:solidFill>
                <a:latin typeface="Arial Rounded MT Bold" panose="020F0704030504030204" pitchFamily="34" charset="0"/>
                <a:cs typeface="Calibri" panose="020F0502020204030204" pitchFamily="34" charset="0"/>
              </a:rPr>
              <a:t>hospice and nursing home residents, </a:t>
            </a:r>
            <a:r>
              <a:rPr lang="en-US" dirty="0">
                <a:solidFill>
                  <a:srgbClr val="000000"/>
                </a:solidFill>
                <a:latin typeface="Arial Rounded MT Bold" panose="020F0704030504030204" pitchFamily="34" charset="0"/>
                <a:cs typeface="Calibri" panose="020F0502020204030204" pitchFamily="34" charset="0"/>
              </a:rPr>
              <a:t>no requirement for EPCS.</a:t>
            </a:r>
          </a:p>
          <a:p>
            <a:pPr marL="342900" indent="-342900">
              <a:buFont typeface="Wingdings" panose="05000000000000000000" pitchFamily="2" charset="2"/>
              <a:buChar char="§"/>
            </a:pPr>
            <a:endParaRPr lang="en-US" dirty="0">
              <a:solidFill>
                <a:srgbClr val="000000"/>
              </a:solidFill>
              <a:latin typeface="Arial Rounded MT Bold" panose="020F0704030504030204" pitchFamily="34" charset="0"/>
              <a:cs typeface="Calibri" panose="020F0502020204030204" pitchFamily="34" charset="0"/>
            </a:endParaRPr>
          </a:p>
          <a:p>
            <a:pPr marL="342900" indent="-342900">
              <a:buFont typeface="Wingdings" panose="05000000000000000000" pitchFamily="2" charset="2"/>
              <a:buChar char="§"/>
            </a:pPr>
            <a:r>
              <a:rPr lang="en-US" dirty="0">
                <a:solidFill>
                  <a:srgbClr val="000000"/>
                </a:solidFill>
                <a:latin typeface="Arial Rounded MT Bold" panose="020F0704030504030204" pitchFamily="34" charset="0"/>
                <a:cs typeface="Calibri" panose="020F0502020204030204" pitchFamily="34" charset="0"/>
              </a:rPr>
              <a:t>If EPCS </a:t>
            </a:r>
            <a:r>
              <a:rPr lang="en-US" b="1" dirty="0">
                <a:solidFill>
                  <a:srgbClr val="000000"/>
                </a:solidFill>
                <a:latin typeface="Arial Rounded MT Bold" panose="020F0704030504030204" pitchFamily="34" charset="0"/>
                <a:cs typeface="Calibri" panose="020F0502020204030204" pitchFamily="34" charset="0"/>
              </a:rPr>
              <a:t>can’t be used in a timely manner and the patient medical condition would be at risk</a:t>
            </a:r>
            <a:r>
              <a:rPr lang="en-US" dirty="0">
                <a:solidFill>
                  <a:srgbClr val="000000"/>
                </a:solidFill>
                <a:latin typeface="Arial Rounded MT Bold" panose="020F0704030504030204" pitchFamily="34" charset="0"/>
                <a:cs typeface="Calibri" panose="020F0502020204030204" pitchFamily="34" charset="0"/>
              </a:rPr>
              <a:t>, then written prescription can be used.</a:t>
            </a:r>
          </a:p>
          <a:p>
            <a:pPr marL="342900" indent="-342900">
              <a:buFont typeface="Wingdings" panose="05000000000000000000" pitchFamily="2" charset="2"/>
              <a:buChar char="§"/>
            </a:pPr>
            <a:endParaRPr lang="en-US" dirty="0">
              <a:solidFill>
                <a:srgbClr val="000000"/>
              </a:solidFill>
              <a:latin typeface="Arial Rounded MT Bold" panose="020F0704030504030204" pitchFamily="34" charset="0"/>
              <a:cs typeface="Calibri" panose="020F0502020204030204" pitchFamily="34" charset="0"/>
            </a:endParaRPr>
          </a:p>
          <a:p>
            <a:pPr marL="342900" indent="-342900">
              <a:buFont typeface="Wingdings" panose="05000000000000000000" pitchFamily="2" charset="2"/>
              <a:buChar char="§"/>
            </a:pPr>
            <a:r>
              <a:rPr lang="en-US" dirty="0">
                <a:solidFill>
                  <a:srgbClr val="000000"/>
                </a:solidFill>
                <a:latin typeface="Arial Rounded MT Bold" panose="020F0704030504030204" pitchFamily="34" charset="0"/>
                <a:cs typeface="Calibri" panose="020F0502020204030204" pitchFamily="34" charset="0"/>
              </a:rPr>
              <a:t>If </a:t>
            </a:r>
            <a:r>
              <a:rPr lang="en-US" b="1" dirty="0">
                <a:solidFill>
                  <a:srgbClr val="000000"/>
                </a:solidFill>
                <a:latin typeface="Arial Rounded MT Bold" panose="020F0704030504030204" pitchFamily="34" charset="0"/>
                <a:cs typeface="Calibri" panose="020F0502020204030204" pitchFamily="34" charset="0"/>
              </a:rPr>
              <a:t>prescriber and pharmacy are under the same organization</a:t>
            </a:r>
            <a:r>
              <a:rPr lang="en-US" dirty="0">
                <a:solidFill>
                  <a:srgbClr val="000000"/>
                </a:solidFill>
                <a:latin typeface="Arial Rounded MT Bold" panose="020F0704030504030204" pitchFamily="34" charset="0"/>
                <a:cs typeface="Calibri" panose="020F0502020204030204" pitchFamily="34" charset="0"/>
              </a:rPr>
              <a:t>, then no requirement.</a:t>
            </a:r>
          </a:p>
          <a:p>
            <a:pPr marL="342900" indent="-342900">
              <a:buFont typeface="Wingdings" panose="05000000000000000000" pitchFamily="2" charset="2"/>
              <a:buChar char="§"/>
            </a:pPr>
            <a:endParaRPr lang="en-US" dirty="0">
              <a:solidFill>
                <a:srgbClr val="000000"/>
              </a:solidFill>
              <a:latin typeface="Arial Rounded MT Bold" panose="020F0704030504030204" pitchFamily="34" charset="0"/>
              <a:cs typeface="Calibri" panose="020F0502020204030204" pitchFamily="34" charset="0"/>
            </a:endParaRPr>
          </a:p>
          <a:p>
            <a:endParaRPr lang="en-US" dirty="0">
              <a:solidFill>
                <a:srgbClr val="000000"/>
              </a:solidFill>
              <a:cs typeface="Calibri" panose="020F0502020204030204" pitchFamily="34" charset="0"/>
            </a:endParaRPr>
          </a:p>
          <a:p>
            <a:pPr marL="342900" indent="-342900">
              <a:buFont typeface="Wingdings" panose="05000000000000000000" pitchFamily="2" charset="2"/>
              <a:buChar char="§"/>
            </a:pPr>
            <a:endParaRPr lang="en-US" dirty="0">
              <a:solidFill>
                <a:srgbClr val="000000"/>
              </a:solidFill>
              <a:cs typeface="Calibri" panose="020F0502020204030204" pitchFamily="34" charset="0"/>
            </a:endParaRPr>
          </a:p>
          <a:p>
            <a:pPr marL="342900" indent="-342900">
              <a:buFont typeface="Wingdings" panose="05000000000000000000" pitchFamily="2" charset="2"/>
              <a:buChar char="§"/>
            </a:pPr>
            <a:endParaRPr lang="en-US" dirty="0">
              <a:solidFill>
                <a:srgbClr val="000000"/>
              </a:solidFill>
              <a:cs typeface="Calibri" panose="020F0502020204030204" pitchFamily="34" charset="0"/>
            </a:endParaRPr>
          </a:p>
        </p:txBody>
      </p:sp>
    </p:spTree>
    <p:extLst>
      <p:ext uri="{BB962C8B-B14F-4D97-AF65-F5344CB8AC3E}">
        <p14:creationId xmlns:p14="http://schemas.microsoft.com/office/powerpoint/2010/main" val="964725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7C1796F9-0B4D-BF7A-4426-6650E5283A12}"/>
              </a:ext>
            </a:extLst>
          </p:cNvPr>
          <p:cNvSpPr>
            <a:spLocks noGrp="1" noChangeArrowheads="1"/>
          </p:cNvSpPr>
          <p:nvPr>
            <p:ph type="title"/>
          </p:nvPr>
        </p:nvSpPr>
        <p:spPr bwMode="auto">
          <a:xfrm>
            <a:off x="554038" y="528638"/>
            <a:ext cx="11056937" cy="849312"/>
          </a:xfrm>
        </p:spPr>
        <p:txBody>
          <a:bodyPr wrap="square" numCol="1" anchorCtr="0" compatLnSpc="1">
            <a:prstTxWarp prst="textNoShape">
              <a:avLst/>
            </a:prstTxWarp>
            <a:normAutofit/>
          </a:bodyPr>
          <a:lstStyle/>
          <a:p>
            <a:pPr eaLnBrk="1" hangingPunct="1">
              <a:defRPr/>
            </a:pPr>
            <a:r>
              <a:rPr lang="en-US" altLang="en-US" sz="4000" cap="none" dirty="0">
                <a:solidFill>
                  <a:schemeClr val="bg1"/>
                </a:solidFill>
                <a:latin typeface="Arial Rounded MT Bold" panose="020F0704030504030204" pitchFamily="34" charset="0"/>
                <a:cs typeface="Open Sans" panose="020B0606030504020204" pitchFamily="34" charset="0"/>
              </a:rPr>
              <a:t>Drugs Covered by EPCS Schedule II</a:t>
            </a:r>
          </a:p>
        </p:txBody>
      </p:sp>
      <p:sp>
        <p:nvSpPr>
          <p:cNvPr id="28675" name="Slide Number Placeholder 2">
            <a:extLst>
              <a:ext uri="{FF2B5EF4-FFF2-40B4-BE49-F238E27FC236}">
                <a16:creationId xmlns:a16="http://schemas.microsoft.com/office/drawing/2014/main" id="{F25ABE96-ACA6-BAE9-17B2-04F7F4B57EF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986910D-65E6-4103-BE6A-71DCADF0185D}" type="slidenum">
              <a:rPr lang="en-US" altLang="en-US" smtClean="0">
                <a:solidFill>
                  <a:srgbClr val="404040"/>
                </a:solidFill>
                <a:latin typeface="Garamond" panose="02020404030301010803" pitchFamily="18" charset="0"/>
              </a:rPr>
              <a:pPr fontAlgn="base">
                <a:spcBef>
                  <a:spcPct val="0"/>
                </a:spcBef>
                <a:spcAft>
                  <a:spcPct val="0"/>
                </a:spcAft>
              </a:pPr>
              <a:t>6</a:t>
            </a:fld>
            <a:endParaRPr lang="en-US" altLang="en-US">
              <a:solidFill>
                <a:srgbClr val="404040"/>
              </a:solidFill>
              <a:latin typeface="Garamond" panose="02020404030301010803" pitchFamily="18" charset="0"/>
            </a:endParaRPr>
          </a:p>
        </p:txBody>
      </p:sp>
      <p:sp>
        <p:nvSpPr>
          <p:cNvPr id="2" name="TextBox 1">
            <a:extLst>
              <a:ext uri="{FF2B5EF4-FFF2-40B4-BE49-F238E27FC236}">
                <a16:creationId xmlns:a16="http://schemas.microsoft.com/office/drawing/2014/main" id="{F11262D7-D048-6AAE-105F-DE176507E6D9}"/>
              </a:ext>
            </a:extLst>
          </p:cNvPr>
          <p:cNvSpPr txBox="1"/>
          <p:nvPr/>
        </p:nvSpPr>
        <p:spPr>
          <a:xfrm>
            <a:off x="934065" y="2438400"/>
            <a:ext cx="10247722" cy="4247317"/>
          </a:xfrm>
          <a:prstGeom prst="rect">
            <a:avLst/>
          </a:prstGeom>
          <a:noFill/>
        </p:spPr>
        <p:txBody>
          <a:bodyPr wrap="square" rtlCol="0">
            <a:spAutoFit/>
          </a:bodyPr>
          <a:lstStyle/>
          <a:p>
            <a:pPr marL="342900" indent="-342900">
              <a:buFont typeface="Wingdings" panose="05000000000000000000" pitchFamily="2" charset="2"/>
              <a:buChar char="§"/>
            </a:pPr>
            <a:r>
              <a:rPr lang="en-US" dirty="0">
                <a:latin typeface="Arial Rounded MT Bold" panose="020F0704030504030204" pitchFamily="34" charset="0"/>
              </a:rPr>
              <a:t>Examples of </a:t>
            </a:r>
            <a:r>
              <a:rPr lang="en-US" b="1" dirty="0">
                <a:latin typeface="Arial Rounded MT Bold" panose="020F0704030504030204" pitchFamily="34" charset="0"/>
              </a:rPr>
              <a:t>Schedule II narcotics: </a:t>
            </a:r>
            <a:r>
              <a:rPr lang="en-US" dirty="0">
                <a:latin typeface="Arial Rounded MT Bold" panose="020F0704030504030204" pitchFamily="34" charset="0"/>
              </a:rPr>
              <a:t>hydromorphone (Dilaudid®), methadone (Dolophine®), meperidine (Demerol®), oxycodone (OxyContin®, Percocet®), and fentanyl (Sublimaze®, Duragesic®).</a:t>
            </a:r>
          </a:p>
          <a:p>
            <a:endParaRPr lang="en-US" dirty="0">
              <a:latin typeface="Arial Rounded MT Bold" panose="020F0704030504030204" pitchFamily="34" charset="0"/>
            </a:endParaRPr>
          </a:p>
          <a:p>
            <a:pPr marL="342900" indent="-342900">
              <a:buFont typeface="Wingdings" panose="05000000000000000000" pitchFamily="2" charset="2"/>
              <a:buChar char="§"/>
            </a:pPr>
            <a:r>
              <a:rPr lang="en-US" b="1" dirty="0">
                <a:latin typeface="Arial Rounded MT Bold" panose="020F0704030504030204" pitchFamily="34" charset="0"/>
              </a:rPr>
              <a:t>Other Schedule II narcotics: </a:t>
            </a:r>
            <a:r>
              <a:rPr lang="en-US" dirty="0">
                <a:latin typeface="Arial Rounded MT Bold" panose="020F0704030504030204" pitchFamily="34" charset="0"/>
              </a:rPr>
              <a:t>morphine, opium, codeine, and hydrocodone. </a:t>
            </a:r>
          </a:p>
          <a:p>
            <a:pPr marL="342900" indent="-342900">
              <a:buFont typeface="Wingdings" panose="05000000000000000000" pitchFamily="2" charset="2"/>
              <a:buChar char="§"/>
            </a:pPr>
            <a:endParaRPr lang="en-US" dirty="0">
              <a:latin typeface="Arial Rounded MT Bold" panose="020F0704030504030204" pitchFamily="34" charset="0"/>
            </a:endParaRPr>
          </a:p>
          <a:p>
            <a:pPr marL="342900" indent="-342900">
              <a:buFont typeface="Wingdings" panose="05000000000000000000" pitchFamily="2" charset="2"/>
              <a:buChar char="§"/>
            </a:pPr>
            <a:r>
              <a:rPr lang="en-US" dirty="0">
                <a:latin typeface="Arial Rounded MT Bold" panose="020F0704030504030204" pitchFamily="34" charset="0"/>
              </a:rPr>
              <a:t>Examples of </a:t>
            </a:r>
            <a:r>
              <a:rPr lang="en-US" b="1" dirty="0">
                <a:latin typeface="Arial Rounded MT Bold" panose="020F0704030504030204" pitchFamily="34" charset="0"/>
              </a:rPr>
              <a:t>Schedule II stimulants: </a:t>
            </a:r>
            <a:r>
              <a:rPr lang="en-US" dirty="0">
                <a:latin typeface="Arial Rounded MT Bold" panose="020F0704030504030204" pitchFamily="34" charset="0"/>
              </a:rPr>
              <a:t>amphetamine (Dexedrine®, Adderall®), methamphetamine (Desoxyn®), and methylphenidate (Ritalin®). </a:t>
            </a:r>
          </a:p>
          <a:p>
            <a:endParaRPr lang="en-US" dirty="0">
              <a:latin typeface="Arial Rounded MT Bold" panose="020F0704030504030204" pitchFamily="34" charset="0"/>
            </a:endParaRPr>
          </a:p>
          <a:p>
            <a:pPr marL="342900" indent="-342900">
              <a:buFont typeface="Wingdings" panose="05000000000000000000" pitchFamily="2" charset="2"/>
              <a:buChar char="§"/>
            </a:pPr>
            <a:r>
              <a:rPr lang="en-US" b="1" dirty="0">
                <a:latin typeface="Arial Rounded MT Bold" panose="020F0704030504030204" pitchFamily="34" charset="0"/>
              </a:rPr>
              <a:t>Other Schedule II substances: </a:t>
            </a:r>
            <a:r>
              <a:rPr lang="en-US" dirty="0">
                <a:latin typeface="Arial Rounded MT Bold" panose="020F0704030504030204" pitchFamily="34" charset="0"/>
              </a:rPr>
              <a:t>amobarbital, glutethimide, and pentobarbital. </a:t>
            </a:r>
          </a:p>
          <a:p>
            <a:pPr marL="342900" indent="-342900">
              <a:buFont typeface="Wingdings" panose="05000000000000000000" pitchFamily="2" charset="2"/>
              <a:buChar char="§"/>
            </a:pPr>
            <a:endParaRPr lang="en-US" dirty="0">
              <a:latin typeface="Arial Rounded MT Bold" panose="020F0704030504030204" pitchFamily="34" charset="0"/>
            </a:endParaRPr>
          </a:p>
          <a:p>
            <a:pPr marL="342900" indent="-342900">
              <a:buFont typeface="Wingdings" panose="05000000000000000000" pitchFamily="2" charset="2"/>
              <a:buChar char="§"/>
            </a:pPr>
            <a:r>
              <a:rPr lang="en-US" dirty="0">
                <a:latin typeface="Arial Rounded MT Bold" panose="020F0704030504030204" pitchFamily="34" charset="0"/>
              </a:rPr>
              <a:t>For a complete list of Schedule II controlled substances, visit: </a:t>
            </a:r>
            <a:r>
              <a:rPr lang="en-US" dirty="0">
                <a:latin typeface="Arial Rounded MT Bold" panose="020F0704030504030204" pitchFamily="34" charset="0"/>
                <a:hlinkClick r:id="rId2"/>
              </a:rPr>
              <a:t>https://codes.ohio.gov/ohio-administrative-code/rule-4729:9-1-02</a:t>
            </a:r>
            <a:r>
              <a:rPr lang="en-US" dirty="0">
                <a:latin typeface="Arial Rounded MT Bold" panose="020F0704030504030204" pitchFamily="34" charset="0"/>
              </a:rPr>
              <a:t> </a:t>
            </a:r>
            <a:endParaRPr lang="en-US" dirty="0">
              <a:solidFill>
                <a:srgbClr val="000000"/>
              </a:solidFill>
              <a:latin typeface="Arial Rounded MT Bold" panose="020F0704030504030204" pitchFamily="34" charset="0"/>
              <a:cs typeface="Calibri" panose="020F0502020204030204" pitchFamily="34" charset="0"/>
            </a:endParaRPr>
          </a:p>
          <a:p>
            <a:pPr marL="342900" indent="-342900">
              <a:buFont typeface="Wingdings" panose="05000000000000000000" pitchFamily="2" charset="2"/>
              <a:buChar char="§"/>
            </a:pPr>
            <a:endParaRPr lang="en-US" dirty="0">
              <a:solidFill>
                <a:srgbClr val="000000"/>
              </a:solidFill>
              <a:latin typeface="Arial Rounded MT Bold" panose="020F0704030504030204" pitchFamily="34" charset="0"/>
              <a:cs typeface="Calibri" panose="020F0502020204030204" pitchFamily="34" charset="0"/>
            </a:endParaRPr>
          </a:p>
          <a:p>
            <a:pPr marL="342900" indent="-342900">
              <a:buFont typeface="Wingdings" panose="05000000000000000000" pitchFamily="2" charset="2"/>
              <a:buChar char="§"/>
            </a:pPr>
            <a:endParaRPr lang="en-US" dirty="0">
              <a:solidFill>
                <a:srgbClr val="000000"/>
              </a:solidFill>
              <a:cs typeface="Calibri" panose="020F0502020204030204" pitchFamily="34" charset="0"/>
            </a:endParaRPr>
          </a:p>
        </p:txBody>
      </p:sp>
    </p:spTree>
    <p:extLst>
      <p:ext uri="{BB962C8B-B14F-4D97-AF65-F5344CB8AC3E}">
        <p14:creationId xmlns:p14="http://schemas.microsoft.com/office/powerpoint/2010/main" val="2368901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1149FAF-57C5-7DBB-C003-25568663FAA3}"/>
              </a:ext>
            </a:extLst>
          </p:cNvPr>
          <p:cNvSpPr>
            <a:spLocks noGrp="1"/>
          </p:cNvSpPr>
          <p:nvPr>
            <p:ph type="sldNum" sz="quarter" idx="12"/>
          </p:nvPr>
        </p:nvSpPr>
        <p:spPr/>
        <p:txBody>
          <a:bodyPr/>
          <a:lstStyle/>
          <a:p>
            <a:fld id="{3A98EE3D-8CD1-4C3F-BD1C-C98C9596463C}" type="slidenum">
              <a:rPr lang="en-US" smtClean="0"/>
              <a:t>7</a:t>
            </a:fld>
            <a:endParaRPr lang="en-US" dirty="0"/>
          </a:p>
        </p:txBody>
      </p:sp>
      <p:pic>
        <p:nvPicPr>
          <p:cNvPr id="8" name="Picture 7" descr="A group of people posing for a photo&#10;&#10;Description automatically generated with medium confidence">
            <a:extLst>
              <a:ext uri="{FF2B5EF4-FFF2-40B4-BE49-F238E27FC236}">
                <a16:creationId xmlns:a16="http://schemas.microsoft.com/office/drawing/2014/main" id="{DF9F054F-C98E-7921-BCDC-C03787B1960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813944" y="2056151"/>
            <a:ext cx="8564112" cy="4093939"/>
          </a:xfrm>
          <a:prstGeom prst="rect">
            <a:avLst/>
          </a:prstGeom>
        </p:spPr>
      </p:pic>
      <p:sp>
        <p:nvSpPr>
          <p:cNvPr id="12" name="TextBox 11">
            <a:extLst>
              <a:ext uri="{FF2B5EF4-FFF2-40B4-BE49-F238E27FC236}">
                <a16:creationId xmlns:a16="http://schemas.microsoft.com/office/drawing/2014/main" id="{31B7901F-6537-4FC4-9F68-E93FAAF0798B}"/>
              </a:ext>
            </a:extLst>
          </p:cNvPr>
          <p:cNvSpPr txBox="1"/>
          <p:nvPr/>
        </p:nvSpPr>
        <p:spPr>
          <a:xfrm>
            <a:off x="1337187" y="609601"/>
            <a:ext cx="10179309" cy="1323439"/>
          </a:xfrm>
          <a:prstGeom prst="rect">
            <a:avLst/>
          </a:prstGeom>
          <a:noFill/>
        </p:spPr>
        <p:txBody>
          <a:bodyPr wrap="square">
            <a:spAutoFit/>
          </a:bodyPr>
          <a:lstStyle/>
          <a:p>
            <a:pPr algn="ctr"/>
            <a:r>
              <a:rPr lang="en-US" sz="4000" b="1" dirty="0">
                <a:solidFill>
                  <a:schemeClr val="accent1">
                    <a:lumMod val="75000"/>
                  </a:schemeClr>
                </a:solidFill>
                <a:latin typeface="Arial Rounded MT Bold" panose="020F0704030504030204" pitchFamily="34" charset="0"/>
                <a:ea typeface="KaiTi" panose="02010609060101010101" pitchFamily="49" charset="-122"/>
                <a:cs typeface="Narkisim" panose="020E0502050101010101" pitchFamily="34" charset="-79"/>
              </a:rPr>
              <a:t>Ohio Public Health and CDC Reporting </a:t>
            </a:r>
          </a:p>
          <a:p>
            <a:pPr algn="ctr"/>
            <a:r>
              <a:rPr lang="en-US" sz="4000" b="1" dirty="0">
                <a:solidFill>
                  <a:schemeClr val="accent1">
                    <a:lumMod val="75000"/>
                  </a:schemeClr>
                </a:solidFill>
                <a:latin typeface="Arial Rounded MT Bold" panose="020F0704030504030204" pitchFamily="34" charset="0"/>
                <a:ea typeface="KaiTi" panose="02010609060101010101" pitchFamily="49" charset="-122"/>
                <a:cs typeface="Narkisim" panose="020E0502050101010101" pitchFamily="34" charset="-79"/>
              </a:rPr>
              <a:t>For 2022</a:t>
            </a:r>
          </a:p>
        </p:txBody>
      </p:sp>
    </p:spTree>
    <p:extLst>
      <p:ext uri="{BB962C8B-B14F-4D97-AF65-F5344CB8AC3E}">
        <p14:creationId xmlns:p14="http://schemas.microsoft.com/office/powerpoint/2010/main" val="4293596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7C1796F9-0B4D-BF7A-4426-6650E5283A12}"/>
              </a:ext>
            </a:extLst>
          </p:cNvPr>
          <p:cNvSpPr>
            <a:spLocks noGrp="1" noChangeArrowheads="1"/>
          </p:cNvSpPr>
          <p:nvPr>
            <p:ph type="title"/>
          </p:nvPr>
        </p:nvSpPr>
        <p:spPr bwMode="auto">
          <a:xfrm>
            <a:off x="554038" y="528638"/>
            <a:ext cx="11056937" cy="849312"/>
          </a:xfrm>
        </p:spPr>
        <p:txBody>
          <a:bodyPr wrap="square" numCol="1" anchorCtr="0" compatLnSpc="1">
            <a:prstTxWarp prst="textNoShape">
              <a:avLst/>
            </a:prstTxWarp>
            <a:normAutofit fontScale="90000"/>
          </a:bodyPr>
          <a:lstStyle/>
          <a:p>
            <a:pPr eaLnBrk="1" hangingPunct="1">
              <a:defRPr/>
            </a:pPr>
            <a:r>
              <a:rPr lang="en-US" altLang="en-US" sz="4000" cap="none" dirty="0">
                <a:solidFill>
                  <a:schemeClr val="bg1"/>
                </a:solidFill>
                <a:latin typeface="Arial Rounded MT Bold" panose="020F0704030504030204" pitchFamily="34" charset="0"/>
                <a:cs typeface="Open Sans" panose="020B0606030504020204" pitchFamily="34" charset="0"/>
              </a:rPr>
              <a:t>Public Health Reporting – Current Definition of “Active Engagement”</a:t>
            </a:r>
          </a:p>
        </p:txBody>
      </p:sp>
      <p:sp>
        <p:nvSpPr>
          <p:cNvPr id="28675" name="Slide Number Placeholder 2">
            <a:extLst>
              <a:ext uri="{FF2B5EF4-FFF2-40B4-BE49-F238E27FC236}">
                <a16:creationId xmlns:a16="http://schemas.microsoft.com/office/drawing/2014/main" id="{F25ABE96-ACA6-BAE9-17B2-04F7F4B57EF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986910D-65E6-4103-BE6A-71DCADF0185D}" type="slidenum">
              <a:rPr lang="en-US" altLang="en-US" smtClean="0">
                <a:solidFill>
                  <a:srgbClr val="404040"/>
                </a:solidFill>
                <a:latin typeface="Garamond" panose="02020404030301010803" pitchFamily="18" charset="0"/>
              </a:rPr>
              <a:pPr fontAlgn="base">
                <a:spcBef>
                  <a:spcPct val="0"/>
                </a:spcBef>
                <a:spcAft>
                  <a:spcPct val="0"/>
                </a:spcAft>
              </a:pPr>
              <a:t>8</a:t>
            </a:fld>
            <a:endParaRPr lang="en-US" altLang="en-US">
              <a:solidFill>
                <a:srgbClr val="404040"/>
              </a:solidFill>
              <a:latin typeface="Garamond" panose="02020404030301010803" pitchFamily="18" charset="0"/>
            </a:endParaRPr>
          </a:p>
        </p:txBody>
      </p:sp>
      <p:sp>
        <p:nvSpPr>
          <p:cNvPr id="2" name="TextBox 1">
            <a:extLst>
              <a:ext uri="{FF2B5EF4-FFF2-40B4-BE49-F238E27FC236}">
                <a16:creationId xmlns:a16="http://schemas.microsoft.com/office/drawing/2014/main" id="{F11262D7-D048-6AAE-105F-DE176507E6D9}"/>
              </a:ext>
            </a:extLst>
          </p:cNvPr>
          <p:cNvSpPr txBox="1"/>
          <p:nvPr/>
        </p:nvSpPr>
        <p:spPr>
          <a:xfrm>
            <a:off x="865537" y="2687782"/>
            <a:ext cx="11326463" cy="3170099"/>
          </a:xfrm>
          <a:prstGeom prst="rect">
            <a:avLst/>
          </a:prstGeom>
          <a:noFill/>
        </p:spPr>
        <p:txBody>
          <a:bodyPr wrap="square" rtlCol="0">
            <a:spAutoFit/>
          </a:bodyPr>
          <a:lstStyle/>
          <a:p>
            <a:r>
              <a:rPr lang="en-US" dirty="0">
                <a:solidFill>
                  <a:srgbClr val="000000"/>
                </a:solidFill>
                <a:latin typeface="Arial Rounded MT Bold" panose="020F0704030504030204" pitchFamily="34" charset="0"/>
              </a:rPr>
              <a:t>Active Engagement was defined in the EHR Incentive Stage 3 rule (2016) as “</a:t>
            </a:r>
            <a:r>
              <a:rPr lang="en-US" i="1" dirty="0">
                <a:solidFill>
                  <a:srgbClr val="000000"/>
                </a:solidFill>
                <a:latin typeface="Arial Rounded MT Bold" panose="020F0704030504030204" pitchFamily="34" charset="0"/>
              </a:rPr>
              <a:t>when an eligible professional (now a MIPS eligible clinician) is in the process of moving towards sending “production data” to a public health agency or clinical data registry or is sending production data to a public health agency or clinical data registry.”</a:t>
            </a:r>
          </a:p>
          <a:p>
            <a:endParaRPr lang="en-US" i="1" dirty="0">
              <a:solidFill>
                <a:srgbClr val="000000"/>
              </a:solidFill>
              <a:latin typeface="Arial Rounded MT Bold" panose="020F0704030504030204" pitchFamily="34" charset="0"/>
            </a:endParaRPr>
          </a:p>
          <a:p>
            <a:r>
              <a:rPr lang="en-US" dirty="0">
                <a:solidFill>
                  <a:srgbClr val="000000"/>
                </a:solidFill>
                <a:latin typeface="Arial Rounded MT Bold" panose="020F0704030504030204" pitchFamily="34" charset="0"/>
              </a:rPr>
              <a:t>Currently, for CMS and federal reporting, 3 options to demonstrate </a:t>
            </a:r>
            <a:r>
              <a:rPr lang="en-US" u="sng" dirty="0">
                <a:solidFill>
                  <a:srgbClr val="000000"/>
                </a:solidFill>
                <a:latin typeface="Arial Rounded MT Bold" panose="020F0704030504030204" pitchFamily="34" charset="0"/>
              </a:rPr>
              <a:t>Active Engagement</a:t>
            </a:r>
            <a:r>
              <a:rPr lang="en-US" dirty="0">
                <a:solidFill>
                  <a:srgbClr val="000000"/>
                </a:solidFill>
                <a:latin typeface="Arial Rounded MT Bold" panose="020F0704030504030204" pitchFamily="34" charset="0"/>
              </a:rPr>
              <a:t>:</a:t>
            </a:r>
          </a:p>
          <a:p>
            <a:pPr marL="800100" lvl="1" indent="-342900">
              <a:buFont typeface="Arial" panose="020B0604020202020204" pitchFamily="34" charset="0"/>
              <a:buChar char="•"/>
            </a:pPr>
            <a:r>
              <a:rPr lang="en-US" dirty="0">
                <a:solidFill>
                  <a:srgbClr val="000000"/>
                </a:solidFill>
                <a:latin typeface="Arial Rounded MT Bold" panose="020F0704030504030204" pitchFamily="34" charset="0"/>
              </a:rPr>
              <a:t>Completed registration to submit data</a:t>
            </a:r>
          </a:p>
          <a:p>
            <a:pPr marL="800100" lvl="1" indent="-342900">
              <a:buFont typeface="Arial" panose="020B0604020202020204" pitchFamily="34" charset="0"/>
              <a:buChar char="•"/>
            </a:pPr>
            <a:r>
              <a:rPr lang="en-US" dirty="0">
                <a:solidFill>
                  <a:srgbClr val="000000"/>
                </a:solidFill>
                <a:latin typeface="Arial Rounded MT Bold" panose="020F0704030504030204" pitchFamily="34" charset="0"/>
              </a:rPr>
              <a:t>Testing and validation</a:t>
            </a:r>
          </a:p>
          <a:p>
            <a:pPr marL="800100" lvl="1" indent="-342900">
              <a:buFont typeface="Arial" panose="020B0604020202020204" pitchFamily="34" charset="0"/>
              <a:buChar char="•"/>
            </a:pPr>
            <a:r>
              <a:rPr lang="en-US" dirty="0">
                <a:solidFill>
                  <a:srgbClr val="000000"/>
                </a:solidFill>
                <a:latin typeface="Arial Rounded MT Bold" panose="020F0704030504030204" pitchFamily="34" charset="0"/>
              </a:rPr>
              <a:t>Production</a:t>
            </a:r>
          </a:p>
          <a:p>
            <a:endParaRPr lang="en-US" dirty="0">
              <a:solidFill>
                <a:srgbClr val="000000"/>
              </a:solidFill>
              <a:latin typeface="Roboto" panose="02000000000000000000" pitchFamily="2" charset="0"/>
            </a:endParaRPr>
          </a:p>
          <a:p>
            <a:endParaRPr lang="en-US" sz="2000" i="1" dirty="0">
              <a:solidFill>
                <a:srgbClr val="000000"/>
              </a:solidFill>
              <a:latin typeface="Roboto" panose="02000000000000000000" pitchFamily="2" charset="0"/>
            </a:endParaRPr>
          </a:p>
        </p:txBody>
      </p:sp>
    </p:spTree>
    <p:extLst>
      <p:ext uri="{BB962C8B-B14F-4D97-AF65-F5344CB8AC3E}">
        <p14:creationId xmlns:p14="http://schemas.microsoft.com/office/powerpoint/2010/main" val="4222650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7C1796F9-0B4D-BF7A-4426-6650E5283A12}"/>
              </a:ext>
            </a:extLst>
          </p:cNvPr>
          <p:cNvSpPr>
            <a:spLocks noGrp="1" noChangeArrowheads="1"/>
          </p:cNvSpPr>
          <p:nvPr>
            <p:ph type="title"/>
          </p:nvPr>
        </p:nvSpPr>
        <p:spPr bwMode="auto">
          <a:xfrm>
            <a:off x="554038" y="528638"/>
            <a:ext cx="11056937" cy="849312"/>
          </a:xfrm>
        </p:spPr>
        <p:txBody>
          <a:bodyPr wrap="square" numCol="1" anchorCtr="0" compatLnSpc="1">
            <a:prstTxWarp prst="textNoShape">
              <a:avLst/>
            </a:prstTxWarp>
            <a:normAutofit fontScale="90000"/>
          </a:bodyPr>
          <a:lstStyle/>
          <a:p>
            <a:pPr eaLnBrk="1" hangingPunct="1">
              <a:defRPr/>
            </a:pPr>
            <a:r>
              <a:rPr lang="en-US" altLang="en-US" sz="4000" cap="none" dirty="0">
                <a:solidFill>
                  <a:schemeClr val="bg1"/>
                </a:solidFill>
                <a:latin typeface="Arial Rounded MT Bold" panose="020F0704030504030204" pitchFamily="34" charset="0"/>
                <a:cs typeface="Open Sans" panose="020B0606030504020204" pitchFamily="34" charset="0"/>
              </a:rPr>
              <a:t>Public Health Reporting – Active Engagement (Cont’d)</a:t>
            </a:r>
          </a:p>
        </p:txBody>
      </p:sp>
      <p:sp>
        <p:nvSpPr>
          <p:cNvPr id="28675" name="Slide Number Placeholder 2">
            <a:extLst>
              <a:ext uri="{FF2B5EF4-FFF2-40B4-BE49-F238E27FC236}">
                <a16:creationId xmlns:a16="http://schemas.microsoft.com/office/drawing/2014/main" id="{F25ABE96-ACA6-BAE9-17B2-04F7F4B57EF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986910D-65E6-4103-BE6A-71DCADF0185D}" type="slidenum">
              <a:rPr lang="en-US" altLang="en-US" smtClean="0">
                <a:solidFill>
                  <a:srgbClr val="404040"/>
                </a:solidFill>
                <a:latin typeface="Garamond" panose="02020404030301010803" pitchFamily="18" charset="0"/>
              </a:rPr>
              <a:pPr fontAlgn="base">
                <a:spcBef>
                  <a:spcPct val="0"/>
                </a:spcBef>
                <a:spcAft>
                  <a:spcPct val="0"/>
                </a:spcAft>
              </a:pPr>
              <a:t>9</a:t>
            </a:fld>
            <a:endParaRPr lang="en-US" altLang="en-US">
              <a:solidFill>
                <a:srgbClr val="404040"/>
              </a:solidFill>
              <a:latin typeface="Garamond" panose="02020404030301010803" pitchFamily="18" charset="0"/>
            </a:endParaRPr>
          </a:p>
        </p:txBody>
      </p:sp>
      <p:sp>
        <p:nvSpPr>
          <p:cNvPr id="2" name="TextBox 1">
            <a:extLst>
              <a:ext uri="{FF2B5EF4-FFF2-40B4-BE49-F238E27FC236}">
                <a16:creationId xmlns:a16="http://schemas.microsoft.com/office/drawing/2014/main" id="{F11262D7-D048-6AAE-105F-DE176507E6D9}"/>
              </a:ext>
            </a:extLst>
          </p:cNvPr>
          <p:cNvSpPr txBox="1"/>
          <p:nvPr/>
        </p:nvSpPr>
        <p:spPr>
          <a:xfrm>
            <a:off x="665019" y="2817091"/>
            <a:ext cx="10769898" cy="2215991"/>
          </a:xfrm>
          <a:prstGeom prst="rect">
            <a:avLst/>
          </a:prstGeom>
          <a:noFill/>
        </p:spPr>
        <p:txBody>
          <a:bodyPr wrap="square" rtlCol="0">
            <a:spAutoFit/>
          </a:bodyPr>
          <a:lstStyle/>
          <a:p>
            <a:r>
              <a:rPr lang="en-US" sz="2400" b="1" dirty="0">
                <a:solidFill>
                  <a:srgbClr val="000000"/>
                </a:solidFill>
                <a:latin typeface="Arial Rounded MT Bold" panose="020F0704030504030204" pitchFamily="34" charset="0"/>
              </a:rPr>
              <a:t>Issues with current 3 levels of engagement</a:t>
            </a:r>
            <a:r>
              <a:rPr lang="en-US" sz="2400" dirty="0">
                <a:solidFill>
                  <a:srgbClr val="000000"/>
                </a:solidFill>
                <a:latin typeface="Arial Rounded MT Bold" panose="020F0704030504030204" pitchFamily="34" charset="0"/>
              </a:rPr>
              <a:t>: </a:t>
            </a:r>
          </a:p>
          <a:p>
            <a:endParaRPr lang="en-US" sz="2400" dirty="0">
              <a:solidFill>
                <a:srgbClr val="000000"/>
              </a:solidFill>
              <a:latin typeface="Roboto" panose="02000000000000000000" pitchFamily="2" charset="0"/>
            </a:endParaRPr>
          </a:p>
          <a:p>
            <a:pPr marL="342900" indent="-342900">
              <a:buFont typeface="Arial" panose="020B0604020202020204" pitchFamily="34" charset="0"/>
              <a:buChar char="•"/>
            </a:pPr>
            <a:r>
              <a:rPr lang="en-US" dirty="0">
                <a:solidFill>
                  <a:srgbClr val="000000"/>
                </a:solidFill>
                <a:latin typeface="Arial Rounded MT Bold" panose="020F0704030504030204" pitchFamily="34" charset="0"/>
              </a:rPr>
              <a:t>No incentive within the program to move through the levels of Active Engagement towards the goal of Production data submission.</a:t>
            </a:r>
          </a:p>
          <a:p>
            <a:endParaRPr lang="en-US" dirty="0">
              <a:solidFill>
                <a:srgbClr val="000000"/>
              </a:solidFill>
              <a:latin typeface="Arial Rounded MT Bold" panose="020F0704030504030204" pitchFamily="34" charset="0"/>
            </a:endParaRPr>
          </a:p>
          <a:p>
            <a:pPr marL="342900" indent="-342900">
              <a:buFont typeface="Arial" panose="020B0604020202020204" pitchFamily="34" charset="0"/>
              <a:buChar char="•"/>
            </a:pPr>
            <a:r>
              <a:rPr lang="en-US" dirty="0">
                <a:solidFill>
                  <a:srgbClr val="000000"/>
                </a:solidFill>
                <a:latin typeface="Arial Rounded MT Bold" panose="020F0704030504030204" pitchFamily="34" charset="0"/>
              </a:rPr>
              <a:t>A clinician’s “</a:t>
            </a:r>
            <a:r>
              <a:rPr lang="en-US" i="1" dirty="0">
                <a:solidFill>
                  <a:srgbClr val="000000"/>
                </a:solidFill>
                <a:latin typeface="Arial Rounded MT Bold" panose="020F0704030504030204" pitchFamily="34" charset="0"/>
              </a:rPr>
              <a:t>failure to submit EHI to public health authorities could be considered an interference under the information blocking regulations.</a:t>
            </a:r>
            <a:r>
              <a:rPr lang="en-US" dirty="0">
                <a:solidFill>
                  <a:srgbClr val="000000"/>
                </a:solidFill>
                <a:latin typeface="Arial Rounded MT Bold" panose="020F0704030504030204" pitchFamily="34" charset="0"/>
              </a:rPr>
              <a:t>”</a:t>
            </a:r>
          </a:p>
        </p:txBody>
      </p:sp>
    </p:spTree>
    <p:extLst>
      <p:ext uri="{BB962C8B-B14F-4D97-AF65-F5344CB8AC3E}">
        <p14:creationId xmlns:p14="http://schemas.microsoft.com/office/powerpoint/2010/main" val="1064842325"/>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94F12FA9-5EB5-462E-B5AD-0A559D0DED1B}" vid="{EE1B6945-5EBD-404A-AD83-2E9F1087989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a foam final_ls.potx" id="{142A5E83-ED10-41CA-901C-1741435567F1}" vid="{5F45B9C3-5C86-4F42-81AD-BC65048F782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DividendVTI">
  <a:themeElements>
    <a:clrScheme name="Custom 2">
      <a:dk1>
        <a:sysClr val="windowText" lastClr="000000"/>
      </a:dk1>
      <a:lt1>
        <a:sysClr val="window" lastClr="FFFFFF"/>
      </a:lt1>
      <a:dk2>
        <a:srgbClr val="454551"/>
      </a:dk2>
      <a:lt2>
        <a:srgbClr val="D8D9DC"/>
      </a:lt2>
      <a:accent1>
        <a:srgbClr val="368D8F"/>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Minimalist_Light_Sales Pitch_01_Win32_AS_v4" id="{AE3810B2-EB50-490A-9B4E-9FA07A4550C3}" vid="{D5F0F717-C359-4A2D-BDB0-CA99CA68776B}"/>
    </a:ext>
  </a:extLst>
</a:theme>
</file>

<file path=ppt/theme/theme6.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94F12FA9-5EB5-462E-B5AD-0A559D0DED1B}" vid="{EE1B6945-5EBD-404A-AD83-2E9F1087989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DividendVTI">
  <a:themeElements>
    <a:clrScheme name="Custom 2">
      <a:dk1>
        <a:sysClr val="windowText" lastClr="000000"/>
      </a:dk1>
      <a:lt1>
        <a:sysClr val="window" lastClr="FFFFFF"/>
      </a:lt1>
      <a:dk2>
        <a:srgbClr val="454551"/>
      </a:dk2>
      <a:lt2>
        <a:srgbClr val="D8D9DC"/>
      </a:lt2>
      <a:accent1>
        <a:srgbClr val="368D8F"/>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Minimalist_Light_Sales Pitch_01_Win32_AS_v4" id="{AE3810B2-EB50-490A-9B4E-9FA07A4550C3}" vid="{D5F0F717-C359-4A2D-BDB0-CA99CA68776B}"/>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C43B05-D266-4257-98DE-FF9D8CEDAE76}">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D76AEDE5-E9AF-4E9F-97C3-19B848D35A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435A0B9-5F49-415F-9BEE-591FDACE98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3477</Words>
  <Application>Microsoft Office PowerPoint</Application>
  <PresentationFormat>Widescreen</PresentationFormat>
  <Paragraphs>387</Paragraphs>
  <Slides>39</Slides>
  <Notes>2</Notes>
  <HiddenSlides>0</HiddenSlides>
  <MMClips>0</MMClips>
  <ScaleCrop>false</ScaleCrop>
  <HeadingPairs>
    <vt:vector size="6" baseType="variant">
      <vt:variant>
        <vt:lpstr>Fonts Used</vt:lpstr>
      </vt:variant>
      <vt:variant>
        <vt:i4>12</vt:i4>
      </vt:variant>
      <vt:variant>
        <vt:lpstr>Theme</vt:lpstr>
      </vt:variant>
      <vt:variant>
        <vt:i4>8</vt:i4>
      </vt:variant>
      <vt:variant>
        <vt:lpstr>Slide Titles</vt:lpstr>
      </vt:variant>
      <vt:variant>
        <vt:i4>39</vt:i4>
      </vt:variant>
    </vt:vector>
  </HeadingPairs>
  <TitlesOfParts>
    <vt:vector size="59" baseType="lpstr">
      <vt:lpstr>Arial</vt:lpstr>
      <vt:lpstr>Arial Rounded MT Bold</vt:lpstr>
      <vt:lpstr>Calibri</vt:lpstr>
      <vt:lpstr>Calibri Light</vt:lpstr>
      <vt:lpstr>Courier New</vt:lpstr>
      <vt:lpstr>Garamond</vt:lpstr>
      <vt:lpstr>Helvetica Light</vt:lpstr>
      <vt:lpstr>Open Sans</vt:lpstr>
      <vt:lpstr>Open Sans Light</vt:lpstr>
      <vt:lpstr>Roboto</vt:lpstr>
      <vt:lpstr>Wingdings</vt:lpstr>
      <vt:lpstr>Wingdings 2</vt:lpstr>
      <vt:lpstr>Office Theme</vt:lpstr>
      <vt:lpstr>Custom Design</vt:lpstr>
      <vt:lpstr>Custom Design</vt:lpstr>
      <vt:lpstr>Office Theme</vt:lpstr>
      <vt:lpstr>1_DividendVTI</vt:lpstr>
      <vt:lpstr>Custom Design</vt:lpstr>
      <vt:lpstr>Office Theme</vt:lpstr>
      <vt:lpstr>1_DividendVTI</vt:lpstr>
      <vt:lpstr>New Public Health Reporting Requirements </vt:lpstr>
      <vt:lpstr>General Policy Changes: Statutes and Regulations Ohio Board of Pharmacy</vt:lpstr>
      <vt:lpstr>EPCS for Part D Prescriptions: Federal Law</vt:lpstr>
      <vt:lpstr>EPCS Ohio Law: Broader in Scope</vt:lpstr>
      <vt:lpstr>Takeaway between Federal and Ohio Changes</vt:lpstr>
      <vt:lpstr>Drugs Covered by EPCS Schedule II</vt:lpstr>
      <vt:lpstr>PowerPoint Presentation</vt:lpstr>
      <vt:lpstr>Public Health Reporting – Current Definition of “Active Engagement”</vt:lpstr>
      <vt:lpstr>Public Health Reporting – Active Engagement (Cont’d)</vt:lpstr>
      <vt:lpstr>Public Health Reporting : Proposed Change to “Active Engagement” for 2023</vt:lpstr>
      <vt:lpstr>Proposed Promoting Interoperability Scoring Methodology for Public Health</vt:lpstr>
      <vt:lpstr>PowerPoint Presentation</vt:lpstr>
      <vt:lpstr>Query of PDMP (OARRS Query)</vt:lpstr>
      <vt:lpstr>PowerPoint Presentation</vt:lpstr>
      <vt:lpstr>PowerPoint Presentation</vt:lpstr>
      <vt:lpstr>What Is Electronic Case Reporting? Extracted from the Final Hospital 2022 IPPS Rule  CMS 1752-F</vt:lpstr>
      <vt:lpstr>eCR Now: CDC’s Electronic Case Reporting System What is the eCR Now Reporting?  </vt:lpstr>
      <vt:lpstr>eCR Now: CDC’s Electronic Case Reporting System What is the eCR Now Reporting?  </vt:lpstr>
      <vt:lpstr>eCR Now: CDC’s Electronic Case Reporting System What are the eCR Now Reporting Triggers?  </vt:lpstr>
      <vt:lpstr>What must a provider be doing to meet the measure for 2022 Promoting Interoperability?   </vt:lpstr>
      <vt:lpstr>Registering with Ohio Department of Health for Electronic Case Reporting </vt:lpstr>
      <vt:lpstr>Newly Proposed Public Health Reporting Requirement for 2023 Antimicrobial Use and Resistance (AUR) Surveillance</vt:lpstr>
      <vt:lpstr>AUR Surveillance Overview </vt:lpstr>
      <vt:lpstr>Proposed Measure &amp; Exclusions</vt:lpstr>
      <vt:lpstr>What Triggers the AUR Module?</vt:lpstr>
      <vt:lpstr>Organisms that Trigger AR Data Submission</vt:lpstr>
      <vt:lpstr>What Data Gets Submitted to the AUR Module?</vt:lpstr>
      <vt:lpstr>AUR Surveillance Technology Requirements </vt:lpstr>
      <vt:lpstr>Current  AUR Surveillance Availability in EHRs</vt:lpstr>
      <vt:lpstr>How to get started with NHSN AUR Surveillance</vt:lpstr>
      <vt:lpstr>How to get started with NHSN AUR Surveillance</vt:lpstr>
      <vt:lpstr>AUR Module Testing and Validation Steps </vt:lpstr>
      <vt:lpstr>Submission of Production AUR Data</vt:lpstr>
      <vt:lpstr>CliniSync: Where the Data Originates</vt:lpstr>
      <vt:lpstr>PowerPoint Presentation</vt:lpstr>
      <vt:lpstr>What Data Is Contributed by CliniSync’s Providers?</vt:lpstr>
      <vt:lpstr>PowerPoint Presentation</vt:lpstr>
      <vt:lpstr>Using the e-Health Exchange Hub to retrieve data through Clinisync</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2020-05-19T14:02:01Z</dcterms:created>
  <dcterms:modified xsi:type="dcterms:W3CDTF">2022-08-29T15:50:13Z</dcterms:modified>
</cp:coreProperties>
</file>