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47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6D77-EB10-4ABE-B49F-609F0498256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1C69D7-66CF-4D09-82F3-D96653301F8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6D77-EB10-4ABE-B49F-609F0498256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9D7-66CF-4D09-82F3-D96653301F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6D77-EB10-4ABE-B49F-609F0498256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9D7-66CF-4D09-82F3-D96653301F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6D77-EB10-4ABE-B49F-609F0498256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1C69D7-66CF-4D09-82F3-D96653301F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6D77-EB10-4ABE-B49F-609F0498256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1C69D7-66CF-4D09-82F3-D96653301F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6D77-EB10-4ABE-B49F-609F0498256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1C69D7-66CF-4D09-82F3-D96653301F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6D77-EB10-4ABE-B49F-609F0498256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1C69D7-66CF-4D09-82F3-D96653301F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6D77-EB10-4ABE-B49F-609F0498256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1C69D7-66CF-4D09-82F3-D96653301F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6D77-EB10-4ABE-B49F-609F0498256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1C69D7-66CF-4D09-82F3-D96653301F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6D77-EB10-4ABE-B49F-609F0498256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1C69D7-66CF-4D09-82F3-D96653301F8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6D77-EB10-4ABE-B49F-609F0498256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1C69D7-66CF-4D09-82F3-D96653301F8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3316D77-EB10-4ABE-B49F-609F0498256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51C69D7-66CF-4D09-82F3-D96653301F8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215265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Empathy: Your Service Superpower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200401"/>
            <a:ext cx="7010400" cy="1066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8000" dirty="0">
                <a:latin typeface="Ink Free" panose="03080402000500000000" pitchFamily="66" charset="0"/>
              </a:rPr>
              <a:t>John D. Hanson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6800" dirty="0">
                <a:solidFill>
                  <a:srgbClr val="FFFF00"/>
                </a:solidFill>
                <a:latin typeface="Ink Free" panose="03080402000500000000" pitchFamily="66" charset="0"/>
              </a:rPr>
              <a:t>Pres., Accelerated Revenue, Inc. &amp; Dir. of Bus. Dev., AR Billing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6600" y="6370733"/>
            <a:ext cx="727300" cy="47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87376" cy="1187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19743"/>
            <a:ext cx="1771650" cy="1424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4" b="16704"/>
          <a:stretch/>
        </p:blipFill>
        <p:spPr>
          <a:xfrm>
            <a:off x="3102487" y="250788"/>
            <a:ext cx="2784686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B0E88EF7-8B18-F17E-099A-B609CE07D4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387279"/>
            <a:ext cx="1082040" cy="44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1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757" y="236478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Ink Free" panose="03080402000500000000" pitchFamily="66" charset="0"/>
              </a:rPr>
              <a:t>What CAN we do?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631" y="1016805"/>
            <a:ext cx="579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Educate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114" y="5715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Empower</a:t>
            </a:r>
            <a:endParaRPr lang="en-US" sz="2800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715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Entrust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1752600"/>
            <a:ext cx="1523515" cy="35814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407BDB-45E9-38C1-9FE0-9F8666980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01" y="31044"/>
            <a:ext cx="727300" cy="47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801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32" y="3657600"/>
            <a:ext cx="2001736" cy="7777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304800" y="4876800"/>
            <a:ext cx="85344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Ink Free" panose="03080402000500000000" pitchFamily="66" charset="0"/>
              </a:rPr>
              <a:t>Elevating Business to </a:t>
            </a:r>
            <a:r>
              <a:rPr lang="en-US" sz="3200" dirty="0">
                <a:solidFill>
                  <a:srgbClr val="00B050"/>
                </a:solidFill>
                <a:latin typeface="Ink Free" panose="03080402000500000000" pitchFamily="66" charset="0"/>
              </a:rPr>
              <a:t>Heroic </a:t>
            </a:r>
            <a:r>
              <a:rPr lang="en-US" sz="3200" dirty="0">
                <a:latin typeface="Ink Free" panose="03080402000500000000" pitchFamily="66" charset="0"/>
              </a:rPr>
              <a:t>Success</a:t>
            </a:r>
          </a:p>
          <a:p>
            <a:pPr algn="ctr"/>
            <a:endParaRPr lang="en-US" sz="700" dirty="0">
              <a:latin typeface="Ink Free" panose="03080402000500000000" pitchFamily="66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Ink Free" panose="03080402000500000000" pitchFamily="66" charset="0"/>
              </a:rPr>
              <a:t>Cost Savings + Culture + Cash Flow = Success</a:t>
            </a:r>
          </a:p>
          <a:p>
            <a:pPr algn="ctr"/>
            <a:endParaRPr lang="en-US" sz="700" dirty="0">
              <a:solidFill>
                <a:srgbClr val="FFFF00"/>
              </a:solidFill>
              <a:latin typeface="Ink Free" panose="03080402000500000000" pitchFamily="66" charset="0"/>
            </a:endParaRPr>
          </a:p>
          <a:p>
            <a:endParaRPr lang="en-US" sz="1200" dirty="0"/>
          </a:p>
          <a:p>
            <a:pPr algn="ctr"/>
            <a:r>
              <a:rPr lang="en-US" sz="2000" b="1" dirty="0">
                <a:solidFill>
                  <a:srgbClr val="00B0F0"/>
                </a:solidFill>
                <a:latin typeface="Segoe Print" panose="02000600000000000000" pitchFamily="2" charset="0"/>
              </a:rPr>
              <a:t>accrev.com</a:t>
            </a:r>
          </a:p>
          <a:p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F011709-5175-4622-520D-F358405E3F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54" y="343456"/>
            <a:ext cx="1524000" cy="991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167C5E-314B-EB1F-59CA-A88D1EB88D4E}"/>
              </a:ext>
            </a:extLst>
          </p:cNvPr>
          <p:cNvSpPr txBox="1"/>
          <p:nvPr/>
        </p:nvSpPr>
        <p:spPr>
          <a:xfrm>
            <a:off x="685800" y="1657359"/>
            <a:ext cx="81534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Ink Free" panose="03080402000500000000" pitchFamily="66" charset="0"/>
              </a:rPr>
              <a:t>5-Star Self-Pay Early Out Solutions</a:t>
            </a:r>
          </a:p>
          <a:p>
            <a:pPr algn="ctr"/>
            <a:endParaRPr lang="en-US" sz="700" dirty="0">
              <a:latin typeface="Ink Free" panose="03080402000500000000" pitchFamily="66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Ink Free" panose="03080402000500000000" pitchFamily="66" charset="0"/>
              </a:rPr>
              <a:t>Strong Partnerships…….Brilliant Solutions</a:t>
            </a:r>
          </a:p>
          <a:p>
            <a:pPr algn="ctr"/>
            <a:endParaRPr lang="en-US" sz="700" dirty="0">
              <a:solidFill>
                <a:srgbClr val="FFFF00"/>
              </a:solidFill>
              <a:latin typeface="Ink Free" panose="03080402000500000000" pitchFamily="66" charset="0"/>
            </a:endParaRPr>
          </a:p>
          <a:p>
            <a:pPr algn="ctr"/>
            <a:endParaRPr lang="en-US" sz="700" dirty="0">
              <a:solidFill>
                <a:srgbClr val="FFFF00"/>
              </a:solidFill>
              <a:latin typeface="Ink Free" panose="03080402000500000000" pitchFamily="66" charset="0"/>
            </a:endParaRPr>
          </a:p>
          <a:p>
            <a:pPr algn="ctr"/>
            <a:r>
              <a:rPr lang="en-US" b="1" dirty="0">
                <a:solidFill>
                  <a:srgbClr val="00B0F0"/>
                </a:solidFill>
                <a:latin typeface="Segoe Print" panose="02000600000000000000" pitchFamily="2" charset="0"/>
              </a:rPr>
              <a:t>arbilling.com</a:t>
            </a:r>
          </a:p>
        </p:txBody>
      </p:sp>
    </p:spTree>
    <p:extLst>
      <p:ext uri="{BB962C8B-B14F-4D97-AF65-F5344CB8AC3E}">
        <p14:creationId xmlns:p14="http://schemas.microsoft.com/office/powerpoint/2010/main" val="256165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5D2600-E151-47EC-A689-1C4B00EE3DA4}"/>
              </a:ext>
            </a:extLst>
          </p:cNvPr>
          <p:cNvSpPr txBox="1"/>
          <p:nvPr/>
        </p:nvSpPr>
        <p:spPr>
          <a:xfrm>
            <a:off x="1600200" y="990600"/>
            <a:ext cx="670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egoe Print" panose="02000600000000000000" pitchFamily="2" charset="0"/>
              </a:rPr>
              <a:t>Which is NOT true about John?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8CFE4C-6C5D-4117-990B-5A9744BA97AA}"/>
              </a:ext>
            </a:extLst>
          </p:cNvPr>
          <p:cNvSpPr txBox="1"/>
          <p:nvPr/>
        </p:nvSpPr>
        <p:spPr>
          <a:xfrm>
            <a:off x="1191338" y="2133600"/>
            <a:ext cx="7038261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b="1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Half-Canadian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b="1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Never broken a bone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b="1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Baptist preacher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b="1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Visited Crossed Swords-Baghdad, Iraq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39 years old</a:t>
            </a:r>
          </a:p>
          <a:p>
            <a:pPr marL="342900" indent="-342900">
              <a:buFont typeface="+mj-lt"/>
              <a:buAutoNum type="alphaUcPeriod"/>
            </a:pPr>
            <a:endParaRPr lang="en-US" sz="28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800" b="1" dirty="0">
                <a:latin typeface="MV Boli" panose="02000500030200090000" pitchFamily="2" charset="0"/>
                <a:cs typeface="MV Boli" panose="02000500030200090000" pitchFamily="2" charset="0"/>
              </a:rPr>
              <a:t>And the Workshop Drawing Winner is:</a:t>
            </a:r>
          </a:p>
          <a:p>
            <a:endParaRPr lang="en-US" sz="18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EDA9A-64C6-7BA1-1382-42FB532BA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01" y="31044"/>
            <a:ext cx="727300" cy="47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72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543800" cy="533400"/>
          </a:xfrm>
        </p:spPr>
        <p:txBody>
          <a:bodyPr/>
          <a:lstStyle/>
          <a:p>
            <a:br>
              <a:rPr lang="en-US" sz="2400" dirty="0">
                <a:solidFill>
                  <a:srgbClr val="FFFF00"/>
                </a:solidFill>
                <a:latin typeface="Ink Free" panose="03080402000500000000" pitchFamily="66" charset="0"/>
              </a:rPr>
            </a:br>
            <a:r>
              <a:rPr lang="en-US" sz="2400" dirty="0">
                <a:solidFill>
                  <a:srgbClr val="FFFF00"/>
                </a:solidFill>
                <a:latin typeface="Ink Free" panose="03080402000500000000" pitchFamily="66" charset="0"/>
              </a:rPr>
              <a:t>References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  <a:latin typeface="Ink Free" panose="03080402000500000000" pitchFamily="66" charset="0"/>
              </a:rPr>
              <a:t>https://www.mayoclinic.org/healthy-lifestyle/stress-management/in-depth/stress-relief/art-20044456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FF00"/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AC221-C8D4-A123-0F8B-C58A862D2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01" y="31044"/>
            <a:ext cx="727300" cy="47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656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02CA29-6796-4896-B828-9D36CEADA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01" y="31044"/>
            <a:ext cx="727300" cy="47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ADCD79-82BC-447A-8AE1-63400D588E16}"/>
              </a:ext>
            </a:extLst>
          </p:cNvPr>
          <p:cNvSpPr txBox="1"/>
          <p:nvPr/>
        </p:nvSpPr>
        <p:spPr>
          <a:xfrm>
            <a:off x="685800" y="4191000"/>
            <a:ext cx="8153400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1"/>
                </a:solidFill>
                <a:latin typeface="Segoe Print" panose="02000600000000000000" pitchFamily="2" charset="0"/>
              </a:rPr>
              <a:t>2 exciting giveaways!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Signed copy of John’s book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Accelerated Revenue workshop for your entire team</a:t>
            </a:r>
            <a:endParaRPr lang="en-US" sz="2000" dirty="0">
              <a:solidFill>
                <a:srgbClr val="FF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7A2150-F1D7-4ABE-8182-7A6DB12D93B3}"/>
              </a:ext>
            </a:extLst>
          </p:cNvPr>
          <p:cNvSpPr txBox="1"/>
          <p:nvPr/>
        </p:nvSpPr>
        <p:spPr>
          <a:xfrm>
            <a:off x="1447800" y="1295400"/>
            <a:ext cx="6477000" cy="2589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2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Half-Canadian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2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Never broken a bone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2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Baptist preacher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2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Visited Crossed Swords-Baghdad, Iraq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2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39 years 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1553D-07F1-4CA8-B3E4-3AB0D1CCD4FD}"/>
              </a:ext>
            </a:extLst>
          </p:cNvPr>
          <p:cNvSpPr txBox="1"/>
          <p:nvPr/>
        </p:nvSpPr>
        <p:spPr>
          <a:xfrm>
            <a:off x="2132814" y="472957"/>
            <a:ext cx="6249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Segoe Print" panose="02000600000000000000" pitchFamily="2" charset="0"/>
              </a:rPr>
              <a:t>Which is NOT true about John?</a:t>
            </a:r>
          </a:p>
        </p:txBody>
      </p:sp>
    </p:spTree>
    <p:extLst>
      <p:ext uri="{BB962C8B-B14F-4D97-AF65-F5344CB8AC3E}">
        <p14:creationId xmlns:p14="http://schemas.microsoft.com/office/powerpoint/2010/main" val="25340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95" y="1143000"/>
            <a:ext cx="4692212" cy="2375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631" y="4038600"/>
            <a:ext cx="80019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n-US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mpathy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1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Fairly-new word, about 100 years old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German, “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Einfuhlung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”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Literally, “In-Feeling”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Emotional Intelligence…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towards others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15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mpathy—What It 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0E4F3-EF0E-4BFF-5D28-71227C6D0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01" y="31044"/>
            <a:ext cx="727300" cy="47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97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886" y="914400"/>
            <a:ext cx="8534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4 Types of </a:t>
            </a:r>
            <a:r>
              <a:rPr lang="en-US" sz="28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mpathetic Leaders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Which One Are You?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429000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latin typeface="Ink Free" panose="03080402000500000000" pitchFamily="66" charset="0"/>
              </a:rPr>
              <a:t>Born This 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FF00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latin typeface="Ink Free" panose="03080402000500000000" pitchFamily="66" charset="0"/>
              </a:rPr>
              <a:t>Learned Skill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FF00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latin typeface="Ink Free" panose="03080402000500000000" pitchFamily="66" charset="0"/>
              </a:rPr>
              <a:t>Unaware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FF00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latin typeface="Ink Free" panose="03080402000500000000" pitchFamily="66" charset="0"/>
              </a:rPr>
              <a:t>Against the Grain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0886" y="2590800"/>
            <a:ext cx="537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Ink Free" panose="03080402000500000000" pitchFamily="66" charset="0"/>
              </a:rPr>
              <a:t> Quick </a:t>
            </a:r>
            <a:r>
              <a:rPr lang="en-US" sz="2800" b="1" dirty="0">
                <a:solidFill>
                  <a:srgbClr val="00B050"/>
                </a:solidFill>
                <a:latin typeface="Ink Free" panose="03080402000500000000" pitchFamily="66" charset="0"/>
              </a:rPr>
              <a:t>E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Ink Free" panose="03080402000500000000" pitchFamily="66" charset="0"/>
              </a:rPr>
              <a:t>mpathy Test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9ED22C-D3A9-F5CC-0810-0722A6840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01" y="31044"/>
            <a:ext cx="727300" cy="47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19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0"/>
            <a:ext cx="926374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-1"/>
            <a:ext cx="1217263" cy="47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0"/>
            <a:ext cx="9263743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505200" y="3429000"/>
            <a:ext cx="381000" cy="5334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584268-F236-CB53-0770-4B92FD6E62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01" y="31044"/>
            <a:ext cx="727300" cy="47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68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" y="0"/>
            <a:ext cx="4689231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56" y="1"/>
            <a:ext cx="4698044" cy="3124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" y="3124200"/>
            <a:ext cx="9133115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34290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Ink Free" panose="03080402000500000000" pitchFamily="66" charset="0"/>
              </a:rPr>
              <a:t>Your Mission:</a:t>
            </a:r>
          </a:p>
          <a:p>
            <a:endParaRPr lang="en-US" sz="2000" b="1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Discover these in your team members’ lives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3352800"/>
            <a:ext cx="457200" cy="7686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4648200"/>
            <a:ext cx="457200" cy="838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A0182-CCD0-5B9C-C672-07F58BF430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01" y="31044"/>
            <a:ext cx="727300" cy="47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95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4650" y="304800"/>
            <a:ext cx="33147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cknowledge &amp; </a:t>
            </a:r>
            <a:r>
              <a:rPr lang="en-US" sz="28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1295400"/>
            <a:ext cx="5486400" cy="503214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Deflect strong emotions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Identify with how they feel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Acknowledge frustration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Provide Assurance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Ask well-worded, open-ended questions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Uncover root cause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Solve when possible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Elevate when needed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Warm transfer ALWAYS!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F0E545-6F17-F67C-8D41-8A6BF18A5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01" y="31044"/>
            <a:ext cx="727300" cy="47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41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100" cy="688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562069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V Boli" panose="02000500030200090000" pitchFamily="2" charset="0"/>
                <a:cs typeface="MV Boli" panose="02000500030200090000" pitchFamily="2" charset="0"/>
              </a:rPr>
              <a:t>Know, Like,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lang="en-US" sz="2800" b="1" dirty="0">
                <a:latin typeface="MV Boli" panose="02000500030200090000" pitchFamily="2" charset="0"/>
                <a:cs typeface="MV Boli" panose="02000500030200090000" pitchFamily="2" charset="0"/>
              </a:rPr>
              <a:t>rust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35337" y="5715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MV Boli" panose="02000500030200090000" pitchFamily="2" charset="0"/>
                <a:cs typeface="MV Boli" panose="02000500030200090000" pitchFamily="2" charset="0"/>
              </a:rPr>
              <a:t>Sales Success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46" y="1359599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lang="en-US" sz="2800" b="1" dirty="0">
                <a:latin typeface="MV Boli" panose="02000500030200090000" pitchFamily="2" charset="0"/>
                <a:cs typeface="MV Boli" panose="02000500030200090000" pitchFamily="2" charset="0"/>
              </a:rPr>
              <a:t>rust Fall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5029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V Boli" panose="02000500030200090000" pitchFamily="2" charset="0"/>
                <a:cs typeface="MV Boli" panose="02000500030200090000" pitchFamily="2" charset="0"/>
              </a:rPr>
              <a:t>Under Promise, Over Deliver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86729A-7EBC-152A-DF16-74B69047FA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01" y="31044"/>
            <a:ext cx="727300" cy="47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6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65532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9906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lang="en-US" sz="32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umor—It’s Good for You!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0"/>
            <a:ext cx="2590800" cy="68941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>
              <a:latin typeface="Ink Free" panose="03080402000500000000" pitchFamily="66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Ink Free" panose="03080402000500000000" pitchFamily="66" charset="0"/>
              </a:rPr>
              <a:t>Mayo Clinic Study: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Ink Free" panose="03080402000500000000" pitchFamily="66" charset="0"/>
              </a:rPr>
              <a:t>Stimulation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Ink Free" panose="03080402000500000000" pitchFamily="66" charset="0"/>
              </a:rPr>
              <a:t>Stress Relief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Ink Free" panose="03080402000500000000" pitchFamily="66" charset="0"/>
              </a:rPr>
              <a:t>Soothe Tension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Ink Free" panose="03080402000500000000" pitchFamily="66" charset="0"/>
              </a:rPr>
              <a:t>Strengthen Immunity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Ink Free" panose="03080402000500000000" pitchFamily="66" charset="0"/>
              </a:rPr>
              <a:t>Pain Relief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Ink Free" panose="03080402000500000000" pitchFamily="66" charset="0"/>
              </a:rPr>
              <a:t>Satisfaction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Ink Free" panose="03080402000500000000" pitchFamily="66" charset="0"/>
              </a:rPr>
              <a:t>Mood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800" b="1" dirty="0">
              <a:latin typeface="Ink Free" panose="030804020005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02901-C0A4-04A1-0634-8CA821C43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5900" y="22343"/>
            <a:ext cx="727300" cy="47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9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1251</TotalTime>
  <Words>284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Courier New</vt:lpstr>
      <vt:lpstr>Ink Free</vt:lpstr>
      <vt:lpstr>MV Boli</vt:lpstr>
      <vt:lpstr>Palatino Linotype</vt:lpstr>
      <vt:lpstr>Segoe Print</vt:lpstr>
      <vt:lpstr>Wingdings</vt:lpstr>
      <vt:lpstr>Elemental</vt:lpstr>
      <vt:lpstr>Empathy: Your Service Superpower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Hanson</dc:creator>
  <cp:lastModifiedBy>Rosanna Scott</cp:lastModifiedBy>
  <cp:revision>76</cp:revision>
  <dcterms:created xsi:type="dcterms:W3CDTF">2021-08-30T11:28:43Z</dcterms:created>
  <dcterms:modified xsi:type="dcterms:W3CDTF">2022-08-29T15:07:45Z</dcterms:modified>
</cp:coreProperties>
</file>